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4" r:id="rId4"/>
    <p:sldId id="257" r:id="rId5"/>
    <p:sldId id="287" r:id="rId6"/>
    <p:sldId id="286" r:id="rId7"/>
    <p:sldId id="285" r:id="rId8"/>
    <p:sldId id="305" r:id="rId9"/>
    <p:sldId id="288" r:id="rId10"/>
    <p:sldId id="289" r:id="rId11"/>
    <p:sldId id="291" r:id="rId12"/>
    <p:sldId id="292" r:id="rId13"/>
    <p:sldId id="290" r:id="rId14"/>
    <p:sldId id="293" r:id="rId15"/>
    <p:sldId id="294" r:id="rId16"/>
    <p:sldId id="302" r:id="rId17"/>
    <p:sldId id="295" r:id="rId18"/>
    <p:sldId id="296" r:id="rId19"/>
    <p:sldId id="297" r:id="rId20"/>
    <p:sldId id="298" r:id="rId21"/>
    <p:sldId id="299" r:id="rId22"/>
    <p:sldId id="300" r:id="rId23"/>
    <p:sldId id="306" r:id="rId24"/>
    <p:sldId id="301" r:id="rId25"/>
    <p:sldId id="304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Zeszyt2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Zeszyt2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pl-PL" dirty="0">
                <a:solidFill>
                  <a:srgbClr val="000000"/>
                </a:solidFill>
              </a:rPr>
              <a:t>Wykorzystanie zasobów,</a:t>
            </a:r>
            <a:r>
              <a:rPr lang="pl-PL" baseline="0" dirty="0">
                <a:solidFill>
                  <a:srgbClr val="000000"/>
                </a:solidFill>
              </a:rPr>
              <a:t> a dostępność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rPr lang="pl-PL" baseline="0" dirty="0">
                <a:solidFill>
                  <a:srgbClr val="000000"/>
                </a:solidFill>
              </a:rPr>
              <a:t>wykorzystanie skalowania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Arkusz1!$B$2:$B$32</c:f>
              <c:numCache>
                <c:formatCode>General</c:formatCode>
                <c:ptCount val="31"/>
                <c:pt idx="0">
                  <c:v>5</c:v>
                </c:pt>
                <c:pt idx="1">
                  <c:v>7</c:v>
                </c:pt>
                <c:pt idx="2">
                  <c:v>5</c:v>
                </c:pt>
                <c:pt idx="3">
                  <c:v>10</c:v>
                </c:pt>
                <c:pt idx="4">
                  <c:v>20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18</c:v>
                </c:pt>
                <c:pt idx="9">
                  <c:v>12</c:v>
                </c:pt>
                <c:pt idx="10">
                  <c:v>11</c:v>
                </c:pt>
                <c:pt idx="11">
                  <c:v>4</c:v>
                </c:pt>
                <c:pt idx="12">
                  <c:v>21</c:v>
                </c:pt>
                <c:pt idx="13">
                  <c:v>16</c:v>
                </c:pt>
                <c:pt idx="14">
                  <c:v>12</c:v>
                </c:pt>
                <c:pt idx="15">
                  <c:v>24</c:v>
                </c:pt>
                <c:pt idx="16">
                  <c:v>14</c:v>
                </c:pt>
                <c:pt idx="17">
                  <c:v>12</c:v>
                </c:pt>
                <c:pt idx="18">
                  <c:v>7</c:v>
                </c:pt>
                <c:pt idx="19">
                  <c:v>11</c:v>
                </c:pt>
                <c:pt idx="20">
                  <c:v>14</c:v>
                </c:pt>
                <c:pt idx="21">
                  <c:v>8</c:v>
                </c:pt>
                <c:pt idx="22">
                  <c:v>7</c:v>
                </c:pt>
                <c:pt idx="23">
                  <c:v>9</c:v>
                </c:pt>
                <c:pt idx="24">
                  <c:v>19</c:v>
                </c:pt>
                <c:pt idx="25">
                  <c:v>12</c:v>
                </c:pt>
                <c:pt idx="26">
                  <c:v>89</c:v>
                </c:pt>
                <c:pt idx="27">
                  <c:v>92</c:v>
                </c:pt>
                <c:pt idx="28">
                  <c:v>85</c:v>
                </c:pt>
                <c:pt idx="29">
                  <c:v>18</c:v>
                </c:pt>
                <c:pt idx="30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51-4577-857C-0D62847B2EFA}"/>
            </c:ext>
          </c:extLst>
        </c:ser>
        <c:ser>
          <c:idx val="1"/>
          <c:order val="1"/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val>
            <c:numRef>
              <c:f>Arkusz1!$C$2:$C$32</c:f>
              <c:numCache>
                <c:formatCode>General</c:formatCode>
                <c:ptCount val="31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  <c:pt idx="9">
                  <c:v>40</c:v>
                </c:pt>
                <c:pt idx="10">
                  <c:v>40</c:v>
                </c:pt>
                <c:pt idx="11">
                  <c:v>40</c:v>
                </c:pt>
                <c:pt idx="12">
                  <c:v>40</c:v>
                </c:pt>
                <c:pt idx="13">
                  <c:v>40</c:v>
                </c:pt>
                <c:pt idx="14">
                  <c:v>40</c:v>
                </c:pt>
                <c:pt idx="15">
                  <c:v>40</c:v>
                </c:pt>
                <c:pt idx="16">
                  <c:v>40</c:v>
                </c:pt>
                <c:pt idx="17">
                  <c:v>40</c:v>
                </c:pt>
                <c:pt idx="18">
                  <c:v>40</c:v>
                </c:pt>
                <c:pt idx="19">
                  <c:v>30</c:v>
                </c:pt>
                <c:pt idx="20">
                  <c:v>30</c:v>
                </c:pt>
                <c:pt idx="21">
                  <c:v>30</c:v>
                </c:pt>
                <c:pt idx="22">
                  <c:v>30</c:v>
                </c:pt>
                <c:pt idx="23">
                  <c:v>30</c:v>
                </c:pt>
                <c:pt idx="24">
                  <c:v>40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51-4577-857C-0D62847B2E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3626799"/>
        <c:axId val="490211151"/>
      </c:lineChart>
      <c:catAx>
        <c:axId val="593626799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90211151"/>
        <c:crosses val="autoZero"/>
        <c:auto val="1"/>
        <c:lblAlgn val="ctr"/>
        <c:lblOffset val="100"/>
        <c:noMultiLvlLbl val="0"/>
      </c:catAx>
      <c:valAx>
        <c:axId val="4902111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936267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pl-PL">
                <a:solidFill>
                  <a:srgbClr val="000000"/>
                </a:solidFill>
              </a:rPr>
              <a:t>Wykorzystanie zasobów, a dostępność</a:t>
            </a:r>
            <a:br>
              <a:rPr lang="pl-PL">
                <a:solidFill>
                  <a:srgbClr val="000000"/>
                </a:solidFill>
              </a:rPr>
            </a:br>
            <a:r>
              <a:rPr lang="pl-PL">
                <a:solidFill>
                  <a:srgbClr val="000000"/>
                </a:solidFill>
              </a:rPr>
              <a:t>model standardowy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Arkusz2!$B$2:$B$32</c:f>
              <c:numCache>
                <c:formatCode>General</c:formatCode>
                <c:ptCount val="31"/>
                <c:pt idx="0">
                  <c:v>5</c:v>
                </c:pt>
                <c:pt idx="1">
                  <c:v>7</c:v>
                </c:pt>
                <c:pt idx="2">
                  <c:v>5</c:v>
                </c:pt>
                <c:pt idx="3">
                  <c:v>10</c:v>
                </c:pt>
                <c:pt idx="4">
                  <c:v>20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18</c:v>
                </c:pt>
                <c:pt idx="9">
                  <c:v>12</c:v>
                </c:pt>
                <c:pt idx="10">
                  <c:v>11</c:v>
                </c:pt>
                <c:pt idx="11">
                  <c:v>4</c:v>
                </c:pt>
                <c:pt idx="12">
                  <c:v>21</c:v>
                </c:pt>
                <c:pt idx="13">
                  <c:v>16</c:v>
                </c:pt>
                <c:pt idx="14">
                  <c:v>12</c:v>
                </c:pt>
                <c:pt idx="15">
                  <c:v>24</c:v>
                </c:pt>
                <c:pt idx="16">
                  <c:v>14</c:v>
                </c:pt>
                <c:pt idx="17">
                  <c:v>12</c:v>
                </c:pt>
                <c:pt idx="18">
                  <c:v>7</c:v>
                </c:pt>
                <c:pt idx="19">
                  <c:v>11</c:v>
                </c:pt>
                <c:pt idx="20">
                  <c:v>14</c:v>
                </c:pt>
                <c:pt idx="21">
                  <c:v>8</c:v>
                </c:pt>
                <c:pt idx="22">
                  <c:v>7</c:v>
                </c:pt>
                <c:pt idx="23">
                  <c:v>9</c:v>
                </c:pt>
                <c:pt idx="24">
                  <c:v>19</c:v>
                </c:pt>
                <c:pt idx="25">
                  <c:v>12</c:v>
                </c:pt>
                <c:pt idx="26">
                  <c:v>89</c:v>
                </c:pt>
                <c:pt idx="27">
                  <c:v>92</c:v>
                </c:pt>
                <c:pt idx="28">
                  <c:v>85</c:v>
                </c:pt>
                <c:pt idx="29">
                  <c:v>18</c:v>
                </c:pt>
                <c:pt idx="30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B4-4AC6-9734-52A3569EC47C}"/>
            </c:ext>
          </c:extLst>
        </c:ser>
        <c:ser>
          <c:idx val="1"/>
          <c:order val="1"/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val>
            <c:numRef>
              <c:f>Arkusz2!$C$2:$C$32</c:f>
              <c:numCache>
                <c:formatCode>General</c:formatCode>
                <c:ptCount val="3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B4-4AC6-9734-52A3569EC4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1738079"/>
        <c:axId val="1448725407"/>
      </c:lineChart>
      <c:catAx>
        <c:axId val="61173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48725407"/>
        <c:crosses val="autoZero"/>
        <c:auto val="1"/>
        <c:lblAlgn val="ctr"/>
        <c:lblOffset val="100"/>
        <c:noMultiLvlLbl val="0"/>
      </c:catAx>
      <c:valAx>
        <c:axId val="14487254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11738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0DA7-4B36-90B7-712C5B18E2F5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0DA7-4B36-90B7-712C5B18E2F5}"/>
              </c:ext>
            </c:extLst>
          </c:dPt>
          <c:cat>
            <c:strRef>
              <c:f>Sheet1!$A$2:$A$3</c:f>
              <c:strCache>
                <c:ptCount val="2"/>
                <c:pt idx="0">
                  <c:v>Untapped Market</c:v>
                </c:pt>
                <c:pt idx="1">
                  <c:v>Addressed Market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A7-4B36-90B7-712C5B18E2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</c:plotArea>
    <c:plotVisOnly val="1"/>
    <c:dispBlanksAs val="gap"/>
    <c:showDLblsOverMax val="0"/>
  </c:chart>
  <c:spPr>
    <a:effectLst/>
  </c:spPr>
  <c:txPr>
    <a:bodyPr/>
    <a:lstStyle/>
    <a:p>
      <a:pPr>
        <a:defRPr sz="1050" b="1"/>
      </a:pPr>
      <a:endParaRPr lang="pl-PL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07EFF2-A20A-E240-BDAA-756D4C8C7898}" type="doc">
      <dgm:prSet loTypeId="urn:microsoft.com/office/officeart/2005/8/layout/arrow2" loCatId="" qsTypeId="urn:microsoft.com/office/officeart/2005/8/quickstyle/simple1" qsCatId="simple" csTypeId="urn:microsoft.com/office/officeart/2005/8/colors/accent1_2" csCatId="accent1" phldr="1"/>
      <dgm:spPr/>
    </dgm:pt>
    <dgm:pt modelId="{4CFC4D87-F869-7E43-9BB6-DC5DC7327CA9}">
      <dgm:prSet phldrT="[Tekst]"/>
      <dgm:spPr/>
      <dgm:t>
        <a:bodyPr/>
        <a:lstStyle/>
        <a:p>
          <a:r>
            <a:rPr lang="pl-PL" dirty="0"/>
            <a:t>Rehost </a:t>
          </a:r>
        </a:p>
      </dgm:t>
    </dgm:pt>
    <dgm:pt modelId="{F70A6EA6-F8BD-514C-9BE4-E363E89AF292}" type="parTrans" cxnId="{826B3256-3D91-5C4B-B825-EDF9DD2408F0}">
      <dgm:prSet/>
      <dgm:spPr/>
      <dgm:t>
        <a:bodyPr/>
        <a:lstStyle/>
        <a:p>
          <a:endParaRPr lang="pl-PL"/>
        </a:p>
      </dgm:t>
    </dgm:pt>
    <dgm:pt modelId="{93ED3434-7BC8-8340-85BB-102621A85F9F}" type="sibTrans" cxnId="{826B3256-3D91-5C4B-B825-EDF9DD2408F0}">
      <dgm:prSet/>
      <dgm:spPr/>
      <dgm:t>
        <a:bodyPr/>
        <a:lstStyle/>
        <a:p>
          <a:endParaRPr lang="pl-PL"/>
        </a:p>
      </dgm:t>
    </dgm:pt>
    <dgm:pt modelId="{FCFE2DDD-9912-644F-BF2D-0D905AA15633}">
      <dgm:prSet phldrT="[Tekst]"/>
      <dgm:spPr/>
      <dgm:t>
        <a:bodyPr/>
        <a:lstStyle/>
        <a:p>
          <a:r>
            <a:rPr lang="pl-PL" dirty="0"/>
            <a:t>Refactor</a:t>
          </a:r>
        </a:p>
      </dgm:t>
    </dgm:pt>
    <dgm:pt modelId="{6882DA33-57CC-6443-B67A-BD44D2FF085D}" type="parTrans" cxnId="{12BCFD2F-BA3A-3949-80B9-F5AFA9639FE0}">
      <dgm:prSet/>
      <dgm:spPr/>
      <dgm:t>
        <a:bodyPr/>
        <a:lstStyle/>
        <a:p>
          <a:endParaRPr lang="pl-PL"/>
        </a:p>
      </dgm:t>
    </dgm:pt>
    <dgm:pt modelId="{5B12E2B7-4B55-FF46-B4F2-6F7F5A453F3F}" type="sibTrans" cxnId="{12BCFD2F-BA3A-3949-80B9-F5AFA9639FE0}">
      <dgm:prSet/>
      <dgm:spPr/>
      <dgm:t>
        <a:bodyPr/>
        <a:lstStyle/>
        <a:p>
          <a:endParaRPr lang="pl-PL"/>
        </a:p>
      </dgm:t>
    </dgm:pt>
    <dgm:pt modelId="{B38AB134-1B53-384C-8279-F2AAD0E7AF0D}">
      <dgm:prSet phldrT="[Tekst]"/>
      <dgm:spPr/>
      <dgm:t>
        <a:bodyPr/>
        <a:lstStyle/>
        <a:p>
          <a:r>
            <a:rPr lang="pl-PL" dirty="0"/>
            <a:t>Rearchitect</a:t>
          </a:r>
        </a:p>
      </dgm:t>
    </dgm:pt>
    <dgm:pt modelId="{94288716-18AA-5D4B-9D88-D5FEC0BAD4E5}" type="parTrans" cxnId="{4944495A-37D3-734F-8782-EBAD9168808C}">
      <dgm:prSet/>
      <dgm:spPr/>
      <dgm:t>
        <a:bodyPr/>
        <a:lstStyle/>
        <a:p>
          <a:endParaRPr lang="pl-PL"/>
        </a:p>
      </dgm:t>
    </dgm:pt>
    <dgm:pt modelId="{9F4A4BC4-1E62-534C-B9A1-8D474A976CDE}" type="sibTrans" cxnId="{4944495A-37D3-734F-8782-EBAD9168808C}">
      <dgm:prSet/>
      <dgm:spPr/>
      <dgm:t>
        <a:bodyPr/>
        <a:lstStyle/>
        <a:p>
          <a:endParaRPr lang="pl-PL"/>
        </a:p>
      </dgm:t>
    </dgm:pt>
    <dgm:pt modelId="{91B46A46-193E-C94B-B098-1D3F0716232B}">
      <dgm:prSet/>
      <dgm:spPr/>
      <dgm:t>
        <a:bodyPr/>
        <a:lstStyle/>
        <a:p>
          <a:r>
            <a:rPr lang="pl-PL" dirty="0"/>
            <a:t>Rebuild</a:t>
          </a:r>
        </a:p>
      </dgm:t>
    </dgm:pt>
    <dgm:pt modelId="{3350B19D-41A4-DD4A-A876-55C2F1D8D81A}" type="parTrans" cxnId="{987ED7DF-5D75-194C-8982-C3C0822E5F53}">
      <dgm:prSet/>
      <dgm:spPr/>
      <dgm:t>
        <a:bodyPr/>
        <a:lstStyle/>
        <a:p>
          <a:endParaRPr lang="pl-PL"/>
        </a:p>
      </dgm:t>
    </dgm:pt>
    <dgm:pt modelId="{11A19B5C-B3B8-8448-BBE8-814F6DDF5245}" type="sibTrans" cxnId="{987ED7DF-5D75-194C-8982-C3C0822E5F53}">
      <dgm:prSet/>
      <dgm:spPr/>
      <dgm:t>
        <a:bodyPr/>
        <a:lstStyle/>
        <a:p>
          <a:endParaRPr lang="pl-PL"/>
        </a:p>
      </dgm:t>
    </dgm:pt>
    <dgm:pt modelId="{7E185E7F-8AD8-C74B-953A-18F31F8DE7AD}">
      <dgm:prSet/>
      <dgm:spPr/>
      <dgm:t>
        <a:bodyPr/>
        <a:lstStyle/>
        <a:p>
          <a:r>
            <a:rPr lang="pl-PL" dirty="0"/>
            <a:t>Replace</a:t>
          </a:r>
        </a:p>
      </dgm:t>
    </dgm:pt>
    <dgm:pt modelId="{C5753B0F-FD28-3F47-AD94-1C7DFEB1932E}" type="parTrans" cxnId="{9B6075D0-008A-4146-B6D5-E466DB018CBA}">
      <dgm:prSet/>
      <dgm:spPr/>
      <dgm:t>
        <a:bodyPr/>
        <a:lstStyle/>
        <a:p>
          <a:endParaRPr lang="pl-PL"/>
        </a:p>
      </dgm:t>
    </dgm:pt>
    <dgm:pt modelId="{7B965D0A-DE50-C440-A6C1-26B103FBAEDC}" type="sibTrans" cxnId="{9B6075D0-008A-4146-B6D5-E466DB018CBA}">
      <dgm:prSet/>
      <dgm:spPr/>
      <dgm:t>
        <a:bodyPr/>
        <a:lstStyle/>
        <a:p>
          <a:endParaRPr lang="pl-PL"/>
        </a:p>
      </dgm:t>
    </dgm:pt>
    <dgm:pt modelId="{DA9C616C-E3CA-2A4E-A9B4-C46224A6D997}" type="pres">
      <dgm:prSet presAssocID="{0307EFF2-A20A-E240-BDAA-756D4C8C7898}" presName="arrowDiagram" presStyleCnt="0">
        <dgm:presLayoutVars>
          <dgm:chMax val="5"/>
          <dgm:dir/>
          <dgm:resizeHandles val="exact"/>
        </dgm:presLayoutVars>
      </dgm:prSet>
      <dgm:spPr/>
    </dgm:pt>
    <dgm:pt modelId="{9E7D71B8-6344-F940-A828-EFC9B9B2E3DC}" type="pres">
      <dgm:prSet presAssocID="{0307EFF2-A20A-E240-BDAA-756D4C8C7898}" presName="arrow" presStyleLbl="bgShp" presStyleIdx="0" presStyleCnt="1" custLinFactNeighborY="650"/>
      <dgm:spPr/>
    </dgm:pt>
    <dgm:pt modelId="{7C0CC1E7-30D2-C44E-BC55-1E1FE29379BB}" type="pres">
      <dgm:prSet presAssocID="{0307EFF2-A20A-E240-BDAA-756D4C8C7898}" presName="arrowDiagram5" presStyleCnt="0"/>
      <dgm:spPr/>
    </dgm:pt>
    <dgm:pt modelId="{8596907B-1500-BD4D-BB78-23C7D0E10B89}" type="pres">
      <dgm:prSet presAssocID="{4CFC4D87-F869-7E43-9BB6-DC5DC7327CA9}" presName="bullet5a" presStyleLbl="node1" presStyleIdx="0" presStyleCnt="5"/>
      <dgm:spPr/>
    </dgm:pt>
    <dgm:pt modelId="{96E8D636-A452-AA44-B728-E2B83726C9BB}" type="pres">
      <dgm:prSet presAssocID="{4CFC4D87-F869-7E43-9BB6-DC5DC7327CA9}" presName="textBox5a" presStyleLbl="revTx" presStyleIdx="0" presStyleCnt="5">
        <dgm:presLayoutVars>
          <dgm:bulletEnabled val="1"/>
        </dgm:presLayoutVars>
      </dgm:prSet>
      <dgm:spPr/>
    </dgm:pt>
    <dgm:pt modelId="{6519F2F4-D9D0-CB4E-810A-644AF2DC7ED7}" type="pres">
      <dgm:prSet presAssocID="{FCFE2DDD-9912-644F-BF2D-0D905AA15633}" presName="bullet5b" presStyleLbl="node1" presStyleIdx="1" presStyleCnt="5"/>
      <dgm:spPr/>
    </dgm:pt>
    <dgm:pt modelId="{4A83C81B-3A0B-BB47-9978-5F0AF7529004}" type="pres">
      <dgm:prSet presAssocID="{FCFE2DDD-9912-644F-BF2D-0D905AA15633}" presName="textBox5b" presStyleLbl="revTx" presStyleIdx="1" presStyleCnt="5">
        <dgm:presLayoutVars>
          <dgm:bulletEnabled val="1"/>
        </dgm:presLayoutVars>
      </dgm:prSet>
      <dgm:spPr/>
    </dgm:pt>
    <dgm:pt modelId="{CE9B6C46-70A9-C743-99F5-E01EA72B146E}" type="pres">
      <dgm:prSet presAssocID="{B38AB134-1B53-384C-8279-F2AAD0E7AF0D}" presName="bullet5c" presStyleLbl="node1" presStyleIdx="2" presStyleCnt="5"/>
      <dgm:spPr/>
    </dgm:pt>
    <dgm:pt modelId="{2DF3F92E-6683-7D4C-9439-9E416D019EC1}" type="pres">
      <dgm:prSet presAssocID="{B38AB134-1B53-384C-8279-F2AAD0E7AF0D}" presName="textBox5c" presStyleLbl="revTx" presStyleIdx="2" presStyleCnt="5">
        <dgm:presLayoutVars>
          <dgm:bulletEnabled val="1"/>
        </dgm:presLayoutVars>
      </dgm:prSet>
      <dgm:spPr/>
    </dgm:pt>
    <dgm:pt modelId="{D4FB5894-F40E-3543-BC5D-89D64D67A8C8}" type="pres">
      <dgm:prSet presAssocID="{91B46A46-193E-C94B-B098-1D3F0716232B}" presName="bullet5d" presStyleLbl="node1" presStyleIdx="3" presStyleCnt="5"/>
      <dgm:spPr/>
    </dgm:pt>
    <dgm:pt modelId="{AB7D0D91-F84C-1047-86D1-06004FD6251B}" type="pres">
      <dgm:prSet presAssocID="{91B46A46-193E-C94B-B098-1D3F0716232B}" presName="textBox5d" presStyleLbl="revTx" presStyleIdx="3" presStyleCnt="5">
        <dgm:presLayoutVars>
          <dgm:bulletEnabled val="1"/>
        </dgm:presLayoutVars>
      </dgm:prSet>
      <dgm:spPr/>
    </dgm:pt>
    <dgm:pt modelId="{381C81A4-4CC3-D44A-BA17-1D292DD708B0}" type="pres">
      <dgm:prSet presAssocID="{7E185E7F-8AD8-C74B-953A-18F31F8DE7AD}" presName="bullet5e" presStyleLbl="node1" presStyleIdx="4" presStyleCnt="5"/>
      <dgm:spPr/>
    </dgm:pt>
    <dgm:pt modelId="{E8B0DFD9-C43D-F74F-A332-0F79ECA473F9}" type="pres">
      <dgm:prSet presAssocID="{7E185E7F-8AD8-C74B-953A-18F31F8DE7AD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C014C801-0D5F-F04A-A5FD-00EE786CB943}" type="presOf" srcId="{7E185E7F-8AD8-C74B-953A-18F31F8DE7AD}" destId="{E8B0DFD9-C43D-F74F-A332-0F79ECA473F9}" srcOrd="0" destOrd="0" presId="urn:microsoft.com/office/officeart/2005/8/layout/arrow2"/>
    <dgm:cxn modelId="{C406F002-E496-A749-9727-575F7A6A0D0C}" type="presOf" srcId="{B38AB134-1B53-384C-8279-F2AAD0E7AF0D}" destId="{2DF3F92E-6683-7D4C-9439-9E416D019EC1}" srcOrd="0" destOrd="0" presId="urn:microsoft.com/office/officeart/2005/8/layout/arrow2"/>
    <dgm:cxn modelId="{12BCFD2F-BA3A-3949-80B9-F5AFA9639FE0}" srcId="{0307EFF2-A20A-E240-BDAA-756D4C8C7898}" destId="{FCFE2DDD-9912-644F-BF2D-0D905AA15633}" srcOrd="1" destOrd="0" parTransId="{6882DA33-57CC-6443-B67A-BD44D2FF085D}" sibTransId="{5B12E2B7-4B55-FF46-B4F2-6F7F5A453F3F}"/>
    <dgm:cxn modelId="{487D2848-EA15-3045-8BEA-16CB787878FF}" type="presOf" srcId="{91B46A46-193E-C94B-B098-1D3F0716232B}" destId="{AB7D0D91-F84C-1047-86D1-06004FD6251B}" srcOrd="0" destOrd="0" presId="urn:microsoft.com/office/officeart/2005/8/layout/arrow2"/>
    <dgm:cxn modelId="{826B3256-3D91-5C4B-B825-EDF9DD2408F0}" srcId="{0307EFF2-A20A-E240-BDAA-756D4C8C7898}" destId="{4CFC4D87-F869-7E43-9BB6-DC5DC7327CA9}" srcOrd="0" destOrd="0" parTransId="{F70A6EA6-F8BD-514C-9BE4-E363E89AF292}" sibTransId="{93ED3434-7BC8-8340-85BB-102621A85F9F}"/>
    <dgm:cxn modelId="{4944495A-37D3-734F-8782-EBAD9168808C}" srcId="{0307EFF2-A20A-E240-BDAA-756D4C8C7898}" destId="{B38AB134-1B53-384C-8279-F2AAD0E7AF0D}" srcOrd="2" destOrd="0" parTransId="{94288716-18AA-5D4B-9D88-D5FEC0BAD4E5}" sibTransId="{9F4A4BC4-1E62-534C-B9A1-8D474A976CDE}"/>
    <dgm:cxn modelId="{7E308EA7-5ED6-AC42-903B-755937574508}" type="presOf" srcId="{0307EFF2-A20A-E240-BDAA-756D4C8C7898}" destId="{DA9C616C-E3CA-2A4E-A9B4-C46224A6D997}" srcOrd="0" destOrd="0" presId="urn:microsoft.com/office/officeart/2005/8/layout/arrow2"/>
    <dgm:cxn modelId="{5C7959A8-F147-5243-ACC1-B54E235B689E}" type="presOf" srcId="{4CFC4D87-F869-7E43-9BB6-DC5DC7327CA9}" destId="{96E8D636-A452-AA44-B728-E2B83726C9BB}" srcOrd="0" destOrd="0" presId="urn:microsoft.com/office/officeart/2005/8/layout/arrow2"/>
    <dgm:cxn modelId="{3267E5CF-ADEE-0E42-855F-A487592A24DB}" type="presOf" srcId="{FCFE2DDD-9912-644F-BF2D-0D905AA15633}" destId="{4A83C81B-3A0B-BB47-9978-5F0AF7529004}" srcOrd="0" destOrd="0" presId="urn:microsoft.com/office/officeart/2005/8/layout/arrow2"/>
    <dgm:cxn modelId="{9B6075D0-008A-4146-B6D5-E466DB018CBA}" srcId="{0307EFF2-A20A-E240-BDAA-756D4C8C7898}" destId="{7E185E7F-8AD8-C74B-953A-18F31F8DE7AD}" srcOrd="4" destOrd="0" parTransId="{C5753B0F-FD28-3F47-AD94-1C7DFEB1932E}" sibTransId="{7B965D0A-DE50-C440-A6C1-26B103FBAEDC}"/>
    <dgm:cxn modelId="{987ED7DF-5D75-194C-8982-C3C0822E5F53}" srcId="{0307EFF2-A20A-E240-BDAA-756D4C8C7898}" destId="{91B46A46-193E-C94B-B098-1D3F0716232B}" srcOrd="3" destOrd="0" parTransId="{3350B19D-41A4-DD4A-A876-55C2F1D8D81A}" sibTransId="{11A19B5C-B3B8-8448-BBE8-814F6DDF5245}"/>
    <dgm:cxn modelId="{66611D83-83BC-734D-82D2-94274C7718BB}" type="presParOf" srcId="{DA9C616C-E3CA-2A4E-A9B4-C46224A6D997}" destId="{9E7D71B8-6344-F940-A828-EFC9B9B2E3DC}" srcOrd="0" destOrd="0" presId="urn:microsoft.com/office/officeart/2005/8/layout/arrow2"/>
    <dgm:cxn modelId="{82BAE35C-45EF-6340-B9CC-3A7B5F2274E7}" type="presParOf" srcId="{DA9C616C-E3CA-2A4E-A9B4-C46224A6D997}" destId="{7C0CC1E7-30D2-C44E-BC55-1E1FE29379BB}" srcOrd="1" destOrd="0" presId="urn:microsoft.com/office/officeart/2005/8/layout/arrow2"/>
    <dgm:cxn modelId="{CC26E9FA-8E3E-6F48-B9D3-891B5D3DE687}" type="presParOf" srcId="{7C0CC1E7-30D2-C44E-BC55-1E1FE29379BB}" destId="{8596907B-1500-BD4D-BB78-23C7D0E10B89}" srcOrd="0" destOrd="0" presId="urn:microsoft.com/office/officeart/2005/8/layout/arrow2"/>
    <dgm:cxn modelId="{AA825862-C6BF-484E-B43B-F0D544C3FCB2}" type="presParOf" srcId="{7C0CC1E7-30D2-C44E-BC55-1E1FE29379BB}" destId="{96E8D636-A452-AA44-B728-E2B83726C9BB}" srcOrd="1" destOrd="0" presId="urn:microsoft.com/office/officeart/2005/8/layout/arrow2"/>
    <dgm:cxn modelId="{21C3EAD0-6BB7-2A49-8094-E185988E5331}" type="presParOf" srcId="{7C0CC1E7-30D2-C44E-BC55-1E1FE29379BB}" destId="{6519F2F4-D9D0-CB4E-810A-644AF2DC7ED7}" srcOrd="2" destOrd="0" presId="urn:microsoft.com/office/officeart/2005/8/layout/arrow2"/>
    <dgm:cxn modelId="{90985462-4016-DA4C-8123-04A2BE9BA9BA}" type="presParOf" srcId="{7C0CC1E7-30D2-C44E-BC55-1E1FE29379BB}" destId="{4A83C81B-3A0B-BB47-9978-5F0AF7529004}" srcOrd="3" destOrd="0" presId="urn:microsoft.com/office/officeart/2005/8/layout/arrow2"/>
    <dgm:cxn modelId="{D107E8EC-22DC-4542-AE8E-838CE4EAE5DF}" type="presParOf" srcId="{7C0CC1E7-30D2-C44E-BC55-1E1FE29379BB}" destId="{CE9B6C46-70A9-C743-99F5-E01EA72B146E}" srcOrd="4" destOrd="0" presId="urn:microsoft.com/office/officeart/2005/8/layout/arrow2"/>
    <dgm:cxn modelId="{1CA86C59-0310-AD43-A2F5-9894FFA53E41}" type="presParOf" srcId="{7C0CC1E7-30D2-C44E-BC55-1E1FE29379BB}" destId="{2DF3F92E-6683-7D4C-9439-9E416D019EC1}" srcOrd="5" destOrd="0" presId="urn:microsoft.com/office/officeart/2005/8/layout/arrow2"/>
    <dgm:cxn modelId="{005AE7FF-9FA8-394E-85B0-0DEBA25CCA40}" type="presParOf" srcId="{7C0CC1E7-30D2-C44E-BC55-1E1FE29379BB}" destId="{D4FB5894-F40E-3543-BC5D-89D64D67A8C8}" srcOrd="6" destOrd="0" presId="urn:microsoft.com/office/officeart/2005/8/layout/arrow2"/>
    <dgm:cxn modelId="{15D3A292-ACD5-3542-8611-377D8E248C22}" type="presParOf" srcId="{7C0CC1E7-30D2-C44E-BC55-1E1FE29379BB}" destId="{AB7D0D91-F84C-1047-86D1-06004FD6251B}" srcOrd="7" destOrd="0" presId="urn:microsoft.com/office/officeart/2005/8/layout/arrow2"/>
    <dgm:cxn modelId="{A9CCB547-A786-2444-B92C-53E798629A8B}" type="presParOf" srcId="{7C0CC1E7-30D2-C44E-BC55-1E1FE29379BB}" destId="{381C81A4-4CC3-D44A-BA17-1D292DD708B0}" srcOrd="8" destOrd="0" presId="urn:microsoft.com/office/officeart/2005/8/layout/arrow2"/>
    <dgm:cxn modelId="{C993DAE9-2102-EF43-8FB3-B377EA6003D6}" type="presParOf" srcId="{7C0CC1E7-30D2-C44E-BC55-1E1FE29379BB}" destId="{E8B0DFD9-C43D-F74F-A332-0F79ECA473F9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D8E97-4BEF-4499-AF39-8C73A5A973E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C37A4DA-976F-4FEC-B3D4-CB4BC7866933}">
      <dgm:prSet/>
      <dgm:spPr/>
      <dgm:t>
        <a:bodyPr/>
        <a:lstStyle/>
        <a:p>
          <a:r>
            <a:rPr lang="pl-PL" dirty="0" err="1"/>
            <a:t>According</a:t>
          </a:r>
          <a:r>
            <a:rPr lang="pl-PL" dirty="0"/>
            <a:t> to Gartner </a:t>
          </a:r>
          <a:r>
            <a:rPr lang="pl-PL" dirty="0" err="1"/>
            <a:t>cyber-security</a:t>
          </a:r>
          <a:r>
            <a:rPr lang="pl-PL" dirty="0"/>
            <a:t> </a:t>
          </a:r>
          <a:r>
            <a:rPr lang="pl-PL" dirty="0" err="1"/>
            <a:t>experts</a:t>
          </a:r>
          <a:r>
            <a:rPr lang="pl-PL" dirty="0"/>
            <a:t>, </a:t>
          </a:r>
          <a:r>
            <a:rPr lang="pl-PL" dirty="0" err="1"/>
            <a:t>worldwide</a:t>
          </a:r>
          <a:r>
            <a:rPr lang="pl-PL" dirty="0"/>
            <a:t> </a:t>
          </a:r>
          <a:r>
            <a:rPr lang="pl-PL" dirty="0" err="1"/>
            <a:t>spending</a:t>
          </a:r>
          <a:r>
            <a:rPr lang="pl-PL" dirty="0"/>
            <a:t> </a:t>
          </a:r>
          <a:br>
            <a:rPr lang="pl-PL" dirty="0"/>
          </a:br>
          <a:r>
            <a:rPr lang="pl-PL" dirty="0"/>
            <a:t>on IT </a:t>
          </a:r>
          <a:r>
            <a:rPr lang="pl-PL" dirty="0" err="1"/>
            <a:t>security</a:t>
          </a:r>
          <a:r>
            <a:rPr lang="pl-PL" dirty="0"/>
            <a:t> </a:t>
          </a:r>
          <a:r>
            <a:rPr lang="pl-PL" dirty="0" err="1"/>
            <a:t>will</a:t>
          </a:r>
          <a:r>
            <a:rPr lang="pl-PL" dirty="0"/>
            <a:t> </a:t>
          </a:r>
          <a:r>
            <a:rPr lang="pl-PL" dirty="0" err="1"/>
            <a:t>jump</a:t>
          </a:r>
          <a:r>
            <a:rPr lang="pl-PL" dirty="0"/>
            <a:t> 8.7% </a:t>
          </a:r>
          <a:r>
            <a:rPr lang="pl-PL" dirty="0" err="1"/>
            <a:t>this</a:t>
          </a:r>
          <a:r>
            <a:rPr lang="pl-PL" dirty="0"/>
            <a:t> </a:t>
          </a:r>
          <a:r>
            <a:rPr lang="pl-PL" dirty="0" err="1"/>
            <a:t>year</a:t>
          </a:r>
          <a:r>
            <a:rPr lang="pl-PL" dirty="0"/>
            <a:t> (2019), </a:t>
          </a:r>
          <a:r>
            <a:rPr lang="pl-PL" dirty="0" err="1"/>
            <a:t>up</a:t>
          </a:r>
          <a:r>
            <a:rPr lang="pl-PL" dirty="0"/>
            <a:t> $124 </a:t>
          </a:r>
          <a:r>
            <a:rPr lang="pl-PL" dirty="0" err="1"/>
            <a:t>billion</a:t>
          </a:r>
          <a:r>
            <a:rPr lang="pl-PL" dirty="0"/>
            <a:t>.”</a:t>
          </a:r>
        </a:p>
      </dgm:t>
    </dgm:pt>
    <dgm:pt modelId="{2FB741B1-9B9E-4367-AB27-1E7C9A75D55C}" type="parTrans" cxnId="{4A701D86-EF80-4CA9-B233-0546CE165CFE}">
      <dgm:prSet/>
      <dgm:spPr/>
      <dgm:t>
        <a:bodyPr/>
        <a:lstStyle/>
        <a:p>
          <a:endParaRPr lang="pl-PL"/>
        </a:p>
      </dgm:t>
    </dgm:pt>
    <dgm:pt modelId="{38BC5022-E5B2-4ABF-8CC1-969BAE6DCCFC}" type="sibTrans" cxnId="{4A701D86-EF80-4CA9-B233-0546CE165CFE}">
      <dgm:prSet/>
      <dgm:spPr/>
      <dgm:t>
        <a:bodyPr/>
        <a:lstStyle/>
        <a:p>
          <a:endParaRPr lang="pl-PL"/>
        </a:p>
      </dgm:t>
    </dgm:pt>
    <dgm:pt modelId="{DF4D268F-50F7-46D1-B048-51BB2029633E}" type="pres">
      <dgm:prSet presAssocID="{90CD8E97-4BEF-4499-AF39-8C73A5A973EB}" presName="linear" presStyleCnt="0">
        <dgm:presLayoutVars>
          <dgm:animLvl val="lvl"/>
          <dgm:resizeHandles val="exact"/>
        </dgm:presLayoutVars>
      </dgm:prSet>
      <dgm:spPr/>
    </dgm:pt>
    <dgm:pt modelId="{53C954D9-DB93-4619-B25A-FF4006CF01BE}" type="pres">
      <dgm:prSet presAssocID="{AC37A4DA-976F-4FEC-B3D4-CB4BC7866933}" presName="parentText" presStyleLbl="node1" presStyleIdx="0" presStyleCnt="1" custScaleY="102930">
        <dgm:presLayoutVars>
          <dgm:chMax val="0"/>
          <dgm:bulletEnabled val="1"/>
        </dgm:presLayoutVars>
      </dgm:prSet>
      <dgm:spPr/>
    </dgm:pt>
  </dgm:ptLst>
  <dgm:cxnLst>
    <dgm:cxn modelId="{3C877246-CCC9-4AD0-85DE-729904B827C0}" type="presOf" srcId="{90CD8E97-4BEF-4499-AF39-8C73A5A973EB}" destId="{DF4D268F-50F7-46D1-B048-51BB2029633E}" srcOrd="0" destOrd="0" presId="urn:microsoft.com/office/officeart/2005/8/layout/vList2"/>
    <dgm:cxn modelId="{CFAC1272-651E-468E-A505-A39D7949B67C}" type="presOf" srcId="{AC37A4DA-976F-4FEC-B3D4-CB4BC7866933}" destId="{53C954D9-DB93-4619-B25A-FF4006CF01BE}" srcOrd="0" destOrd="0" presId="urn:microsoft.com/office/officeart/2005/8/layout/vList2"/>
    <dgm:cxn modelId="{4A701D86-EF80-4CA9-B233-0546CE165CFE}" srcId="{90CD8E97-4BEF-4499-AF39-8C73A5A973EB}" destId="{AC37A4DA-976F-4FEC-B3D4-CB4BC7866933}" srcOrd="0" destOrd="0" parTransId="{2FB741B1-9B9E-4367-AB27-1E7C9A75D55C}" sibTransId="{38BC5022-E5B2-4ABF-8CC1-969BAE6DCCFC}"/>
    <dgm:cxn modelId="{C44B8967-CB0C-4DB4-B628-D4604901B413}" type="presParOf" srcId="{DF4D268F-50F7-46D1-B048-51BB2029633E}" destId="{53C954D9-DB93-4619-B25A-FF4006CF01B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D71B8-6344-F940-A828-EFC9B9B2E3DC}">
      <dsp:nvSpPr>
        <dsp:cNvPr id="0" name=""/>
        <dsp:cNvSpPr/>
      </dsp:nvSpPr>
      <dsp:spPr>
        <a:xfrm>
          <a:off x="0" y="202353"/>
          <a:ext cx="8128000" cy="507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96907B-1500-BD4D-BB78-23C7D0E10B89}">
      <dsp:nvSpPr>
        <dsp:cNvPr id="0" name=""/>
        <dsp:cNvSpPr/>
      </dsp:nvSpPr>
      <dsp:spPr>
        <a:xfrm>
          <a:off x="800607" y="3946821"/>
          <a:ext cx="186944" cy="1869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E8D636-A452-AA44-B728-E2B83726C9BB}">
      <dsp:nvSpPr>
        <dsp:cNvPr id="0" name=""/>
        <dsp:cNvSpPr/>
      </dsp:nvSpPr>
      <dsp:spPr>
        <a:xfrm>
          <a:off x="894079" y="4040293"/>
          <a:ext cx="1064768" cy="1209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58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Rehost </a:t>
          </a:r>
        </a:p>
      </dsp:txBody>
      <dsp:txXfrm>
        <a:off x="894079" y="4040293"/>
        <a:ext cx="1064768" cy="1209040"/>
      </dsp:txXfrm>
    </dsp:sp>
    <dsp:sp modelId="{6519F2F4-D9D0-CB4E-810A-644AF2DC7ED7}">
      <dsp:nvSpPr>
        <dsp:cNvPr id="0" name=""/>
        <dsp:cNvSpPr/>
      </dsp:nvSpPr>
      <dsp:spPr>
        <a:xfrm>
          <a:off x="1812543" y="2974509"/>
          <a:ext cx="292608" cy="2926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83C81B-3A0B-BB47-9978-5F0AF7529004}">
      <dsp:nvSpPr>
        <dsp:cNvPr id="0" name=""/>
        <dsp:cNvSpPr/>
      </dsp:nvSpPr>
      <dsp:spPr>
        <a:xfrm>
          <a:off x="1958847" y="3120813"/>
          <a:ext cx="1349248" cy="2128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047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Refactor</a:t>
          </a:r>
        </a:p>
      </dsp:txBody>
      <dsp:txXfrm>
        <a:off x="1958847" y="3120813"/>
        <a:ext cx="1349248" cy="2128519"/>
      </dsp:txXfrm>
    </dsp:sp>
    <dsp:sp modelId="{CE9B6C46-70A9-C743-99F5-E01EA72B146E}">
      <dsp:nvSpPr>
        <dsp:cNvPr id="0" name=""/>
        <dsp:cNvSpPr/>
      </dsp:nvSpPr>
      <dsp:spPr>
        <a:xfrm>
          <a:off x="3113023" y="2199301"/>
          <a:ext cx="390144" cy="3901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3F92E-6683-7D4C-9439-9E416D019EC1}">
      <dsp:nvSpPr>
        <dsp:cNvPr id="0" name=""/>
        <dsp:cNvSpPr/>
      </dsp:nvSpPr>
      <dsp:spPr>
        <a:xfrm>
          <a:off x="3308095" y="2394373"/>
          <a:ext cx="1568704" cy="285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729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Rearchitect</a:t>
          </a:r>
        </a:p>
      </dsp:txBody>
      <dsp:txXfrm>
        <a:off x="3308095" y="2394373"/>
        <a:ext cx="1568704" cy="2854960"/>
      </dsp:txXfrm>
    </dsp:sp>
    <dsp:sp modelId="{D4FB5894-F40E-3543-BC5D-89D64D67A8C8}">
      <dsp:nvSpPr>
        <dsp:cNvPr id="0" name=""/>
        <dsp:cNvSpPr/>
      </dsp:nvSpPr>
      <dsp:spPr>
        <a:xfrm>
          <a:off x="4624832" y="1593765"/>
          <a:ext cx="503936" cy="5039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D0D91-F84C-1047-86D1-06004FD6251B}">
      <dsp:nvSpPr>
        <dsp:cNvPr id="0" name=""/>
        <dsp:cNvSpPr/>
      </dsp:nvSpPr>
      <dsp:spPr>
        <a:xfrm>
          <a:off x="4876800" y="1845733"/>
          <a:ext cx="1625600" cy="340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025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Rebuild</a:t>
          </a:r>
        </a:p>
      </dsp:txBody>
      <dsp:txXfrm>
        <a:off x="4876800" y="1845733"/>
        <a:ext cx="1625600" cy="3403600"/>
      </dsp:txXfrm>
    </dsp:sp>
    <dsp:sp modelId="{381C81A4-4CC3-D44A-BA17-1D292DD708B0}">
      <dsp:nvSpPr>
        <dsp:cNvPr id="0" name=""/>
        <dsp:cNvSpPr/>
      </dsp:nvSpPr>
      <dsp:spPr>
        <a:xfrm>
          <a:off x="6181343" y="1189397"/>
          <a:ext cx="642112" cy="6421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0DFD9-C43D-F74F-A332-0F79ECA473F9}">
      <dsp:nvSpPr>
        <dsp:cNvPr id="0" name=""/>
        <dsp:cNvSpPr/>
      </dsp:nvSpPr>
      <dsp:spPr>
        <a:xfrm>
          <a:off x="6502399" y="1510453"/>
          <a:ext cx="1625600" cy="3738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242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Replace</a:t>
          </a:r>
        </a:p>
      </dsp:txBody>
      <dsp:txXfrm>
        <a:off x="6502399" y="1510453"/>
        <a:ext cx="1625600" cy="3738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954D9-DB93-4619-B25A-FF4006CF01BE}">
      <dsp:nvSpPr>
        <dsp:cNvPr id="0" name=""/>
        <dsp:cNvSpPr/>
      </dsp:nvSpPr>
      <dsp:spPr>
        <a:xfrm>
          <a:off x="0" y="41598"/>
          <a:ext cx="8084440" cy="9417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 err="1"/>
            <a:t>According</a:t>
          </a:r>
          <a:r>
            <a:rPr lang="pl-PL" sz="2300" kern="1200" dirty="0"/>
            <a:t> to Gartner </a:t>
          </a:r>
          <a:r>
            <a:rPr lang="pl-PL" sz="2300" kern="1200" dirty="0" err="1"/>
            <a:t>cyber-security</a:t>
          </a:r>
          <a:r>
            <a:rPr lang="pl-PL" sz="2300" kern="1200" dirty="0"/>
            <a:t> </a:t>
          </a:r>
          <a:r>
            <a:rPr lang="pl-PL" sz="2300" kern="1200" dirty="0" err="1"/>
            <a:t>experts</a:t>
          </a:r>
          <a:r>
            <a:rPr lang="pl-PL" sz="2300" kern="1200" dirty="0"/>
            <a:t>, </a:t>
          </a:r>
          <a:r>
            <a:rPr lang="pl-PL" sz="2300" kern="1200" dirty="0" err="1"/>
            <a:t>worldwide</a:t>
          </a:r>
          <a:r>
            <a:rPr lang="pl-PL" sz="2300" kern="1200" dirty="0"/>
            <a:t> </a:t>
          </a:r>
          <a:r>
            <a:rPr lang="pl-PL" sz="2300" kern="1200" dirty="0" err="1"/>
            <a:t>spending</a:t>
          </a:r>
          <a:r>
            <a:rPr lang="pl-PL" sz="2300" kern="1200" dirty="0"/>
            <a:t> </a:t>
          </a:r>
          <a:br>
            <a:rPr lang="pl-PL" sz="2300" kern="1200" dirty="0"/>
          </a:br>
          <a:r>
            <a:rPr lang="pl-PL" sz="2300" kern="1200" dirty="0"/>
            <a:t>on IT </a:t>
          </a:r>
          <a:r>
            <a:rPr lang="pl-PL" sz="2300" kern="1200" dirty="0" err="1"/>
            <a:t>security</a:t>
          </a:r>
          <a:r>
            <a:rPr lang="pl-PL" sz="2300" kern="1200" dirty="0"/>
            <a:t> </a:t>
          </a:r>
          <a:r>
            <a:rPr lang="pl-PL" sz="2300" kern="1200" dirty="0" err="1"/>
            <a:t>will</a:t>
          </a:r>
          <a:r>
            <a:rPr lang="pl-PL" sz="2300" kern="1200" dirty="0"/>
            <a:t> </a:t>
          </a:r>
          <a:r>
            <a:rPr lang="pl-PL" sz="2300" kern="1200" dirty="0" err="1"/>
            <a:t>jump</a:t>
          </a:r>
          <a:r>
            <a:rPr lang="pl-PL" sz="2300" kern="1200" dirty="0"/>
            <a:t> 8.7% </a:t>
          </a:r>
          <a:r>
            <a:rPr lang="pl-PL" sz="2300" kern="1200" dirty="0" err="1"/>
            <a:t>this</a:t>
          </a:r>
          <a:r>
            <a:rPr lang="pl-PL" sz="2300" kern="1200" dirty="0"/>
            <a:t> </a:t>
          </a:r>
          <a:r>
            <a:rPr lang="pl-PL" sz="2300" kern="1200" dirty="0" err="1"/>
            <a:t>year</a:t>
          </a:r>
          <a:r>
            <a:rPr lang="pl-PL" sz="2300" kern="1200" dirty="0"/>
            <a:t> (2019), </a:t>
          </a:r>
          <a:r>
            <a:rPr lang="pl-PL" sz="2300" kern="1200" dirty="0" err="1"/>
            <a:t>up</a:t>
          </a:r>
          <a:r>
            <a:rPr lang="pl-PL" sz="2300" kern="1200" dirty="0"/>
            <a:t> $124 </a:t>
          </a:r>
          <a:r>
            <a:rPr lang="pl-PL" sz="2300" kern="1200" dirty="0" err="1"/>
            <a:t>billion</a:t>
          </a:r>
          <a:r>
            <a:rPr lang="pl-PL" sz="2300" kern="1200" dirty="0"/>
            <a:t>.”</a:t>
          </a:r>
        </a:p>
      </dsp:txBody>
      <dsp:txXfrm>
        <a:off x="45972" y="87570"/>
        <a:ext cx="7992496" cy="849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0.4588</cdr:x>
      <cdr:y>0.3034</cdr:y>
    </cdr:from>
    <cdr:to>
      <cdr:x>0.53953</cdr:x>
      <cdr:y>0.44707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AD19B52D-6FBF-47A3-B079-624CD011B43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729146" y="1644039"/>
          <a:ext cx="656167" cy="778504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2CA2CB-1478-48E8-9FE6-9CA28DCAC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18BB998-B415-40B2-AB5A-AF8C6BD7B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17B9CC8-B6C1-463E-AD5A-8E9FF5564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F6E4-2D4B-483F-8630-43AA757E3E7E}" type="datetimeFigureOut">
              <a:rPr lang="pl-PL" smtClean="0"/>
              <a:t>13.11.2019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019860E-2242-4F83-AFB5-C6D374450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FDE8DBA-F4A3-4367-AC35-3F623BA8F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38F5-0897-47DF-9A8A-51F022E2B3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8850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1ED745-020C-4B4C-82D4-D314035B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08CF163-D294-44C7-968D-1A82274CF9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4B210A2-31FF-464C-B3F7-ED7C844C0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F6E4-2D4B-483F-8630-43AA757E3E7E}" type="datetimeFigureOut">
              <a:rPr lang="pl-PL" smtClean="0"/>
              <a:t>13.11.2019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A8B3586-BEB8-4623-B179-EB2D71402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CB6C33C-CB6D-4D1C-BD45-7ACED2738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38F5-0897-47DF-9A8A-51F022E2B3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1527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31C7C2D-EDD2-44BE-A6B1-712355F12A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8A19606-5F1B-465D-9431-F98C5A4FB8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BD05206-57B1-46D7-9586-86A10B943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F6E4-2D4B-483F-8630-43AA757E3E7E}" type="datetimeFigureOut">
              <a:rPr lang="pl-PL" smtClean="0"/>
              <a:t>13.11.2019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586042D-BB79-4FA0-AC3E-E2617E032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0F0A3CD-2D51-434D-9771-5B6AA2B63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38F5-0897-47DF-9A8A-51F022E2B3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9858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5F4E-100B-4C1C-B516-C1CAEFEAEA19}" type="datetimeFigureOut">
              <a:rPr lang="pl-PL" smtClean="0"/>
              <a:t>13.11.2019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5791E-B870-4948-B95A-263FA4F957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7414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5F4E-100B-4C1C-B516-C1CAEFEAEA19}" type="datetimeFigureOut">
              <a:rPr lang="pl-PL" smtClean="0"/>
              <a:t>13.11.2019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5791E-B870-4948-B95A-263FA4F957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6457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5F4E-100B-4C1C-B516-C1CAEFEAEA19}" type="datetimeFigureOut">
              <a:rPr lang="pl-PL" smtClean="0"/>
              <a:t>13.11.2019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5791E-B870-4948-B95A-263FA4F957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9084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5F4E-100B-4C1C-B516-C1CAEFEAEA19}" type="datetimeFigureOut">
              <a:rPr lang="pl-PL" smtClean="0"/>
              <a:t>13.11.2019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5791E-B870-4948-B95A-263FA4F957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8044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5F4E-100B-4C1C-B516-C1CAEFEAEA19}" type="datetimeFigureOut">
              <a:rPr lang="pl-PL" smtClean="0"/>
              <a:t>13.11.2019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5791E-B870-4948-B95A-263FA4F957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7287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5F4E-100B-4C1C-B516-C1CAEFEAEA19}" type="datetimeFigureOut">
              <a:rPr lang="pl-PL" smtClean="0"/>
              <a:t>13.11.2019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5791E-B870-4948-B95A-263FA4F957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4680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5F4E-100B-4C1C-B516-C1CAEFEAEA19}" type="datetimeFigureOut">
              <a:rPr lang="pl-PL" smtClean="0"/>
              <a:t>13.11.2019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5791E-B870-4948-B95A-263FA4F957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2962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5F4E-100B-4C1C-B516-C1CAEFEAEA19}" type="datetimeFigureOut">
              <a:rPr lang="pl-PL" smtClean="0"/>
              <a:t>13.11.2019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5791E-B870-4948-B95A-263FA4F957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6744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8E278E-0FDB-4B30-A6F2-DABA784A4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750F0D-581D-4498-8A46-134D3BA22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FFB50BA-F4E6-4083-B58F-DB38C495C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F6E4-2D4B-483F-8630-43AA757E3E7E}" type="datetimeFigureOut">
              <a:rPr lang="pl-PL" smtClean="0"/>
              <a:t>13.11.2019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AEC642C-1EFA-4157-BB4D-5D3B5BC60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5D9B8DC-36AB-4CFC-A075-800425D0B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38F5-0897-47DF-9A8A-51F022E2B3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9819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5F4E-100B-4C1C-B516-C1CAEFEAEA19}" type="datetimeFigureOut">
              <a:rPr lang="pl-PL" smtClean="0"/>
              <a:t>13.11.2019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5791E-B870-4948-B95A-263FA4F957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2489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5F4E-100B-4C1C-B516-C1CAEFEAEA19}" type="datetimeFigureOut">
              <a:rPr lang="pl-PL" smtClean="0"/>
              <a:t>13.11.2019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5791E-B870-4948-B95A-263FA4F957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59237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5F4E-100B-4C1C-B516-C1CAEFEAEA19}" type="datetimeFigureOut">
              <a:rPr lang="pl-PL" smtClean="0"/>
              <a:t>13.11.2019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5791E-B870-4948-B95A-263FA4F957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4345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039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1816EA-7992-4A97-893C-DDB326B17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EC4DD7F-F048-47FB-833D-936D02CAB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45287C-4D8C-43BE-A538-464963EDE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F6E4-2D4B-483F-8630-43AA757E3E7E}" type="datetimeFigureOut">
              <a:rPr lang="pl-PL" smtClean="0"/>
              <a:t>13.11.2019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3EE84FA-B9D4-4057-A7ED-0FEE45440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04354A7-7A2A-435E-8266-E18B4324D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38F5-0897-47DF-9A8A-51F022E2B3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8981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D49E32-342D-4788-A4EF-4F45470DD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A4B9BC-5D47-4F48-BD47-61AC7927AB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1826697-15E8-46B4-AE78-9A7380E32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03C9A4E-655A-4010-9286-00ED23472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F6E4-2D4B-483F-8630-43AA757E3E7E}" type="datetimeFigureOut">
              <a:rPr lang="pl-PL" smtClean="0"/>
              <a:t>13.11.2019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8F75DAD-F586-4909-ACE4-A535E723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F619B39-2FB1-45EB-9FAA-ADCFD0F31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38F5-0897-47DF-9A8A-51F022E2B3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6474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0438BB-800B-44AB-A48C-8C5FA5804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8F3A405-C748-4831-90EB-058680866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8778DAF-E226-41ED-80FC-1D6B8261F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04E3BE4-4EA7-4B1C-A27F-B46BB1BE41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D8EF7B1-DE9D-496B-AEF0-A00315307E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3A0E961-CDBC-4D04-8F43-9D924C93F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F6E4-2D4B-483F-8630-43AA757E3E7E}" type="datetimeFigureOut">
              <a:rPr lang="pl-PL" smtClean="0"/>
              <a:t>13.11.2019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75E8711-B62D-470D-8335-5F06E7247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16DBC684-1074-458A-9D05-515931EA5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38F5-0897-47DF-9A8A-51F022E2B3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293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282483-163E-468C-897F-FA459E2F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13C7E6D-E390-44B7-8560-B938FEC58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F6E4-2D4B-483F-8630-43AA757E3E7E}" type="datetimeFigureOut">
              <a:rPr lang="pl-PL" smtClean="0"/>
              <a:t>13.11.2019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346D4DD-44C7-4943-B3BF-FBD574179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7372D88-D3DE-43E8-BA2A-991A80F5F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38F5-0897-47DF-9A8A-51F022E2B3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004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195A9DF-AD81-44D4-A3D0-5EFFE5272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F6E4-2D4B-483F-8630-43AA757E3E7E}" type="datetimeFigureOut">
              <a:rPr lang="pl-PL" smtClean="0"/>
              <a:t>13.11.2019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3ABE724-752E-4B95-A812-F08A03F40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70C26B-DF1D-485E-A4F9-9566502F4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38F5-0897-47DF-9A8A-51F022E2B3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3546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850E5E-90EF-4454-B4F5-C519FA36F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704587-DDB8-40FC-90E6-AECEE078F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6F3E4DE-3A22-4E91-B644-3AF264328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052C717-56E7-46B0-B319-D877C6F3D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F6E4-2D4B-483F-8630-43AA757E3E7E}" type="datetimeFigureOut">
              <a:rPr lang="pl-PL" smtClean="0"/>
              <a:t>13.11.2019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71D5860-94CD-4D81-81DD-216DB4999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77A0222-3C69-4E22-99C3-3ADEA93B5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38F5-0897-47DF-9A8A-51F022E2B3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1445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E30010-CCD0-45A6-9D50-5D42093A5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8608AA0-244D-457C-B4EE-1A4A9B4748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C4D2F40-0E9F-4DDA-B558-4D4DC4525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6870BA7-B68F-48E7-AE73-8988FF8B3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F6E4-2D4B-483F-8630-43AA757E3E7E}" type="datetimeFigureOut">
              <a:rPr lang="pl-PL" smtClean="0"/>
              <a:t>13.11.2019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A76FC29-BCCA-45DA-BCEE-D8538D849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DE0E583-9C7B-4D0A-B297-33F06DB58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38F5-0897-47DF-9A8A-51F022E2B3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6480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8657613-8BAB-4884-BF56-EF32D4D94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F3D08F1-0D33-4AF5-95AC-238D9371A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4EDF31D-44C6-494C-85EB-13CC69CD4D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2F6E4-2D4B-483F-8630-43AA757E3E7E}" type="datetimeFigureOut">
              <a:rPr lang="pl-PL" smtClean="0"/>
              <a:t>13.11.2019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95B71D2-4B6E-4065-9851-99A0A08426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21B0370-E3C6-4DC2-87F1-5920E5B27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538F5-0897-47DF-9A8A-51F022E2B3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737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95F4E-100B-4C1C-B516-C1CAEFEAEA19}" type="datetimeFigureOut">
              <a:rPr lang="pl-PL" smtClean="0"/>
              <a:t>13.11.2019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5791E-B870-4948-B95A-263FA4F957E7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Obraz 7" descr="Obraz zawierający ptak&#10;&#10;Opis wygenerowany automatycznie">
            <a:extLst>
              <a:ext uri="{FF2B5EF4-FFF2-40B4-BE49-F238E27FC236}">
                <a16:creationId xmlns:a16="http://schemas.microsoft.com/office/drawing/2014/main" id="{4B4B8630-F773-FC40-AD97-463456A5351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743" y="179278"/>
            <a:ext cx="2997938" cy="1538941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EB09C269-4DCB-8F40-80E6-AB2450CBF3B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90" y="197321"/>
            <a:ext cx="1502857" cy="150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2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fif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jfi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microsoft.com/office/2007/relationships/hdphoto" Target="../media/hdphoto2.wdp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f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fif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f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7.jfif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7" Type="http://schemas.openxmlformats.org/officeDocument/2006/relationships/image" Target="../media/image7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7.jfif"/><Relationship Id="rId7" Type="http://schemas.openxmlformats.org/officeDocument/2006/relationships/image" Target="../media/image76.png"/><Relationship Id="rId12" Type="http://schemas.openxmlformats.org/officeDocument/2006/relationships/diagramLayout" Target="../diagrams/layout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diagramData" Target="../diagrams/data2.xml"/><Relationship Id="rId5" Type="http://schemas.openxmlformats.org/officeDocument/2006/relationships/image" Target="../media/image74.png"/><Relationship Id="rId15" Type="http://schemas.microsoft.com/office/2007/relationships/diagramDrawing" Target="../diagrams/drawing2.xml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diagramColors" Target="../diagrams/colors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fif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7" Type="http://schemas.openxmlformats.org/officeDocument/2006/relationships/image" Target="../media/image11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7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7.jfif"/><Relationship Id="rId7" Type="http://schemas.openxmlformats.org/officeDocument/2006/relationships/image" Target="../media/image28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18" Type="http://schemas.openxmlformats.org/officeDocument/2006/relationships/image" Target="../media/image45.png"/><Relationship Id="rId3" Type="http://schemas.openxmlformats.org/officeDocument/2006/relationships/image" Target="../media/image7.jfif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17" Type="http://schemas.openxmlformats.org/officeDocument/2006/relationships/image" Target="../media/image44.svg"/><Relationship Id="rId2" Type="http://schemas.openxmlformats.org/officeDocument/2006/relationships/image" Target="../media/image6.jpe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5" Type="http://schemas.openxmlformats.org/officeDocument/2006/relationships/image" Target="../media/image42.svg"/><Relationship Id="rId10" Type="http://schemas.openxmlformats.org/officeDocument/2006/relationships/image" Target="../media/image37.png"/><Relationship Id="rId19" Type="http://schemas.openxmlformats.org/officeDocument/2006/relationships/image" Target="../media/image46.svg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9975A4-9D79-460D-B58B-EBB52D5E2F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86C89A6-4E63-41FC-A8AD-3C2CC2E9D1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0360B4FE-A63D-4E33-8F69-350CB9377CE9}"/>
              </a:ext>
            </a:extLst>
          </p:cNvPr>
          <p:cNvSpPr/>
          <p:nvPr/>
        </p:nvSpPr>
        <p:spPr>
          <a:xfrm>
            <a:off x="623392" y="2998114"/>
            <a:ext cx="8520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rgbClr val="292829"/>
                </a:solidFill>
              </a:rPr>
              <a:t>Historycznie czemu AWS? </a:t>
            </a:r>
          </a:p>
          <a:p>
            <a:endParaRPr lang="pl-PL" sz="2400" dirty="0"/>
          </a:p>
          <a:p>
            <a:r>
              <a:rPr lang="pl-PL" sz="2400" dirty="0"/>
              <a:t>Bo nikogo innego nie było… 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4006028-8A66-4D94-AD86-8DD81C208E0B}"/>
              </a:ext>
            </a:extLst>
          </p:cNvPr>
          <p:cNvSpPr/>
          <p:nvPr/>
        </p:nvSpPr>
        <p:spPr>
          <a:xfrm>
            <a:off x="0" y="-123395"/>
            <a:ext cx="12192000" cy="69813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2400">
              <a:solidFill>
                <a:schemeClr val="tx1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2F3C09A-1744-4B27-A72C-5800F2D72A31}"/>
              </a:ext>
            </a:extLst>
          </p:cNvPr>
          <p:cNvSpPr txBox="1"/>
          <p:nvPr/>
        </p:nvSpPr>
        <p:spPr>
          <a:xfrm>
            <a:off x="-1" y="5061182"/>
            <a:ext cx="1216064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Infrastruktura hybrydowa pierwszym krokiem do adopcji chmury</a:t>
            </a:r>
          </a:p>
          <a:p>
            <a:pPr algn="ctr"/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51F1FAF-4B3B-488F-9C01-F0C468C57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106"/>
            <a:ext cx="12192000" cy="49911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AC318DB0-EC81-49E5-9FBF-D3D8FDAF1889}"/>
              </a:ext>
            </a:extLst>
          </p:cNvPr>
          <p:cNvSpPr txBox="1"/>
          <p:nvPr/>
        </p:nvSpPr>
        <p:spPr>
          <a:xfrm>
            <a:off x="3164164" y="5653552"/>
            <a:ext cx="5832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Hubert Majchrzak (</a:t>
            </a:r>
            <a:r>
              <a:rPr lang="pl-PL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Hostersi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) </a:t>
            </a:r>
          </a:p>
          <a:p>
            <a:pPr algn="ctr"/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Robert Paszkiewicz (</a:t>
            </a:r>
            <a:r>
              <a:rPr lang="pl-PL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OVHcloud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Polska)</a:t>
            </a:r>
          </a:p>
          <a:p>
            <a:endParaRPr lang="pl-PL" sz="24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021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ata:image/jpeg;base64,/9j/4AAQSkZJRgABAQAAAQABAAD/2wCEAAkGBxISEhUTExIWFhUXFRcYFRcWFxcXGBcgGhgXFxseGBceHyggGBolHRcXITUiJSkrLi4uFx8zODMsNyktLisBCgoKDg0OGhAQGy0mICYvLS8wLS0vLS8tLS4vLS8tLS0tLy0tLS0tLS0tLS0tLS0tLS0tLS0tLS0tLS0tLS0tLf/AABEIAOEA4QMBEQACEQEDEQH/xAAcAAEAAgIDAQAAAAAAAAAAAAAABgcEBQEDCAL/xABKEAABAwICBgQJCgMGBgMAAAABAAIDBBEFIQYHEjFBURMiYXEyM1JzgZGhsbIUIzQ1QmJygpLCJKLBQ1Njg7PhFXTD0dLwJkSj/8QAGwEBAAIDAQEAAAAAAAAAAAAAAAQFAgMGAQf/xAA9EQACAgECAwQHBwMEAQUBAAAAAQIDBAUREiExMkFRcQYTIjNhgZEUIzShscHRQlLwFWJy4fEWNUNTgiT/2gAMAwEAAhEDEQA/AKNQBAEAQBAEAQBAEAQBAEAQBAEAQBAEAQBAEAQBAEAQBAEAQBAEAQBAEAQBAEAQBAEAQBAEAQBAEAQBAEAQBAEAQBAEAQBAEAQBAEAQBAEAQBAEAQBAEAQHKAIBZAEBwgCAIAgCAIAgCAIAgCAIAgCAIAgCAIAgCAIDmyA7aamfI7ZjY57jua1pcT6BmvJSjBbyeyPUm+hJqTV7XObtyNZTs8qd4ZbvGZHpCr56pjrlFuT+C3N6xpvry8zuOjGHxePxWM/dgjdJ/MDb2Lz7Xky7FL+b2Hqq11n9D6jo8EBs11fMeTGxi/oLbrF2Z/eoRXxbPVGnu3ZltpMN4YZiLu0/7LHjyu+2H+fM94a/7WcupMN44ZiLe4n+qceT/wDbD/PmOGv+1mJLSYLfr/8AEICeD2xke66yVmd/TwS+p5w09+6PgaN4bL4nFGt7J4nM/myCy+1ZUO3Tv5PceqrfSf1Ouo1eVmztwmKpZ5UEjXZdxt7Lr2OqUb7T3i/9y2PHjT/p2fkRmsoZYXbMsb43eS9pafUVPhOM1vF7+RocXHqdCyPDhAEAQBAEAQBAEAQBAEAQBAEAQHKA2GC4LPVv6OCMvdxtub2uduA71puvrpjxWPYzhCU3siUNwHD6IgVcxqp9wp6bwQeT5N57hY9hUB5OTkL7qPDH+6X7I3erhDtPd+CJVh1Likrdmnhhw2A8m3lI7crk94aq267Cqe9snZL8v8+pJhC6a9lcKMyHV1Tk9JVzzVLhvdI8sb7yQPzKO9Ztfs0QUV8Fu/8APkbVhwXOyW52GtwSk3fJQ4ZdRold6wHH2rH1Wp5HXfb6HrljV+B0Ta0aBmTBM4fcja0e1w9yzWh5cu1JfVnn26pdEYj9blNwp5j3lg/qVs/9PT75r6GP+oR/tDNblPxp5h3OYf8Asn/p2f8AevoP9Rj/AGmVDrUoX5PbO0feY1w9jisHoeVHsyX5mX26p9UZAxbBKvwjTE/4jBG79RA961+o1PH7O/13PePGs67HxPq7o3fOUsksDvsvhk2m++/qcF6tZyIezfBS+DWx48OuXOD2MWsoMWgbsvEOJQcWSNHSW7Ac7+ly31ZGDc94t1y+HT/Poa513QXP2kROXC8Nq3FsbnYfU3zhnuYieQebFmZ4+hqtI3ZVC3kvWR8V1+nf8iK41zfL2X4Ebx/R2po3bM8ZaD4Lxmx34Xbj3b1Nx8qq9bwf8r5GmdcodTVKQYHCAIAgCAIAgCAIAgCAIAgOQEBLcF0VYIhV17zBTfZbb52fkI28AefLkMxX3ZrcvU464pfkvN/sb4VLbinyX6krw2lq6+MR07PkGH/d8ZMOd9778STbPe6yrL7aMSXHa/WWfkv4JNcJ28orhiSSnosOwiPbOzGbW6R/WmfzDePoaAFWytzNRnwx6eC6EpRpx1u+pDcd1rSOu2kiDB5ctnP9DB1W+kuVrjaBXDnc938OhFtz5S5Q5EDxPGKipN55nyZ3G04kDubub6ArurHrqW0IpEGU5S6swltMTgr1gLwBAEABQGXh2JzQO2oZXxnmxxbfvtv9K12VV2LaaT8zKM5R6MnOA61J2WbVRiVvltsyQejwXeod6psnQqZ86nwv8iZVnzjylzJw12G4xHubIQNx6k8f9QO67T2qmazNOl15fVMmfc5K+P5kercLrcNY5rR8uoPtwSC72DsFjYDfdtxxLRvVlTk4+a0+xZ4r/P1I06rKf90SL4lovDUxuqcMcXsaLy0zvHRdwz22+v052sqsydUvVZK2b6S7n/DI0qlJcVf08CGEKyI5wgCAIAgCAIAgCAIAgOQgJtguEw0MLa6uZtvfnS0x3yHg+QcGbt/tuAqu++eRN0UPZLtS8PgviSIQVa45/JEv0f0Wmq5BW4n13nOKnIsyMbxtM4fg/Vc3CqczUIY69RifOX+fr9CbTjysfrLfoc6aaw46bahptmSYZOdvji7OT3DluHG+YWOn6NO37y/kvDvZ7kZih7FZUeIV8s7zJLI57zvc43PcOQ7BkF1NdcK48MFsirlJye8uZuNH9DKyrAdHFsxn+0k6jO8cXflBUXJ1GjH5Tlz8F1NlePOzson2E6qadljUSvlPFrOoz15uPsVDf6QTfKqO3nzJ9enL+tkjGi1DBE/o6WIERvs5zdt3gn7T7m6gLUcm2xcU31XQkSxqoReyPPhXdFEcIAgCAID6Za+d7dm9AZzcKe8F0JEoGbgy+20czH4Vu0XHasHYlylyPdvAxqWpfG9sjHuY9pu1zSQR3EbllKCmuGS3T8QntzRauheskSFsNYQ1+QbMMmuPKQDJh+8Mudt65jUNFcd7Mf6fwWePm/02fU2Wkuh72yfLMOPRVLc3MbYMl52G4E8vBd35nTh6kpR+z5XOPj3oyuxdvvKupD8Rw+LFI3z08YirY7mppgLdJbe+MH7V9433yOdi64qsniSVdj3g+zLw+D/ZkOUVct48pd6IEVbEU4QBAEAQBAEAQBAEBLNCcIiIkraoXpqex2f72Te1g58LjtHAlV+bdPlRV2pfku9/wb6YLty6Im2hmEyVsxxOsFyT/DRnwWgE2cByH2e27uSp9Ryo41f2Wh/8n/ne+8m41Ltl62fyMbWVpwYy6kpndfdNIN7ebGHyuZ4bt91lpGl7pX3LyX7sxzMr/wCOBWmE4XNUyiKFhe88BuA4lx3NaOZXRXX10w45vZIr4QlN7RLg0U1dU9NZ89p5sjmPm2H7rT4R7XcsgFyedrVtr4KvZXj3stqMGMec+bJsqR7vqT1sgvD06K/xUnm3/CVtp95HzX6mu3sM8xr6Oc2cIAgOQgM6swmaKOOV8bhHK3ajfva7fltDIOyOW9a4XQnJxi+a6oycGluzAWwxO2GZzHBzXFrgbgtJBHcRmEaTWzQJFSVlNW9SrIhnOTKpoAa48BUMGR3+MFj5V96h2Rtp9qrmv7f4f7G1OMu1y+Jq8dwSekk6OZljva4ZseObHbnD/wBK3UZFd0eKD/lfBmM63B7Mm+rXTcsLaSpf82coZHHNh4McfIPA/Z7t1Nq2lqxO6pe13rx/7JmJlOD4ZdCQae4BJG4YjSdWoi60oA8Y0byRxIG8cR3ZwdLzIzj9lv7L6b93w/g35VGz9bWQjTKiiqIWYlTNDWyO2amMZ9FLvJ7Gu58yPKsrvDslVN41j5rsvxX/AEQbYqS9ZH5+ZDSrIjnCAIAgCAIAgCA7IInPcGtF3OIa0DiSbAeteOSim2epblk4nhglqaXB4j81TgPqXN+08jakd3gGw5F9uCo67/V1WZsusuyvh3fyTHDilGmPd1Jjpvjgw+jvEA15tFA0bm2G8Dk1o9eyqXTcZ5mQ5T5rq/j8Cdk2KmvhiUjhOGy1c7YoxtSSO3nhxc5x5AXJK7K62FNbnLkkU0IuctkX5ozo9DQwiOIXcc5JCOs88zyA4Dh33K4bNzbMqzilyXci+oojXHl1O7Hcdgo4+knfsjPZaM3vPJrePfuHEha8TDtyZcMF8+5GV18KlzKi0k1hVVUSyI9BETYNYeu6/lyb/QLDvXW4mkUY64pLil4v9ioty7LOS5IumipxHGyMbmMawflaG/0XG3z47JS8Wy6rW0Uj5r/FSebf8BSn3kfNfqeW9hnmRfRzmzhAEAQHoHQ6nZJhlMyRrXsdDZzXC4PWdwXDZ9s68ycoNp7l5jwjOlKSIZpbqwIvLRXcN5hcesPNuPhD7pz7SrjB1yM9oX8n493zId+C484fQrSWMtJa4EOBsQRYgjeCOBXQpprdFecBegsTQXEIq6E4ZV9bIupn/bZYXLWk8QLkdgI3WVHqNc8af2qj/wDS7n8SbjyjYvVT+TIfpJgclFO6GTO2bXDc9pvZw9RFuBBCtMXJhkVqyH/gjWVuuTiy3dWWkZq6YxyG8sFmuJz22nJjjfeci09w5rlNYw/s9ysgvZl+TLXCu9ZDgl1I82hZRYlJRPH8HXMsBwaXE7Fu1r7tHY4HkrON0srEjfHtw/br9URXX6q11vssrnFqB1PNJC/wo3uae2xtfuO/0q7qtVkFOPRohSjwvZmGthiEAQBAEAQBASvVlSNfXse/wYWvmd+QZepxB9Cr9Usccdpf1NL6kjGX3ifhzJpqliMrqutf4csmyDyz6R+fK7o/0qm12fBGvHj0S3/ZfuTcCPFKU2RnW5iZlreiB6sDA233nAPcfa0flVlolPq8ZT75cyLm2cVm3gS7VHgYipjUuHzk1w0kZhjTYD8zgT2gNVTruU52KmL5Lr5kzAp2jxvvJLpTpBHQwGZ+Z8GNl7F7uXYBvJ4Dtsq3AwpZVvCuneyTkXqqPxKCxrFpaqV00z9p59TRwa0cGjku6oohTBQgtkUM5ub3ZkaKUvS1tMznMy/cHAn2ArDLs4KJy+DMqo7zSPRpK+dnRpbHRXC8cgG/o32/SVto5WR80YW78DPM80LmHZc0tPJwIPqK+jqSlzic2011OpAEAQHobQT6vpfNfucuD1T8VZ5l/ie5RvlXkkgetvD4DSGd0Y6YPYxkgydmcw7yhsh2/cr/AEK+13er39nZ8itz6oKPF3lMFdaVJk4bWOgljmZ4Ub2vH5Tf1LCyCsg4vv5GUZOLTRdGsjB21dD0zB14m9Mw8SwgOe39Ofe1clpOQ8fJdT6Pl8+4tsuv1lXGuqK11b4l0FfFn1ZPmndz7W/mDT6F0GqUK7GkvDn9CvxZ8FqZP9b9CXUsc7fDhlGfENfl8TWetUWgW/eyrfRr9P8Aon6hD2VJEJ1lNEklPVgW+VU0cjvxABrv2q60xuMZ0v8Apk18uqIORzal4ohysyMEAQBAEAQBATLQLKnxJ/EUbmg/jyPuVZnv7ymP+79CRR2Z+RYeqmIDDoz5Ukjj+rZ/aue1175TXgkWWByq3Kg0qmL62qcd5qJfjcB7F1uIlGiG3gv0Km17zfmehMKpRFDFENzI2NH5WgLgMiz1lspPvbOgpjtWl8CktZeNGprXtB+bhvEwcLg9c95dfPkGrtNKxVRjx8XzZSZVvrLH8CJKyIxMdVNLt4jGf7tkj/5dke1wVXrFnBiy+OyJWHHitRea4cvgiPDqqqaOUbMrGyDk9rXj1EFbK7rIdiTXkzCVcJdUR6v0Cw6XM04YecbnM/lB2fYrCvWMqv8Aq38zRLCqfcRyv1SRHxNS9vZI0PHrFj7FY1ekT/8Akh9CNLTv7WRqv1YV8ebBHKPuPsfU/Z9isKtbxJ9W15ojTwrY9xa2iFK+Kip45Glr2x2c07wdpy5fULIzyZyg91uWuLFxqSZuFCJBXWuqotTwR8XSuf8AoZb/AKi6L0eg+Ocu7bb8ys1GXJIqBdUVRygPSuCQ/wANAx2fzMbXelgBXz3Iltkykv7v3OhrjvUl8Dzo8GCY2PWiky72O/2XfL7yvzX7FB2ZeRfOsCIPw6q83tD8rmu/ouK0x8GbHbxaLvK50MqzSHrYThzzva6oj9G3cewBdPj8sy5L/a/yKqznVF+ZDlZEcIAgCAIAgCAmWgedPiTOJo3OH5Lkqtz+VlMv936kijszXwLE1Uyg4dGPJfI0/rLv3LnddjtlPyRZYD3q2Kf0qiLK2pad4qJfjcR7F1mK1KiDXgv0Km1bTfmehqSoDomSN3Oja8dxaHBcFOtq5wfj+5fxe9e68DzPNIXOLjvJJPpN19ES2Wxzre51r08LK1KUwM1RJ5MbWD87tr/prn/SCxqmEfF/p/5LDT4+238C2lyZcHRXG0Uh/wAN/wAJWyn3kfNGu3sMoWg04xCKwbVPIHCQNk9rwTb0rurNNxbO1BfLl+hRRyLY9GSWg1tTt8dTxvHNhcw+3aHuVfZ6P0vsSa/MkR1Ca7SJHQa0qF/jGyxHtbtt9bTf2Kus0HIj2Wn+RJhqEH2iR0GktFPbo6qJxO4Fwa79LrH2Kus0/Jr7UGSYZNcujNqoe23U3JrqjlD0qLXVU3ngj8mIu/W637F13o/W1TKXiym1B72JFcK+IBtNGcJdV1MUAGTnDaPJozefQ0FaMq9UUysfcbKoOc1FHpBgAtwA9gC+ec5S38WdFyjE80VTjPUOLd8kriPzvNvevo0Pu6lv3L9Ec2/al8y+NP5AzDqrzez63Nb/AFXE6YuLNj5su8rlQyq9IDs4RhzDvc+of6Nsj+oXUY/PMua7lFfkVdnKmK8yHKyIwQBAEAQBAEBLNWNS1tc1j/BnY+B35xl7QB6VX6nByx3Jf0tP6G/Ge09vHkTPVHMYjV0b8nxS7QHP+zflyBaz9Sptdgpxrvj0a/7ROwJbOUGRfW1hhirjLbqzMa4HhtNGw4ewH8ys9EvVmMo98eRFza+G3fxJ7qtxkVFE2MnrwfNuHHZ3sPds9X8io9Zx3Tk+sXSXP595OwrFOrg8CmcaoTBPLERYskc31E2PpFiutosVlcZrvSKmceGTTMFbTAszVHjtNAJIZX9HJJI0tLrBjgBYDa4OuTvyzVBrmHbdwzgt0uviT8G6EG4y7y2FyTLhPc6K/wAVJ5t/wlbafeR81+phb2GeY19HObF0AugF0B6F0E+r6XzX7nLg9T/FWeZf4nuUb5V5JKK1qVO3iMo8hsbPU0E+1xXc6PDgxI/HmUOZLe1kTjjLiGtBJJAAAuSTkABxJVm2kt2RS8NXWiPyKIySgfKJB1uPRt3hgPPiT3Dhc8bq+ofaJerh2V+bLrDxvVril1Nhp7jApaKV17PeDHHz2nggkfhFz6Ao+lYzvyI+C5szy7VCtrxKj1c4Z09fCLdWM9K7uZmPW7ZHpXWaneqcaUvHl9SpxocdqRYOuCu2aSOBvhTSjLiWszNvzGNc/oFW90rH0S/UsNQl7Kiu8hOsl3RvpqQG/wAmpo2O/G4Bzv2+tXmmrijO7+6Tfy6Ig5HJqHgiGqyIwQBAEAQBAEB2087mOa9ps5rg5p5EG4PrC8lFSTT7z1PZ7lkYliYgq6XF4h8zUt2ahoz2XW2ZGnty2hzLCqOFHrabMOfWPTy7v4JjnwzjdHo+pL9PcAFfSfN2dIz52Ei1n5ZtB5OaQR2hqptMyni5DjPo+T+BOyq1dXvEp/RXH5KCpErQSPBlZu2m8R2EHMciF1mZiwyanXL5MqabXVLiJbrJwplTGzE6U7cbmhs1t4tkHOHAjJpHCwVZpV06G8S7qunxRJyoKa9bDoyt7K9IIugJjojp/PSbMcnz0AyDSeswfcdy+6cu5VebpVWT7S5S8fHzJVGVOrl3Fs0WOU9ZTSSQSBw6N+03c9nVOTm7x37u1ctPDtxr4xmu9c+7qWivhZW+E86ld6UJwgCAID0NoJ9X0vmv3OXB6p+Ks8y/xPco3wVeSWUNWYPU4jX1JgYXAzyXecmNG0QNp24ZWy3rvI31YmPD1j25LzOfcJW2PhRZ2h2hENDZ5Ilnt4wiwZfhGOHLa3ns3LmtQ1azJ9iPKPh4+f8ABZY+HGvnLmyS1lUyJjpJHBjGi7nHcB/7lbtVZVVK2ahBbtkuc1BcTKF030ndXz7Vi2Jl2wtPAcXH7zsu6wHBd1p+FHFq4erfVlDfc7Zb9xZmq7Rw01OZZBaWexsci1gzaDyJuXHvHJc7rWZ6631UOkfzZY4VXBHjl1ZoflrK/E31Tj/B0DC7a3h2yTs27XPu4djQFYRpeLhxpXbs/fr9ERpTVtzm+iK6xjEHVE0kz/CkeXEcrnIdwFh6FeU1KqtQXctiFOXFJyZhLYYhAEAQBAEAQHKAl2hOKxFslBVG1PUW2Xf3Mn2XjkDkD3DhdV+bTPdX1dqP5rvX8Eima93LoyaaD4xJSSnC6zqvYf4d5PVeCbhoPI72+luRsFTalixyK1l0d/Vf53+JMxbnW/VTMLWXoSXF1ZTNzzdPGBmeb2j2uHp5rbpGp7pUXPn3P9jHLxdnxwILo1pLNRPOxZ8b8pYn5skByII4G1xf3jJXeTiV3r2uTXRrqiDXa63y6eBm4lg0NQDPh9yMzJTO8dFzLR/ax9ouRxC11XWV+xf17pdz/hnsoxfOP0IvZTTUEBkUVbJC7bje5jrEXabGxFiDzB5LGdcZraS3R6ns+RjlZHhwgCAID0NoJ9X0vmv3OXB6p+Ks8y/xPco3yr/iSTrghaxoYxrWtG5rQGgdwCznZKx8UnuzGMVHoa3SDSKnombUz7EjqsbnI/8AC3l2mwUrEwbsmW0Fy733Gm7IhUufUpbS/S+avfZ3UhaepEDkO1x+07t4cF2ODp9eLHZc33spr752vn0JBq30IMxbVVDfmgQYmH+1I3Ej+7H83ddQdW1NUxdVfa7/AIf9m/ExeN8UuhJ9P9InkjD6TrVM3VfsnxbTvF+DiLk8m355V2lYSivtV/ZXTfv+JIyr9/uqyEaX1cdLA3DKdwcGO26uQf2knkj7reXMN4gq6w65XWPKsXXlFeC/lkK2ShH1cfmQslWZGOEAQBAEAQBAEAQHIQE5wbFYcQhZR1j9iZmVJUneOUch4jdY+476q+meNN3UreL7Uf3RJhNWLgn17mTDR3SqWnkFFiXzcrco5z4Eo4Xduvydx42O+ozNOhbH7Ric13rvX+eBNpyXB+rt+p0abaumT7U9IAyXe6PIMkPNp3Mcf0nszKy0/WHX93f08fDzMcjCTXFX9CqKiCanl2XNfFKw8btc0jiDv9IXTxlC2O65pla04vboZc2LNm+kM2n/AN8yzJD+MeDJ3kB3asVW4dh8vD/Ogct+prJmtB6rrjusfSP9ytq+J4daHgQBAEAQHoXQhwbh1KXEAdFvJsPCdxK4TUoSll2KK35l7iySpW7OrFtOaCnvecSO8mH5w+sdUelwWVOkZVr34dl4v+BZm1Q79yB4/rTnku2lYIW+W6z5D3fZb7T2q9xdCqrfFa+J/kQLc6cuUeRBSZZ5PtyyPP3nvcfaXFXW0K49yS+RC5yfiWboZq12SJq1oJvdsF7jsMpGR/CPTxC5zUda5erx/m/4/kscfC/qs+hudKdL3Nf8joG9LVO6t2gFsPD8O0P0t47rKLhaamvtGU9o9efV+Ztvydvu6upEK+ujwpj4opBLiEt/lFRcuEN8y1jjmX33nffM8ALiFcs2SlNbVLpHx+L+HgiE5KpbLnJ9WQBxurcinygCAIAgCAIAgCA3mjWjMtcJuhLduJrXbLjbbuSLB24HLiouVmV43C7OjfXwNtdMrN+E1VbSSRPMcjHMe3e1wII9BUiM4zXFF7o1tNPZnSFkeEvwfSqOSIUmIsM0G6OQeOg4Xa77TRy94yVddhSjP1uO9pd67peZvjcmuGfNfoSvD8Qq8PYHxu+X4d9l7DeSEcQeLbcjll9lVl1FGXLhkvV2+Hc/5JVds6ucfaiSIPw7F4rdWQgbvAmj7vtAetp7VW7ZunS3XJfWLJO9OSvj+ZCMe1VzMu6lkErfIeQx49Pgu9ncrjF12qzlauF+PcRLcGceceZBMRwyaB2zNE+M8ntLb91947Qrqu2Fi3g0/IhSjKPVGIthiEAQBAchAdslQ9wDXOcWt8EEkgdw4LxRinvse7vbY+6KilmdsxRvkd5LGlx9QC8nZGC3k0l8Qot9ETfAtV1TLZ1Q4QN8nJ8h9ANm+k+hU2TrlNfKv2n+RMqwbJc3yRPKeiw7CI9olsZI8N52ppPwjfbsaAOapZW5moz2S5fRImqNOMufX8zQ1eNVmJNd0H8FRC/SVMp2XOG42N93Y09hdwU+rExsNrj9uzuiv8/Ujzusu6ezEi1fpNBSRupsMBaHC0tU7xsnYzyG+rsAOZs68Sy6Ssyee3SPcvPxZGlbGK4a/qQtxurMjHZTQOe4MY1znHJrWguce4DMryUlFbt8j1LfobzHtEp6OCOWezTI8tEe9zbC93EZA9iiY+dVkWSjW99u/uNtlE60nLvI8phpCAIAgCAIAgLM1JeNqfNx/EVz/pB7qHmWGndtm/1v07DRB5a0vbKwNdYbQBDrgHfY2GXYoGgWS9e4pvbbp3G/UIR4E9uZA4tAKmWliqYC2UPbtGMdV7cyMrmz93YexXr1WiF0qrOTXf3EBYs5QU4kWqad8bix7XMcMi1wII7wVYxlGS3T3NDTXJmdgePVFI/bgkLCfCbva7sc05H3rVfj1Xx2mtzKFkoPkyTR4xh1Y4OnY6hqd4np79GTzcze3M8M+1QHRk0LaD9ZH+2XX6m5Trn15PxRLKKvxWBu2ww4lBwfG4dJbttx9Diqu6jCtltPeqXx6EuFt8Oj4kZUGsKifeKpjkgd9pk0Zc32D3tC0S0fJr9umSfkzYsyuXKxbH2cDwWr8AU5P+FIGO/Q0j3LxZOp0drfb4rceqxrOmxiT6p6N2bZKho/Exw+C/tWyOv5C5OC/MxeBW+kjDfqih4VUg742n9wW1ekMu+B5/py7pHDdUUXGrkPdG0fuKP0hl3QPP8ATv8AcZkGqWkGbpah3OxY0fCVrfpBe+zBfmZLAgusjLGjWDUmcghB/wAeXaJ/KTY+pa/tupX9nfb4L9zL1ONX1/U4m0/w+G0dO10p3NjgjsD2bgD6AUWkZd3tXPbzYeXTDlBfQxajFcWqGlzY4sPg4yzuG2B+YZZfdHet0MXBpaW7sl4L/o1yuvmv7URWpxDDaVxeS/EqrjJKSIQedjcv9o7QrSNWVcuFfdw8F1/6IrlXF79pkb0g0mqax15n9UeDG3qxt/C3+puVNx8SqhbQXPx738zTZbKfU1cMTnuDWtLnE2a1oJJJ3AAZkqTJpLdmtLfoT/AtVVRLZ1RIIQbdUDbk9OYa0+k9yo8jXaYPhrTl8e4m14M5Ld8jd6nKZjY6l2yNoTBgfYbVrHK/Adih6/ZJ8C7mt9jfp8FzPnXX9Hp/Ou+EJ6O9qfyPdR6RKiXUFUEAQBAEAQBAWXqS8bU+bZ8RXP8ApB7qHmWOndtkk1u/V/8Anx+56rdB/E/JkjUPdrzNrq/+rqbzZ+Nyi6r+Ln5m3D9yis9cB/j/APJj/cuk0P8AC/Nlbne9ZhaK6C1NczpWlscVyA99+sRv2WgZgHK+QW/N1SnFfDLm/BGunGnbzRzpJoFV0jTIQ2WIb3xknZHNzSAQO3MdqYuqUZD4U9peD/YW4tlXN9CN0VZJC7bikcx3lMcWn1jgp864zW0luviaFJrmiT0+sOr2didsVSzlPG13tFvbdV8tLp33r3i/9r2N6yZ9JczsOkOFy+OwzYPlU8pb/JYBefZcuC9i7f8A5I99ZU+sfodtNPg4N458Qpz2bBH8puvJLN74wl9QnT3NozW1lFwxuub2Fsp9xWl15D60Q/Iz4od02HVtFxxyuPYGTD3leKvIXTHh+Q4of3sw6mfCD4yqxCo7DsgfzLdFZvdCEf8APgYt097bOn/jmExeJw18h5zzG36RcFZLGzJ9u1LyRj6ypdI/U+ZNYdS0FtNFBSt/wY2g+kn/ALL1aXU+drc/Nj7TL+lJEfqZ6qqdtPdLM7mdp9u7kO5TIxqpW0dkvoam5Te75mLUUr4zZ7HM/E0t962RnGXZe5i011R1BZHhemr7RJtHEJHtBqJG3cTvjB+w3l2nictwXGarqLvsdcOwvzZdYmMoLjl1MDSrWWymlMUEYlew2e4usxpG9otm4jibjdxW/C0OVsFZa9t+iNd+dwtxitzq1NP2oKk85wfW0lZekC4ZVr4DT/6jq11+Ip/Ou+ELL0e7U/keaj0iVEuoKoIAgCAIAgCAsvUl42p82z4iuf8ASD3UPMsdO7bJJrd+r/8APj9z1W6D+K+TJGoe7RtdAPq6m83+5yi6r+Ln5m7D90iudaNMZcUZE3e9kLB3uJA966LRpqGHxPubZW5i4rtvIuCipGxMZEwWaxoa0dgFv9/SuStslbY5vq2W8IqENjCwPGoaxj3RZtbI+JwcN9uNuLXNIPcVuysWzFnHi6tJ/wCeRhVbG5MpTWBgIo6tzGC0Tx0kfYCTdt/ukEd1l2Wm5X2mhSfVcmUuRV6qzYn2imrimZEySqYZJXNDi0khrLi+zZpG0RfO5tdUedrVvrHCl7Jct/EnY+FFx4pm6qdBcNdkaZrSd2y97T6LOzUSGq5q58W/yN0sSgi+jegNHOaoPEvzVXJEyz7dVoaRfLM5nNWmZqt9Kg4pc4p/MiUYsJ77vozaO1V0PlTj87f/AAUL/X8n+1Ej/T6/E+maqqHypz+dv/gvVr2S3tsjx4FaXUjervQ+kq4pnzNeSyYsbZ5aLbIOduOasNU1K3GlBQ25rcj4mNC3fi7iYt0BwuPMwD88r7fEAqj/AFfNn2X9EiX9koj1/U0OA4dS/wDGp2RxQuibTAsADXsa75m5be42sznvzKsMu69adGU21Jvn3M0VV1vIaS5FhVdYyCJ0j3bEbBdxAOQy4DP1Ln64WXzUVzbLGbhXHdnyTFUxC+xNE9txez2OB703ux57c4yR5tCyKe3IpnGNHWUuLwwNHzUk0DmAm5DXyAFpPGxDh3ALscfLd+FKx9Unv5pFNZT6u5R+KLsnJs7Z8Kxt32NvauLrftx38UXc+w9jzA4nivpBzRbupT6PUeeb8C5b0h7cPJlrp3Rnzrr8RT+dd8IXvo92p/Iaj0iVEuoKoIAgCAIAgCAsvUl42p82z4iuf9IPdQ8yx07tsnmmeAurqYwNeGHba8FwJHVDsjbMb96otNy44t3HJb8tidlUu2GyMjRfDn01JDA8gujaQS03B6xORsOBC1510b75WQ6Myx4OEFFkIx2EP0hpgeDY3fpY549yvcSXDpc35lfat8pIsWtk2YpHeTG93qaT/Rc5jritgn4os7XtBla6kpT/ABTL5fMuA7fnAf6epdH6RRXDB+ZW6c+ckZWuamHR003kyuYe0OAd+w+srV6P2Peyv4b/ALGeoR24ZFjNINiNxsfQuektpNPxLGL9lNHnHSeplfVzulcS8SvGZ3bLiAByA3AL6HiwhGmKiuWyOcsbc3uYUdbK0kiR4JNyQ5wJPM571tcIvqjFSZ6F0ReXUNKSSSYGEk5k5cSuC1JJZViXiX+LzqiVPrMr5mYjM1ssjW2jyD3AC8bdwBXVaTXB4kG0voVOXJq18yXalz/CTef/AGNVT6Q+9h5EzTukjXa7v/q/53/TW70d6WeaNeo9UavUz9Nk/wCXd/qRKXrv4X5r9zXp/vH5FlacfV9V5k+8LndM/F1+ZY5fuWanVMHjD27W7pZNjuuL/wA20pOvOP2nZddlv/nkadP39WQ/WXiwZisTm5mnEJd3h5lt6nBXGkY7+xNP+rf9NiHl2ffbruLegna9rXsN2uAc0jiCLj3rkbIOubi+4uINOKZROsbBPkta+wtHL85Hy6x6w9Dr5ciOa7nS8n1+On3rkyiyqvV2NE11KfR6jzzfgVN6Q9uHkybp3Rnzrr8RT+dd8IXvo92p/Iaj0iVEuoKoIAgCAIAgCAsvUl42p82z4iuf9IPdQ8yx07tsn+lekDaGETOjLwZGsIB2TmHG4Nj5O7tVDgYf2qxwUtntuT8i/wBVFS2M3BsRbUwRzsBDZG7QDrXGZGdsuC05NDotlW+42VWesipIguIH/wCRwebH+hIVeVf+0S8/3RXS/Fomukj9mjqiOFNOf/yeqXCW+TX/AMl+pPv93LyK81IjrVX4Yve9dB6Q9ivzZXad2pG81wsvQNPKojP8kg/qoXo/L/8Aoa+H7kjUPdrzM/VvjPymiYCfnIQIn8+qOofS23pBWjWcb1OQ5d0uf8meFbx17PuITrewDo5hVsHUm6r+x4H7mi/eHK60PL9ZV6p9Y/oQc6nhlxLoyvFeEE9FaG/QKXzEfuXA6l+Ks8zoMX3USodaf1lN+GP/AE2rrNI/CQKjL96ya6lvok3n/wBjVTekPvYeRN07pIztY2is9f0HQmMdH0m0XuI8LYtawN/BK0aTn1Yqn6zfnt0M8zHna1wkf1d4K+jxSaCRzXObSkksvs9Z0R4gHirDVMiORgqyHRy/k0YlbrucX4Fl4lRMnifC++w8bLrGxtcHfw3Lm6bnRNWR6osrIKcXF9DExQSwUrhRwtc9jLRR3sAByH2iBnbjz578dwuyE8iXJvma7E66toI87Vc73vc+Qlz3OJcTvJJzv6V3sYqMUo9CgbbfMt7VHj/TQOpnnrw5s7YyfbsuJHc5q5XXcTgsV0ej6+f/AGWuBbuuB9xm608G6eiMgHXgPSD8JykHqs78i06HkurI4H0l+vcZ51XFDiXcazUr9HqPPN+BSPSHtw8ma9O6SPnXX4in8674QsvR7tT+Q1HpEqJdQVQQBAEAQBAEBZepLxtT5tnxFc/6Qe6h5ljp3bZINcP0Bv8AzDPhkVfoH4h/8f3RI1D3a8zdaBfV1N5v9zlD1X8XN/H9jbiL7pEOxqcM0igJ49E39cZYPa5XOLDi0uS839OZCte2UmWDpBFtUlS3i6nmHrjcFz2HLbIrf+5fqWN6+7l5Fe6kW/Sz5gf6pXQekT9mtfF/sV+nLnJm11yy2oo2+VUN9jJP+4UX0fX38n4L9zbqL9hIgWrnHvklY3aNopbRychc9V3odb0FyvdUxVfQ13rmiDi2+rsRc2kmECrppYDve3qnk4ZsP6gPRdcfg5Dx74zXz8i4vrVlbR5ylYWktcLEEgjkRkV9BT3W6OePQ+hv0Cl8xH7lwOpfirPM6DF91EqLWn9ZS/hj/wBNq6zSPwkCoy/esmmpb6LN5/8AY1U3pD72HkTdO7MjP1i6Vz0Ah6FsZ6Tb2uka4+DsWtZw5lR9JwKstT9Zvy26GzMyJVNKJHNXGMyVmKSzyhoe6mIOyCB1XRAZEnkrPVseFGEoQ6Jr9yLiWOy9yfgTbTzEZKaikmidsvY6Mg7/AO0aCCOIIJHpVJpVULclQmt00/0J2XOUK94mbo3i7aumjnaLbY6zfJcDZw7rg27LLTm4zxrnW+i6eRsot9bBMp7WlhIgrnOaLMmaJRlkCcn/AMwJ/Muu0jI9djLfquX8fkU2XXwWPbvNXoZippayGW/V2w1/a1/Vd7DfvAUjOoV1E4Pw/M10z4LEz0NLCHgscLhwLXDmCCCuBrk4TTXcdBJcUWiAanYiyGqYd7Zw0+hpH9Ffa/Lidb+BA09bcSOnXX4in8674Qs/R7tT+R5qPSJUS6gqggCAIAgCAICy9SXjanzbPiK5/wBIX91DzLHTu2zf64voDf8AmGfBIq/0f/EP/j+6JGoe7XmbvQL6upvN/ucoeq/i5+ZuxPdRKy1nVBjxUyN8Jggc3va1rh7l0ukQUsJRffuVeY9rmy5KGqZPEyVubJGBw7nDMe8ehchbCVFri+sWXEJKyvfxI/oHo06hjma4gl8xLSPIb1WX7Tcm3ap+qZ0cmUHHuX5s0YlDqUtyG65cR25oaZpuWNL3D70lg0d4Db/nVxoNHBVK197/ACRC1CfFNRXcQ+HRWuc/oxSTB17ZxuaB3uIsB23VtLNx4x4nNbeZEVNjeyTPQ1MxwYxrjdwa0OI4kAAkd5uuAtalOTj0bZ0EFtHY876XOaa6pLPB6eS1vxG/tuvoGGn6iCfXZHP27cb2Lz0N+gUvmI/cuJ1L8VZ5l3i+6iVFrT+spfwx/wCm1dZpH4OBU5fvWTTUt9Fm8/8Asaqb0h97Dy/cm6d2ZHRrko5JBTdHG99jLfYa51vF77DJZ+j9kIKziaXTvMdQi21sjS6oad8dfI17XNd8mdk4Fp8OLgVN1yUZYm8XvzX7mnBTVuz8Cca0Pq2fvi/1WKj0X8ZHyf6E7O90zS6lqu9PPET4ErXD87be9ntU30hrSnCfitjRp0uUkNb+GOmFHsC73SmFudrmTZ2RfcMwvdAuUVYn023GoQ3cdiM4Jq2rXzNE8YijDgXuL2OJAOYaGk5+oKyyNZxlW3CW78v5I1eHa5LdbIumedrA57jZrQXOPIAEn2BcbXFzmorq2XMnwxbIDqfmL4qp53uqA4+lpP8AVX2vR4XXH4EDT3vxM6NdfiKfzrvhCz9Hu1P5Hmo9IlRLqCqCAIAgCAIAgJfq70ohoHzOmbI4SNaB0YabWJOd3BVmqYM8uEYwaWz7yVi3qqTbNpp5pzTV1MIYmStcJWvu9rALBrxwcTfrBRdM0u3Fudk2ny25bmzKyo3R2SZsNGdZFJT0sMD45y6Nmy4tbGWnMnIl4PHktGZot198rIyWz8/4NlGbCuCi0yGab43HWVbp4g4NLWAB4Ad1WgHcSOHNXGBjSx6FXJ/Qh32KybkjdaB6e/I2dBO1z4bksLbbUdzc5Gwc0nO3A35qHqWlLJfrIPaX5M3Y2U6vZfNErxfWpSsYfk7HySEZbTdhg/Fnc9w9arKNAscvvWtvh1JVmoRS9hFTVFe+WYzSuLnuftvPEm9/R3cF1Ea4xhwR5JLkVbk3LiZcketHD3C5Mzewx3PscQuRloOTvycS2WfXsR/STWoHMdHSRuaSCOlksC3hdjQTn2k5clPw9BUJKdz327l0+Zouz3JbQRWLnLoiuLZ0f1kUUFLBC9s21HE1rrMaRcDOx2xkuYzNFvuvlZFrZv4lnTmwhBRaIFptjEdXVyTxBwY4MA2wAeqwNOQJ4jmrzAolRRGuXVEK+xWTckSLV3plTUMEkcwkLnS7Q2GtItsgZ3cOSr9V023KnGUGuS7zfiZMaU90Ssa1aHyaj9DP/NVX+gZPjH8yW8+t9xG6bTmlbiktYRL0T6cRgbLdu46PeNq1uqeKs56ZbLCVG6333IqyYq52dxkaaafUlXRyQRtlD3FltprQ3qva43IceAPBatO0m7HvVkmtuZnk5cLIcKRo9XWlUNA6czNkIkawN6MNObS7fdw8pTdVwZ5cYqDS236mjFvVTbZvdJNYVHUCn2Y5rw1UM3WawXDCdoCzzmQVDwdJvoc+Jr2k139/yN1+XCzh2XRm/ZrPw8tuTKD5Jjz9jre1V70HJ323X1JK1CvbvIXpprDdVsMEDTFCfDLiNuTsNsmt7Be/PgrnT9IhjS9ZN7y/JELIy5WrZckc6vdM6egilZKyVxe8OHRhpAAbbO7hmvNU02zLlFwaW3iMXJjTvuj51h6ZU9fFEyFkrSx7nHpA0DMWys4r3S9OsxHJzae/gMrJjclsQVXBDCAIAgCAIAgCAIAgCAIAgCAIAgCAIAgCAIAgCAIAgCAIAgCAIAgCAIAgCAIAgCAIAgCAIAgCAIAgCAIAgCAIAgCAIAgCAIAgCAIAgCAIAgCAIAgCAIAgCAIAgCAIAgCAIAgCAIAgCAIAgCAIAgCAIAgCAIAgCAIAgCAIAgCAIAgCAIAgCAIAgCAIAgCAIAgCAIAgCAID/9k=">
            <a:extLst>
              <a:ext uri="{FF2B5EF4-FFF2-40B4-BE49-F238E27FC236}">
                <a16:creationId xmlns:a16="http://schemas.microsoft.com/office/drawing/2014/main" id="{1C622CE5-2D63-4AE5-9000-03B4A8B85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78" y="5747657"/>
            <a:ext cx="898947" cy="89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 descr="Obraz zawierający rysunek&#10;&#10;Opis wygenerowany automatycznie">
            <a:extLst>
              <a:ext uri="{FF2B5EF4-FFF2-40B4-BE49-F238E27FC236}">
                <a16:creationId xmlns:a16="http://schemas.microsoft.com/office/drawing/2014/main" id="{E5907D86-2E20-404B-A380-C2CB3AAC1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574" y="5747656"/>
            <a:ext cx="898948" cy="898948"/>
          </a:xfrm>
          <a:prstGeom prst="rect">
            <a:avLst/>
          </a:prstGeom>
        </p:spPr>
      </p:pic>
      <p:pic>
        <p:nvPicPr>
          <p:cNvPr id="4" name="Grafika 3" descr="Labirynt">
            <a:extLst>
              <a:ext uri="{FF2B5EF4-FFF2-40B4-BE49-F238E27FC236}">
                <a16:creationId xmlns:a16="http://schemas.microsoft.com/office/drawing/2014/main" id="{521E970A-1BBE-48E4-9C16-1A46269351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36037" y="1744824"/>
            <a:ext cx="4465670" cy="446567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D292A5F1-3CC9-4885-A5C6-401AF3458E91}"/>
              </a:ext>
            </a:extLst>
          </p:cNvPr>
          <p:cNvSpPr txBox="1"/>
          <p:nvPr/>
        </p:nvSpPr>
        <p:spPr>
          <a:xfrm>
            <a:off x="676467" y="211396"/>
            <a:ext cx="95928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/>
              <a:t>Czy przenosić krytyczne aplikacje do chmury?</a:t>
            </a:r>
          </a:p>
          <a:p>
            <a:r>
              <a:rPr lang="pl-PL" sz="4000" dirty="0"/>
              <a:t>Jeśli tak, to jaką drogę wybrać?</a:t>
            </a:r>
          </a:p>
        </p:txBody>
      </p:sp>
    </p:spTree>
    <p:extLst>
      <p:ext uri="{BB962C8B-B14F-4D97-AF65-F5344CB8AC3E}">
        <p14:creationId xmlns:p14="http://schemas.microsoft.com/office/powerpoint/2010/main" val="1564169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ata:image/jpeg;base64,/9j/4AAQSkZJRgABAQAAAQABAAD/2wCEAAkGBxISEhUTExIWFhUXFRcYFRcWFxcXGBcgGhgXFxseGBceHyggGBolHRcXITUiJSkrLi4uFx8zODMsNyktLisBCgoKDg0OGhAQGy0mICYvLS8wLS0vLS8tLS4vLS8tLS0tLy0tLS0tLS0tLS0tLS0tLS0tLS0tLS0tLS0tLS0tLf/AABEIAOEA4QMBEQACEQEDEQH/xAAcAAEAAgIDAQAAAAAAAAAAAAAABgcEBQEDCAL/xABKEAABAwICBgQJCgMGBgMAAAABAAIDBBEFIQYHEjFBURMiYXEyM1JzgZGhsbIUIzQ1QmJygpLCJKLBQ1Njg7PhFXTD0dLwJkSj/8QAGwEBAAIDAQEAAAAAAAAAAAAAAAQFAgMGAQf/xAA9EQACAgECAwQHBwMEAQUBAAAAAQIDBAUREiExMkFRcQYTIjNhgZEUIzShscHRQlLwFWJy4fEWNUNTgiT/2gAMAwEAAhEDEQA/AKNQBAEAQBAEAQBAEAQBAEAQBAEAQBAEAQBAEAQBAEAQBAEAQBAEAQBAEAQBAEAQBAEAQBAEAQBAEAQBAEAQBAEAQBAEAQBAEAQBAEAQBAEAQBAEAQBAEAQHKAIBZAEBwgCAIAgCAIAgCAIAgCAIAgCAIAgCAIAgCAIDmyA7aamfI7ZjY57jua1pcT6BmvJSjBbyeyPUm+hJqTV7XObtyNZTs8qd4ZbvGZHpCr56pjrlFuT+C3N6xpvry8zuOjGHxePxWM/dgjdJ/MDb2Lz7Xky7FL+b2Hqq11n9D6jo8EBs11fMeTGxi/oLbrF2Z/eoRXxbPVGnu3ZltpMN4YZiLu0/7LHjyu+2H+fM94a/7WcupMN44ZiLe4n+qceT/wDbD/PmOGv+1mJLSYLfr/8AEICeD2xke66yVmd/TwS+p5w09+6PgaN4bL4nFGt7J4nM/myCy+1ZUO3Tv5PceqrfSf1Ouo1eVmztwmKpZ5UEjXZdxt7Lr2OqUb7T3i/9y2PHjT/p2fkRmsoZYXbMsb43eS9pafUVPhOM1vF7+RocXHqdCyPDhAEAQBAEAQBAEAQBAEAQBAEAQHKA2GC4LPVv6OCMvdxtub2uduA71puvrpjxWPYzhCU3siUNwHD6IgVcxqp9wp6bwQeT5N57hY9hUB5OTkL7qPDH+6X7I3erhDtPd+CJVh1Likrdmnhhw2A8m3lI7crk94aq267Cqe9snZL8v8+pJhC6a9lcKMyHV1Tk9JVzzVLhvdI8sb7yQPzKO9Ztfs0QUV8Fu/8APkbVhwXOyW52GtwSk3fJQ4ZdRold6wHH2rH1Wp5HXfb6HrljV+B0Ta0aBmTBM4fcja0e1w9yzWh5cu1JfVnn26pdEYj9blNwp5j3lg/qVs/9PT75r6GP+oR/tDNblPxp5h3OYf8Asn/p2f8AevoP9Rj/AGmVDrUoX5PbO0feY1w9jisHoeVHsyX5mX26p9UZAxbBKvwjTE/4jBG79RA961+o1PH7O/13PePGs67HxPq7o3fOUsksDvsvhk2m++/qcF6tZyIezfBS+DWx48OuXOD2MWsoMWgbsvEOJQcWSNHSW7Ac7+ly31ZGDc94t1y+HT/Poa513QXP2kROXC8Nq3FsbnYfU3zhnuYieQebFmZ4+hqtI3ZVC3kvWR8V1+nf8iK41zfL2X4Ebx/R2po3bM8ZaD4Lxmx34Xbj3b1Nx8qq9bwf8r5GmdcodTVKQYHCAIAgCAIAgCAIAgCAIAgOQEBLcF0VYIhV17zBTfZbb52fkI28AefLkMxX3ZrcvU464pfkvN/sb4VLbinyX6krw2lq6+MR07PkGH/d8ZMOd9778STbPe6yrL7aMSXHa/WWfkv4JNcJ28orhiSSnosOwiPbOzGbW6R/WmfzDePoaAFWytzNRnwx6eC6EpRpx1u+pDcd1rSOu2kiDB5ctnP9DB1W+kuVrjaBXDnc938OhFtz5S5Q5EDxPGKipN55nyZ3G04kDubub6ArurHrqW0IpEGU5S6swltMTgr1gLwBAEABQGXh2JzQO2oZXxnmxxbfvtv9K12VV2LaaT8zKM5R6MnOA61J2WbVRiVvltsyQejwXeod6psnQqZ86nwv8iZVnzjylzJw12G4xHubIQNx6k8f9QO67T2qmazNOl15fVMmfc5K+P5kercLrcNY5rR8uoPtwSC72DsFjYDfdtxxLRvVlTk4+a0+xZ4r/P1I06rKf90SL4lovDUxuqcMcXsaLy0zvHRdwz22+v052sqsydUvVZK2b6S7n/DI0qlJcVf08CGEKyI5wgCAIAgCAIAgCAIAgOQgJtguEw0MLa6uZtvfnS0x3yHg+QcGbt/tuAqu++eRN0UPZLtS8PgviSIQVa45/JEv0f0Wmq5BW4n13nOKnIsyMbxtM4fg/Vc3CqczUIY69RifOX+fr9CbTjysfrLfoc6aaw46bahptmSYZOdvji7OT3DluHG+YWOn6NO37y/kvDvZ7kZih7FZUeIV8s7zJLI57zvc43PcOQ7BkF1NdcK48MFsirlJye8uZuNH9DKyrAdHFsxn+0k6jO8cXflBUXJ1GjH5Tlz8F1NlePOzson2E6qadljUSvlPFrOoz15uPsVDf6QTfKqO3nzJ9enL+tkjGi1DBE/o6WIERvs5zdt3gn7T7m6gLUcm2xcU31XQkSxqoReyPPhXdFEcIAgCAID6Za+d7dm9AZzcKe8F0JEoGbgy+20czH4Vu0XHasHYlylyPdvAxqWpfG9sjHuY9pu1zSQR3EbllKCmuGS3T8QntzRauheskSFsNYQ1+QbMMmuPKQDJh+8Mudt65jUNFcd7Mf6fwWePm/02fU2Wkuh72yfLMOPRVLc3MbYMl52G4E8vBd35nTh6kpR+z5XOPj3oyuxdvvKupD8Rw+LFI3z08YirY7mppgLdJbe+MH7V9433yOdi64qsniSVdj3g+zLw+D/ZkOUVct48pd6IEVbEU4QBAEAQBAEAQBAEBLNCcIiIkraoXpqex2f72Te1g58LjtHAlV+bdPlRV2pfku9/wb6YLty6Im2hmEyVsxxOsFyT/DRnwWgE2cByH2e27uSp9Ryo41f2Wh/8n/ne+8m41Ltl62fyMbWVpwYy6kpndfdNIN7ebGHyuZ4bt91lpGl7pX3LyX7sxzMr/wCOBWmE4XNUyiKFhe88BuA4lx3NaOZXRXX10w45vZIr4QlN7RLg0U1dU9NZ89p5sjmPm2H7rT4R7XcsgFyedrVtr4KvZXj3stqMGMec+bJsqR7vqT1sgvD06K/xUnm3/CVtp95HzX6mu3sM8xr6Oc2cIAgOQgM6swmaKOOV8bhHK3ajfva7fltDIOyOW9a4XQnJxi+a6oycGluzAWwxO2GZzHBzXFrgbgtJBHcRmEaTWzQJFSVlNW9SrIhnOTKpoAa48BUMGR3+MFj5V96h2Rtp9qrmv7f4f7G1OMu1y+Jq8dwSekk6OZljva4ZseObHbnD/wBK3UZFd0eKD/lfBmM63B7Mm+rXTcsLaSpf82coZHHNh4McfIPA/Z7t1Nq2lqxO6pe13rx/7JmJlOD4ZdCQae4BJG4YjSdWoi60oA8Y0byRxIG8cR3ZwdLzIzj9lv7L6b93w/g35VGz9bWQjTKiiqIWYlTNDWyO2amMZ9FLvJ7Gu58yPKsrvDslVN41j5rsvxX/AEQbYqS9ZH5+ZDSrIjnCAIAgCAIAgCA7IInPcGtF3OIa0DiSbAeteOSim2epblk4nhglqaXB4j81TgPqXN+08jakd3gGw5F9uCo67/V1WZsusuyvh3fyTHDilGmPd1Jjpvjgw+jvEA15tFA0bm2G8Dk1o9eyqXTcZ5mQ5T5rq/j8Cdk2KmvhiUjhOGy1c7YoxtSSO3nhxc5x5AXJK7K62FNbnLkkU0IuctkX5ozo9DQwiOIXcc5JCOs88zyA4Dh33K4bNzbMqzilyXci+oojXHl1O7Hcdgo4+knfsjPZaM3vPJrePfuHEha8TDtyZcMF8+5GV18KlzKi0k1hVVUSyI9BETYNYeu6/lyb/QLDvXW4mkUY64pLil4v9ioty7LOS5IumipxHGyMbmMawflaG/0XG3z47JS8Wy6rW0Uj5r/FSebf8BSn3kfNfqeW9hnmRfRzmzhAEAQHoHQ6nZJhlMyRrXsdDZzXC4PWdwXDZ9s68ycoNp7l5jwjOlKSIZpbqwIvLRXcN5hcesPNuPhD7pz7SrjB1yM9oX8n493zId+C484fQrSWMtJa4EOBsQRYgjeCOBXQpprdFecBegsTQXEIq6E4ZV9bIupn/bZYXLWk8QLkdgI3WVHqNc8af2qj/wDS7n8SbjyjYvVT+TIfpJgclFO6GTO2bXDc9pvZw9RFuBBCtMXJhkVqyH/gjWVuuTiy3dWWkZq6YxyG8sFmuJz22nJjjfeci09w5rlNYw/s9ysgvZl+TLXCu9ZDgl1I82hZRYlJRPH8HXMsBwaXE7Fu1r7tHY4HkrON0srEjfHtw/br9URXX6q11vssrnFqB1PNJC/wo3uae2xtfuO/0q7qtVkFOPRohSjwvZmGthiEAQBAEAQBASvVlSNfXse/wYWvmd+QZepxB9Cr9Usccdpf1NL6kjGX3ifhzJpqliMrqutf4csmyDyz6R+fK7o/0qm12fBGvHj0S3/ZfuTcCPFKU2RnW5iZlreiB6sDA233nAPcfa0flVlolPq8ZT75cyLm2cVm3gS7VHgYipjUuHzk1w0kZhjTYD8zgT2gNVTruU52KmL5Lr5kzAp2jxvvJLpTpBHQwGZ+Z8GNl7F7uXYBvJ4Dtsq3AwpZVvCuneyTkXqqPxKCxrFpaqV00z9p59TRwa0cGjku6oohTBQgtkUM5ub3ZkaKUvS1tMznMy/cHAn2ArDLs4KJy+DMqo7zSPRpK+dnRpbHRXC8cgG/o32/SVto5WR80YW78DPM80LmHZc0tPJwIPqK+jqSlzic2011OpAEAQHobQT6vpfNfucuD1T8VZ5l/ie5RvlXkkgetvD4DSGd0Y6YPYxkgydmcw7yhsh2/cr/AEK+13er39nZ8itz6oKPF3lMFdaVJk4bWOgljmZ4Ub2vH5Tf1LCyCsg4vv5GUZOLTRdGsjB21dD0zB14m9Mw8SwgOe39Ofe1clpOQ8fJdT6Pl8+4tsuv1lXGuqK11b4l0FfFn1ZPmndz7W/mDT6F0GqUK7GkvDn9CvxZ8FqZP9b9CXUsc7fDhlGfENfl8TWetUWgW/eyrfRr9P8Aon6hD2VJEJ1lNEklPVgW+VU0cjvxABrv2q60xuMZ0v8Apk18uqIORzal4ohysyMEAQBAEAQBATLQLKnxJ/EUbmg/jyPuVZnv7ymP+79CRR2Z+RYeqmIDDoz5Ukjj+rZ/aue1175TXgkWWByq3Kg0qmL62qcd5qJfjcB7F1uIlGiG3gv0Km17zfmehMKpRFDFENzI2NH5WgLgMiz1lspPvbOgpjtWl8CktZeNGprXtB+bhvEwcLg9c95dfPkGrtNKxVRjx8XzZSZVvrLH8CJKyIxMdVNLt4jGf7tkj/5dke1wVXrFnBiy+OyJWHHitRea4cvgiPDqqqaOUbMrGyDk9rXj1EFbK7rIdiTXkzCVcJdUR6v0Cw6XM04YecbnM/lB2fYrCvWMqv8Aq38zRLCqfcRyv1SRHxNS9vZI0PHrFj7FY1ekT/8Akh9CNLTv7WRqv1YV8ebBHKPuPsfU/Z9isKtbxJ9W15ojTwrY9xa2iFK+Kip45Glr2x2c07wdpy5fULIzyZyg91uWuLFxqSZuFCJBXWuqotTwR8XSuf8AoZb/AKi6L0eg+Ocu7bb8ys1GXJIqBdUVRygPSuCQ/wANAx2fzMbXelgBXz3Iltkykv7v3OhrjvUl8Dzo8GCY2PWiky72O/2XfL7yvzX7FB2ZeRfOsCIPw6q83tD8rmu/ouK0x8GbHbxaLvK50MqzSHrYThzzva6oj9G3cewBdPj8sy5L/a/yKqznVF+ZDlZEcIAgCAIAgCAmWgedPiTOJo3OH5Lkqtz+VlMv936kijszXwLE1Uyg4dGPJfI0/rLv3LnddjtlPyRZYD3q2Kf0qiLK2pad4qJfjcR7F1mK1KiDXgv0Km1bTfmehqSoDomSN3Oja8dxaHBcFOtq5wfj+5fxe9e68DzPNIXOLjvJJPpN19ES2Wxzre51r08LK1KUwM1RJ5MbWD87tr/prn/SCxqmEfF/p/5LDT4+238C2lyZcHRXG0Uh/wAN/wAJWyn3kfNGu3sMoWg04xCKwbVPIHCQNk9rwTb0rurNNxbO1BfLl+hRRyLY9GSWg1tTt8dTxvHNhcw+3aHuVfZ6P0vsSa/MkR1Ca7SJHQa0qF/jGyxHtbtt9bTf2Kus0HIj2Wn+RJhqEH2iR0GktFPbo6qJxO4Fwa79LrH2Kus0/Jr7UGSYZNcujNqoe23U3JrqjlD0qLXVU3ngj8mIu/W637F13o/W1TKXiym1B72JFcK+IBtNGcJdV1MUAGTnDaPJozefQ0FaMq9UUysfcbKoOc1FHpBgAtwA9gC+ec5S38WdFyjE80VTjPUOLd8kriPzvNvevo0Pu6lv3L9Ec2/al8y+NP5AzDqrzez63Nb/AFXE6YuLNj5su8rlQyq9IDs4RhzDvc+of6Nsj+oXUY/PMua7lFfkVdnKmK8yHKyIwQBAEAQBAEBLNWNS1tc1j/BnY+B35xl7QB6VX6nByx3Jf0tP6G/Ge09vHkTPVHMYjV0b8nxS7QHP+zflyBaz9Sptdgpxrvj0a/7ROwJbOUGRfW1hhirjLbqzMa4HhtNGw4ewH8ys9EvVmMo98eRFza+G3fxJ7qtxkVFE2MnrwfNuHHZ3sPds9X8io9Zx3Tk+sXSXP595OwrFOrg8CmcaoTBPLERYskc31E2PpFiutosVlcZrvSKmceGTTMFbTAszVHjtNAJIZX9HJJI0tLrBjgBYDa4OuTvyzVBrmHbdwzgt0uviT8G6EG4y7y2FyTLhPc6K/wAVJ5t/wlbafeR81+phb2GeY19HObF0AugF0B6F0E+r6XzX7nLg9T/FWeZf4nuUb5V5JKK1qVO3iMo8hsbPU0E+1xXc6PDgxI/HmUOZLe1kTjjLiGtBJJAAAuSTkABxJVm2kt2RS8NXWiPyKIySgfKJB1uPRt3hgPPiT3Dhc8bq+ofaJerh2V+bLrDxvVril1Nhp7jApaKV17PeDHHz2nggkfhFz6Ao+lYzvyI+C5szy7VCtrxKj1c4Z09fCLdWM9K7uZmPW7ZHpXWaneqcaUvHl9SpxocdqRYOuCu2aSOBvhTSjLiWszNvzGNc/oFW90rH0S/UsNQl7Kiu8hOsl3RvpqQG/wAmpo2O/G4Bzv2+tXmmrijO7+6Tfy6Ig5HJqHgiGqyIwQBAEAQBAEB2087mOa9ps5rg5p5EG4PrC8lFSTT7z1PZ7lkYliYgq6XF4h8zUt2ahoz2XW2ZGnty2hzLCqOFHrabMOfWPTy7v4JjnwzjdHo+pL9PcAFfSfN2dIz52Ei1n5ZtB5OaQR2hqptMyni5DjPo+T+BOyq1dXvEp/RXH5KCpErQSPBlZu2m8R2EHMciF1mZiwyanXL5MqabXVLiJbrJwplTGzE6U7cbmhs1t4tkHOHAjJpHCwVZpV06G8S7qunxRJyoKa9bDoyt7K9IIugJjojp/PSbMcnz0AyDSeswfcdy+6cu5VebpVWT7S5S8fHzJVGVOrl3Fs0WOU9ZTSSQSBw6N+03c9nVOTm7x37u1ctPDtxr4xmu9c+7qWivhZW+E86ld6UJwgCAID0NoJ9X0vmv3OXB6p+Ks8y/xPco3wVeSWUNWYPU4jX1JgYXAzyXecmNG0QNp24ZWy3rvI31YmPD1j25LzOfcJW2PhRZ2h2hENDZ5Ilnt4wiwZfhGOHLa3ns3LmtQ1azJ9iPKPh4+f8ABZY+HGvnLmyS1lUyJjpJHBjGi7nHcB/7lbtVZVVK2ahBbtkuc1BcTKF030ndXz7Vi2Jl2wtPAcXH7zsu6wHBd1p+FHFq4erfVlDfc7Zb9xZmq7Rw01OZZBaWexsci1gzaDyJuXHvHJc7rWZ6631UOkfzZY4VXBHjl1ZoflrK/E31Tj/B0DC7a3h2yTs27XPu4djQFYRpeLhxpXbs/fr9ERpTVtzm+iK6xjEHVE0kz/CkeXEcrnIdwFh6FeU1KqtQXctiFOXFJyZhLYYhAEAQBAEAQHKAl2hOKxFslBVG1PUW2Xf3Mn2XjkDkD3DhdV+bTPdX1dqP5rvX8Eima93LoyaaD4xJSSnC6zqvYf4d5PVeCbhoPI72+luRsFTalixyK1l0d/Vf53+JMxbnW/VTMLWXoSXF1ZTNzzdPGBmeb2j2uHp5rbpGp7pUXPn3P9jHLxdnxwILo1pLNRPOxZ8b8pYn5skByII4G1xf3jJXeTiV3r2uTXRrqiDXa63y6eBm4lg0NQDPh9yMzJTO8dFzLR/ax9ouRxC11XWV+xf17pdz/hnsoxfOP0IvZTTUEBkUVbJC7bje5jrEXabGxFiDzB5LGdcZraS3R6ns+RjlZHhwgCAID0NoJ9X0vmv3OXB6p+Ks8y/xPco3yr/iSTrghaxoYxrWtG5rQGgdwCznZKx8UnuzGMVHoa3SDSKnombUz7EjqsbnI/8AC3l2mwUrEwbsmW0Fy733Gm7IhUufUpbS/S+avfZ3UhaepEDkO1x+07t4cF2ODp9eLHZc33spr752vn0JBq30IMxbVVDfmgQYmH+1I3Ej+7H83ddQdW1NUxdVfa7/AIf9m/ExeN8UuhJ9P9InkjD6TrVM3VfsnxbTvF+DiLk8m355V2lYSivtV/ZXTfv+JIyr9/uqyEaX1cdLA3DKdwcGO26uQf2knkj7reXMN4gq6w65XWPKsXXlFeC/lkK2ShH1cfmQslWZGOEAQBAEAQBAEAQHIQE5wbFYcQhZR1j9iZmVJUneOUch4jdY+476q+meNN3UreL7Uf3RJhNWLgn17mTDR3SqWnkFFiXzcrco5z4Eo4Xduvydx42O+ozNOhbH7Ric13rvX+eBNpyXB+rt+p0abaumT7U9IAyXe6PIMkPNp3Mcf0nszKy0/WHX93f08fDzMcjCTXFX9CqKiCanl2XNfFKw8btc0jiDv9IXTxlC2O65pla04vboZc2LNm+kM2n/AN8yzJD+MeDJ3kB3asVW4dh8vD/Ogct+prJmtB6rrjusfSP9ytq+J4daHgQBAEAQHoXQhwbh1KXEAdFvJsPCdxK4TUoSll2KK35l7iySpW7OrFtOaCnvecSO8mH5w+sdUelwWVOkZVr34dl4v+BZm1Q79yB4/rTnku2lYIW+W6z5D3fZb7T2q9xdCqrfFa+J/kQLc6cuUeRBSZZ5PtyyPP3nvcfaXFXW0K49yS+RC5yfiWboZq12SJq1oJvdsF7jsMpGR/CPTxC5zUda5erx/m/4/kscfC/qs+hudKdL3Nf8joG9LVO6t2gFsPD8O0P0t47rKLhaamvtGU9o9efV+Ztvydvu6upEK+ujwpj4opBLiEt/lFRcuEN8y1jjmX33nffM8ALiFcs2SlNbVLpHx+L+HgiE5KpbLnJ9WQBxurcinygCAIAgCAIAgCA3mjWjMtcJuhLduJrXbLjbbuSLB24HLiouVmV43C7OjfXwNtdMrN+E1VbSSRPMcjHMe3e1wII9BUiM4zXFF7o1tNPZnSFkeEvwfSqOSIUmIsM0G6OQeOg4Xa77TRy94yVddhSjP1uO9pd67peZvjcmuGfNfoSvD8Qq8PYHxu+X4d9l7DeSEcQeLbcjll9lVl1FGXLhkvV2+Hc/5JVds6ucfaiSIPw7F4rdWQgbvAmj7vtAetp7VW7ZunS3XJfWLJO9OSvj+ZCMe1VzMu6lkErfIeQx49Pgu9ncrjF12qzlauF+PcRLcGceceZBMRwyaB2zNE+M8ntLb91947Qrqu2Fi3g0/IhSjKPVGIthiEAQBAchAdslQ9wDXOcWt8EEkgdw4LxRinvse7vbY+6KilmdsxRvkd5LGlx9QC8nZGC3k0l8Qot9ETfAtV1TLZ1Q4QN8nJ8h9ANm+k+hU2TrlNfKv2n+RMqwbJc3yRPKeiw7CI9olsZI8N52ppPwjfbsaAOapZW5moz2S5fRImqNOMufX8zQ1eNVmJNd0H8FRC/SVMp2XOG42N93Y09hdwU+rExsNrj9uzuiv8/Ujzusu6ezEi1fpNBSRupsMBaHC0tU7xsnYzyG+rsAOZs68Sy6Ssyee3SPcvPxZGlbGK4a/qQtxurMjHZTQOe4MY1znHJrWguce4DMryUlFbt8j1LfobzHtEp6OCOWezTI8tEe9zbC93EZA9iiY+dVkWSjW99u/uNtlE60nLvI8phpCAIAgCAIAgLM1JeNqfNx/EVz/pB7qHmWGndtm/1v07DRB5a0vbKwNdYbQBDrgHfY2GXYoGgWS9e4pvbbp3G/UIR4E9uZA4tAKmWliqYC2UPbtGMdV7cyMrmz93YexXr1WiF0qrOTXf3EBYs5QU4kWqad8bix7XMcMi1wII7wVYxlGS3T3NDTXJmdgePVFI/bgkLCfCbva7sc05H3rVfj1Xx2mtzKFkoPkyTR4xh1Y4OnY6hqd4np79GTzcze3M8M+1QHRk0LaD9ZH+2XX6m5Trn15PxRLKKvxWBu2ww4lBwfG4dJbttx9Diqu6jCtltPeqXx6EuFt8Oj4kZUGsKifeKpjkgd9pk0Zc32D3tC0S0fJr9umSfkzYsyuXKxbH2cDwWr8AU5P+FIGO/Q0j3LxZOp0drfb4rceqxrOmxiT6p6N2bZKho/Exw+C/tWyOv5C5OC/MxeBW+kjDfqih4VUg742n9wW1ekMu+B5/py7pHDdUUXGrkPdG0fuKP0hl3QPP8ATv8AcZkGqWkGbpah3OxY0fCVrfpBe+zBfmZLAgusjLGjWDUmcghB/wAeXaJ/KTY+pa/tupX9nfb4L9zL1ONX1/U4m0/w+G0dO10p3NjgjsD2bgD6AUWkZd3tXPbzYeXTDlBfQxajFcWqGlzY4sPg4yzuG2B+YZZfdHet0MXBpaW7sl4L/o1yuvmv7URWpxDDaVxeS/EqrjJKSIQedjcv9o7QrSNWVcuFfdw8F1/6IrlXF79pkb0g0mqax15n9UeDG3qxt/C3+puVNx8SqhbQXPx738zTZbKfU1cMTnuDWtLnE2a1oJJJ3AAZkqTJpLdmtLfoT/AtVVRLZ1RIIQbdUDbk9OYa0+k9yo8jXaYPhrTl8e4m14M5Ld8jd6nKZjY6l2yNoTBgfYbVrHK/Adih6/ZJ8C7mt9jfp8FzPnXX9Hp/Ou+EJ6O9qfyPdR6RKiXUFUEAQBAEAQBAWXqS8bU+bZ8RXP8ApB7qHmWOndtkk1u/V/8Anx+56rdB/E/JkjUPdrzNrq/+rqbzZ+Nyi6r+Ln5m3D9yis9cB/j/APJj/cuk0P8AC/Nlbne9ZhaK6C1NczpWlscVyA99+sRv2WgZgHK+QW/N1SnFfDLm/BGunGnbzRzpJoFV0jTIQ2WIb3xknZHNzSAQO3MdqYuqUZD4U9peD/YW4tlXN9CN0VZJC7bikcx3lMcWn1jgp864zW0luviaFJrmiT0+sOr2didsVSzlPG13tFvbdV8tLp33r3i/9r2N6yZ9JczsOkOFy+OwzYPlU8pb/JYBefZcuC9i7f8A5I99ZU+sfodtNPg4N458Qpz2bBH8puvJLN74wl9QnT3NozW1lFwxuub2Fsp9xWl15D60Q/Iz4od02HVtFxxyuPYGTD3leKvIXTHh+Q4of3sw6mfCD4yqxCo7DsgfzLdFZvdCEf8APgYt097bOn/jmExeJw18h5zzG36RcFZLGzJ9u1LyRj6ypdI/U+ZNYdS0FtNFBSt/wY2g+kn/ALL1aXU+drc/Nj7TL+lJEfqZ6qqdtPdLM7mdp9u7kO5TIxqpW0dkvoam5Te75mLUUr4zZ7HM/E0t962RnGXZe5i011R1BZHhemr7RJtHEJHtBqJG3cTvjB+w3l2nictwXGarqLvsdcOwvzZdYmMoLjl1MDSrWWymlMUEYlew2e4usxpG9otm4jibjdxW/C0OVsFZa9t+iNd+dwtxitzq1NP2oKk85wfW0lZekC4ZVr4DT/6jq11+Ip/Ou+ELL0e7U/keaj0iVEuoKoIAgCAIAgCAsvUl42p82z4iuf8ASD3UPMsdO7bJJrd+r/8APj9z1W6D+K+TJGoe7RtdAPq6m83+5yi6r+Ln5m7D90iudaNMZcUZE3e9kLB3uJA966LRpqGHxPubZW5i4rtvIuCipGxMZEwWaxoa0dgFv9/SuStslbY5vq2W8IqENjCwPGoaxj3RZtbI+JwcN9uNuLXNIPcVuysWzFnHi6tJ/wCeRhVbG5MpTWBgIo6tzGC0Tx0kfYCTdt/ukEd1l2Wm5X2mhSfVcmUuRV6qzYn2imrimZEySqYZJXNDi0khrLi+zZpG0RfO5tdUedrVvrHCl7Jct/EnY+FFx4pm6qdBcNdkaZrSd2y97T6LOzUSGq5q58W/yN0sSgi+jegNHOaoPEvzVXJEyz7dVoaRfLM5nNWmZqt9Kg4pc4p/MiUYsJ77vozaO1V0PlTj87f/AAUL/X8n+1Ej/T6/E+maqqHypz+dv/gvVr2S3tsjx4FaXUjervQ+kq4pnzNeSyYsbZ5aLbIOduOasNU1K3GlBQ25rcj4mNC3fi7iYt0BwuPMwD88r7fEAqj/AFfNn2X9EiX9koj1/U0OA4dS/wDGp2RxQuibTAsADXsa75m5be42sznvzKsMu69adGU21Jvn3M0VV1vIaS5FhVdYyCJ0j3bEbBdxAOQy4DP1Ln64WXzUVzbLGbhXHdnyTFUxC+xNE9txez2OB703ux57c4yR5tCyKe3IpnGNHWUuLwwNHzUk0DmAm5DXyAFpPGxDh3ALscfLd+FKx9Unv5pFNZT6u5R+KLsnJs7Z8Kxt32NvauLrftx38UXc+w9jzA4nivpBzRbupT6PUeeb8C5b0h7cPJlrp3Rnzrr8RT+dd8IXvo92p/Iaj0iVEuoKoIAgCAIAgCAsvUl42p82z4iuf9IPdQ8yx07tsnmmeAurqYwNeGHba8FwJHVDsjbMb96otNy44t3HJb8tidlUu2GyMjRfDn01JDA8gujaQS03B6xORsOBC1510b75WQ6Myx4OEFFkIx2EP0hpgeDY3fpY549yvcSXDpc35lfat8pIsWtk2YpHeTG93qaT/Rc5jritgn4os7XtBla6kpT/ABTL5fMuA7fnAf6epdH6RRXDB+ZW6c+ckZWuamHR003kyuYe0OAd+w+srV6P2Peyv4b/ALGeoR24ZFjNINiNxsfQuektpNPxLGL9lNHnHSeplfVzulcS8SvGZ3bLiAByA3AL6HiwhGmKiuWyOcsbc3uYUdbK0kiR4JNyQ5wJPM571tcIvqjFSZ6F0ReXUNKSSSYGEk5k5cSuC1JJZViXiX+LzqiVPrMr5mYjM1ssjW2jyD3AC8bdwBXVaTXB4kG0voVOXJq18yXalz/CTef/AGNVT6Q+9h5EzTukjXa7v/q/53/TW70d6WeaNeo9UavUz9Nk/wCXd/qRKXrv4X5r9zXp/vH5FlacfV9V5k+8LndM/F1+ZY5fuWanVMHjD27W7pZNjuuL/wA20pOvOP2nZddlv/nkadP39WQ/WXiwZisTm5mnEJd3h5lt6nBXGkY7+xNP+rf9NiHl2ffbruLegna9rXsN2uAc0jiCLj3rkbIOubi+4uINOKZROsbBPkta+wtHL85Hy6x6w9Dr5ciOa7nS8n1+On3rkyiyqvV2NE11KfR6jzzfgVN6Q9uHkybp3Rnzrr8RT+dd8IXvo92p/Iaj0iVEuoKoIAgCAIAgCAsvUl42p82z4iuf9IPdQ8yx07tsn+lekDaGETOjLwZGsIB2TmHG4Nj5O7tVDgYf2qxwUtntuT8i/wBVFS2M3BsRbUwRzsBDZG7QDrXGZGdsuC05NDotlW+42VWesipIguIH/wCRwebH+hIVeVf+0S8/3RXS/Fomukj9mjqiOFNOf/yeqXCW+TX/AMl+pPv93LyK81IjrVX4Yve9dB6Q9ivzZXad2pG81wsvQNPKojP8kg/qoXo/L/8Aoa+H7kjUPdrzM/VvjPymiYCfnIQIn8+qOofS23pBWjWcb1OQ5d0uf8meFbx17PuITrewDo5hVsHUm6r+x4H7mi/eHK60PL9ZV6p9Y/oQc6nhlxLoyvFeEE9FaG/QKXzEfuXA6l+Ks8zoMX3USodaf1lN+GP/AE2rrNI/CQKjL96ya6lvok3n/wBjVTekPvYeRN07pIztY2is9f0HQmMdH0m0XuI8LYtawN/BK0aTn1Yqn6zfnt0M8zHna1wkf1d4K+jxSaCRzXObSkksvs9Z0R4gHirDVMiORgqyHRy/k0YlbrucX4Fl4lRMnifC++w8bLrGxtcHfw3Lm6bnRNWR6osrIKcXF9DExQSwUrhRwtc9jLRR3sAByH2iBnbjz578dwuyE8iXJvma7E66toI87Vc73vc+Qlz3OJcTvJJzv6V3sYqMUo9CgbbfMt7VHj/TQOpnnrw5s7YyfbsuJHc5q5XXcTgsV0ej6+f/AGWuBbuuB9xm608G6eiMgHXgPSD8JykHqs78i06HkurI4H0l+vcZ51XFDiXcazUr9HqPPN+BSPSHtw8ma9O6SPnXX4in8674QsvR7tT+Q1HpEqJdQVQQBAEAQBAEBZepLxtT5tnxFc/6Qe6h5ljp3bZINcP0Bv8AzDPhkVfoH4h/8f3RI1D3a8zdaBfV1N5v9zlD1X8XN/H9jbiL7pEOxqcM0igJ49E39cZYPa5XOLDi0uS839OZCte2UmWDpBFtUlS3i6nmHrjcFz2HLbIrf+5fqWN6+7l5Fe6kW/Sz5gf6pXQekT9mtfF/sV+nLnJm11yy2oo2+VUN9jJP+4UX0fX38n4L9zbqL9hIgWrnHvklY3aNopbRychc9V3odb0FyvdUxVfQ13rmiDi2+rsRc2kmECrppYDve3qnk4ZsP6gPRdcfg5Dx74zXz8i4vrVlbR5ylYWktcLEEgjkRkV9BT3W6OePQ+hv0Cl8xH7lwOpfirPM6DF91EqLWn9ZS/hj/wBNq6zSPwkCoy/esmmpb6LN5/8AY1U3pD72HkTdO7MjP1i6Vz0Ah6FsZ6Tb2uka4+DsWtZw5lR9JwKstT9Zvy26GzMyJVNKJHNXGMyVmKSzyhoe6mIOyCB1XRAZEnkrPVseFGEoQ6Jr9yLiWOy9yfgTbTzEZKaikmidsvY6Mg7/AO0aCCOIIJHpVJpVULclQmt00/0J2XOUK94mbo3i7aumjnaLbY6zfJcDZw7rg27LLTm4zxrnW+i6eRsot9bBMp7WlhIgrnOaLMmaJRlkCcn/AMwJ/Muu0jI9djLfquX8fkU2XXwWPbvNXoZippayGW/V2w1/a1/Vd7DfvAUjOoV1E4Pw/M10z4LEz0NLCHgscLhwLXDmCCCuBrk4TTXcdBJcUWiAanYiyGqYd7Zw0+hpH9Ffa/Lidb+BA09bcSOnXX4in8674Qs/R7tT+R5qPSJUS6gqggCAIAgCAICy9SXjanzbPiK5/wBIX91DzLHTu2zf64voDf8AmGfBIq/0f/EP/j+6JGoe7XmbvQL6upvN/ucoeq/i5+ZuxPdRKy1nVBjxUyN8Jggc3va1rh7l0ukQUsJRffuVeY9rmy5KGqZPEyVubJGBw7nDMe8ehchbCVFri+sWXEJKyvfxI/oHo06hjma4gl8xLSPIb1WX7Tcm3ap+qZ0cmUHHuX5s0YlDqUtyG65cR25oaZpuWNL3D70lg0d4Db/nVxoNHBVK197/ACRC1CfFNRXcQ+HRWuc/oxSTB17ZxuaB3uIsB23VtLNx4x4nNbeZEVNjeyTPQ1MxwYxrjdwa0OI4kAAkd5uuAtalOTj0bZ0EFtHY876XOaa6pLPB6eS1vxG/tuvoGGn6iCfXZHP27cb2Lz0N+gUvmI/cuJ1L8VZ5l3i+6iVFrT+spfwx/wCm1dZpH4OBU5fvWTTUt9Fm8/8Asaqb0h97Dy/cm6d2ZHRrko5JBTdHG99jLfYa51vF77DJZ+j9kIKziaXTvMdQi21sjS6oad8dfI17XNd8mdk4Fp8OLgVN1yUZYm8XvzX7mnBTVuz8Cca0Pq2fvi/1WKj0X8ZHyf6E7O90zS6lqu9PPET4ErXD87be9ntU30hrSnCfitjRp0uUkNb+GOmFHsC73SmFudrmTZ2RfcMwvdAuUVYn023GoQ3cdiM4Jq2rXzNE8YijDgXuL2OJAOYaGk5+oKyyNZxlW3CW78v5I1eHa5LdbIumedrA57jZrQXOPIAEn2BcbXFzmorq2XMnwxbIDqfmL4qp53uqA4+lpP8AVX2vR4XXH4EDT3vxM6NdfiKfzrvhCz9Hu1P5Hmo9IlRLqCqCAIAgCAIAgJfq70ohoHzOmbI4SNaB0YabWJOd3BVmqYM8uEYwaWz7yVi3qqTbNpp5pzTV1MIYmStcJWvu9rALBrxwcTfrBRdM0u3Fudk2ny25bmzKyo3R2SZsNGdZFJT0sMD45y6Nmy4tbGWnMnIl4PHktGZot198rIyWz8/4NlGbCuCi0yGab43HWVbp4g4NLWAB4Ad1WgHcSOHNXGBjSx6FXJ/Qh32KybkjdaB6e/I2dBO1z4bksLbbUdzc5Gwc0nO3A35qHqWlLJfrIPaX5M3Y2U6vZfNErxfWpSsYfk7HySEZbTdhg/Fnc9w9arKNAscvvWtvh1JVmoRS9hFTVFe+WYzSuLnuftvPEm9/R3cF1Ea4xhwR5JLkVbk3LiZcketHD3C5Mzewx3PscQuRloOTvycS2WfXsR/STWoHMdHSRuaSCOlksC3hdjQTn2k5clPw9BUJKdz327l0+Zouz3JbQRWLnLoiuLZ0f1kUUFLBC9s21HE1rrMaRcDOx2xkuYzNFvuvlZFrZv4lnTmwhBRaIFptjEdXVyTxBwY4MA2wAeqwNOQJ4jmrzAolRRGuXVEK+xWTckSLV3plTUMEkcwkLnS7Q2GtItsgZ3cOSr9V023KnGUGuS7zfiZMaU90Ssa1aHyaj9DP/NVX+gZPjH8yW8+t9xG6bTmlbiktYRL0T6cRgbLdu46PeNq1uqeKs56ZbLCVG6333IqyYq52dxkaaafUlXRyQRtlD3FltprQ3qva43IceAPBatO0m7HvVkmtuZnk5cLIcKRo9XWlUNA6czNkIkawN6MNObS7fdw8pTdVwZ5cYqDS236mjFvVTbZvdJNYVHUCn2Y5rw1UM3WawXDCdoCzzmQVDwdJvoc+Jr2k139/yN1+XCzh2XRm/ZrPw8tuTKD5Jjz9jre1V70HJ323X1JK1CvbvIXpprDdVsMEDTFCfDLiNuTsNsmt7Be/PgrnT9IhjS9ZN7y/JELIy5WrZckc6vdM6egilZKyVxe8OHRhpAAbbO7hmvNU02zLlFwaW3iMXJjTvuj51h6ZU9fFEyFkrSx7nHpA0DMWys4r3S9OsxHJzae/gMrJjclsQVXBDCAIAgCAIAgCAIAgCAIAgCAIAgCAIAgCAIAgCAIAgCAIAgCAIAgCAIAgCAIAgCAIAgCAIAgCAIAgCAIAgCAIAgCAIAgCAIAgCAIAgCAIAgCAIAgCAIAgCAIAgCAIAgCAIAgCAIAgCAIAgCAIAgCAIAgCAIAgCAIAgCAIAgCAIAgCAIAgCAIAgCAIAgCAIAgCAIAgCAID/9k=">
            <a:extLst>
              <a:ext uri="{FF2B5EF4-FFF2-40B4-BE49-F238E27FC236}">
                <a16:creationId xmlns:a16="http://schemas.microsoft.com/office/drawing/2014/main" id="{1C622CE5-2D63-4AE5-9000-03B4A8B85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78" y="5747657"/>
            <a:ext cx="898947" cy="89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 descr="Obraz zawierający rysunek&#10;&#10;Opis wygenerowany automatycznie">
            <a:extLst>
              <a:ext uri="{FF2B5EF4-FFF2-40B4-BE49-F238E27FC236}">
                <a16:creationId xmlns:a16="http://schemas.microsoft.com/office/drawing/2014/main" id="{E5907D86-2E20-404B-A380-C2CB3AAC1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574" y="5747656"/>
            <a:ext cx="898948" cy="898948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497EB71-38B2-4A01-B3E0-AF1C8E6457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1794032"/>
              </p:ext>
            </p:extLst>
          </p:nvPr>
        </p:nvGraphicFramePr>
        <p:xfrm>
          <a:off x="2454210" y="133490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Prostokąt 5">
            <a:extLst>
              <a:ext uri="{FF2B5EF4-FFF2-40B4-BE49-F238E27FC236}">
                <a16:creationId xmlns:a16="http://schemas.microsoft.com/office/drawing/2014/main" id="{97CB9BCE-8BDF-4F8A-B9AE-D037C1E71CF2}"/>
              </a:ext>
            </a:extLst>
          </p:cNvPr>
          <p:cNvSpPr/>
          <p:nvPr/>
        </p:nvSpPr>
        <p:spPr>
          <a:xfrm>
            <a:off x="2256778" y="3915648"/>
            <a:ext cx="1340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IaaS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8CD3B689-B15D-4FEE-BF25-901DF6FA0586}"/>
              </a:ext>
            </a:extLst>
          </p:cNvPr>
          <p:cNvCxnSpPr>
            <a:cxnSpLocks/>
          </p:cNvCxnSpPr>
          <p:nvPr/>
        </p:nvCxnSpPr>
        <p:spPr>
          <a:xfrm>
            <a:off x="3140010" y="4730037"/>
            <a:ext cx="211138" cy="671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898F6B74-1A16-485C-BCDA-F1D3024C75E5}"/>
              </a:ext>
            </a:extLst>
          </p:cNvPr>
          <p:cNvCxnSpPr>
            <a:cxnSpLocks/>
          </p:cNvCxnSpPr>
          <p:nvPr/>
        </p:nvCxnSpPr>
        <p:spPr>
          <a:xfrm>
            <a:off x="3597210" y="4379992"/>
            <a:ext cx="882650" cy="1071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1885BF2E-7A02-4428-9E31-C4BF1D560804}"/>
              </a:ext>
            </a:extLst>
          </p:cNvPr>
          <p:cNvSpPr/>
          <p:nvPr/>
        </p:nvSpPr>
        <p:spPr>
          <a:xfrm>
            <a:off x="5011004" y="2239248"/>
            <a:ext cx="1508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pl-PL" sz="54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aaS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45CE2225-39F8-4927-96EA-D13A82BEB756}"/>
              </a:ext>
            </a:extLst>
          </p:cNvPr>
          <p:cNvCxnSpPr>
            <a:cxnSpLocks/>
          </p:cNvCxnSpPr>
          <p:nvPr/>
        </p:nvCxnSpPr>
        <p:spPr>
          <a:xfrm>
            <a:off x="6419785" y="2723236"/>
            <a:ext cx="783135" cy="335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1D91A2AB-A990-4C45-8F32-98906554B06E}"/>
              </a:ext>
            </a:extLst>
          </p:cNvPr>
          <p:cNvCxnSpPr>
            <a:cxnSpLocks/>
          </p:cNvCxnSpPr>
          <p:nvPr/>
        </p:nvCxnSpPr>
        <p:spPr>
          <a:xfrm>
            <a:off x="5765153" y="3058400"/>
            <a:ext cx="0" cy="6107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30B96C6A-49BF-4B9F-8B9A-6EC9B24AF11F}"/>
              </a:ext>
            </a:extLst>
          </p:cNvPr>
          <p:cNvCxnSpPr>
            <a:cxnSpLocks/>
          </p:cNvCxnSpPr>
          <p:nvPr/>
        </p:nvCxnSpPr>
        <p:spPr>
          <a:xfrm>
            <a:off x="8550756" y="2115425"/>
            <a:ext cx="324892" cy="5700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>
            <a:extLst>
              <a:ext uri="{FF2B5EF4-FFF2-40B4-BE49-F238E27FC236}">
                <a16:creationId xmlns:a16="http://schemas.microsoft.com/office/drawing/2014/main" id="{D43CDCB4-1B68-42DA-BE05-A4749857D7E8}"/>
              </a:ext>
            </a:extLst>
          </p:cNvPr>
          <p:cNvSpPr/>
          <p:nvPr/>
        </p:nvSpPr>
        <p:spPr>
          <a:xfrm>
            <a:off x="7784873" y="1334903"/>
            <a:ext cx="14830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SaaS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384596C-60C1-44C3-8C3F-FBDE2C257975}"/>
              </a:ext>
            </a:extLst>
          </p:cNvPr>
          <p:cNvSpPr txBox="1"/>
          <p:nvPr/>
        </p:nvSpPr>
        <p:spPr>
          <a:xfrm>
            <a:off x="676467" y="211396"/>
            <a:ext cx="107907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/>
              <a:t>„</a:t>
            </a:r>
            <a:r>
              <a:rPr lang="pl-PL" sz="4000" dirty="0" err="1"/>
              <a:t>Migrating</a:t>
            </a:r>
            <a:r>
              <a:rPr lang="pl-PL" sz="4000" dirty="0"/>
              <a:t> Applications to the </a:t>
            </a:r>
            <a:r>
              <a:rPr lang="pl-PL" sz="4000" dirty="0" err="1"/>
              <a:t>Cloud</a:t>
            </a:r>
            <a:r>
              <a:rPr lang="pl-PL" sz="4000" dirty="0"/>
              <a:t>” wg Gartnera: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8A029BDF-01EB-44E0-A08D-FDF00572F999}"/>
              </a:ext>
            </a:extLst>
          </p:cNvPr>
          <p:cNvSpPr/>
          <p:nvPr/>
        </p:nvSpPr>
        <p:spPr>
          <a:xfrm>
            <a:off x="3430554" y="6411641"/>
            <a:ext cx="653452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50" dirty="0"/>
              <a:t>źródło: https://www.gartner.com/en/documents/1485116/migrating-applications-to-the-cloud-rehost-refactor-revi</a:t>
            </a:r>
          </a:p>
        </p:txBody>
      </p:sp>
    </p:spTree>
    <p:extLst>
      <p:ext uri="{BB962C8B-B14F-4D97-AF65-F5344CB8AC3E}">
        <p14:creationId xmlns:p14="http://schemas.microsoft.com/office/powerpoint/2010/main" val="1043113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scena, pomieszczenie, biały&#10;&#10;Opis wygenerowany automatycznie">
            <a:extLst>
              <a:ext uri="{FF2B5EF4-FFF2-40B4-BE49-F238E27FC236}">
                <a16:creationId xmlns:a16="http://schemas.microsoft.com/office/drawing/2014/main" id="{002D5C6E-291C-4408-AF99-2775269839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" r="28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" name="Picture 2" descr="data:image/jpeg;base64,/9j/4AAQSkZJRgABAQAAAQABAAD/2wCEAAkGBxISEhUTExIWFhUXFRcYFRcWFxcXGBcgGhgXFxseGBceHyggGBolHRcXITUiJSkrLi4uFx8zODMsNyktLisBCgoKDg0OGhAQGy0mICYvLS8wLS0vLS8tLS4vLS8tLS0tLy0tLS0tLS0tLS0tLS0tLS0tLS0tLS0tLS0tLS0tLf/AABEIAOEA4QMBEQACEQEDEQH/xAAcAAEAAgIDAQAAAAAAAAAAAAAABgcEBQEDCAL/xABKEAABAwICBgQJCgMGBgMAAAABAAIDBBEFIQYHEjFBURMiYXEyM1JzgZGhsbIUIzQ1QmJygpLCJKLBQ1Njg7PhFXTD0dLwJkSj/8QAGwEBAAIDAQEAAAAAAAAAAAAAAAQFAgMGAQf/xAA9EQACAgECAwQHBwMEAQUBAAAAAQIDBAUREiExMkFRcQYTIjNhgZEUIzShscHRQlLwFWJy4fEWNUNTgiT/2gAMAwEAAhEDEQA/AKNQBAEAQBAEAQBAEAQBAEAQBAEAQBAEAQBAEAQBAEAQBAEAQBAEAQBAEAQBAEAQBAEAQBAEAQBAEAQBAEAQBAEAQBAEAQBAEAQBAEAQBAEAQBAEAQBAEAQHKAIBZAEBwgCAIAgCAIAgCAIAgCAIAgCAIAgCAIAgCAIDmyA7aamfI7ZjY57jua1pcT6BmvJSjBbyeyPUm+hJqTV7XObtyNZTs8qd4ZbvGZHpCr56pjrlFuT+C3N6xpvry8zuOjGHxePxWM/dgjdJ/MDb2Lz7Xky7FL+b2Hqq11n9D6jo8EBs11fMeTGxi/oLbrF2Z/eoRXxbPVGnu3ZltpMN4YZiLu0/7LHjyu+2H+fM94a/7WcupMN44ZiLe4n+qceT/wDbD/PmOGv+1mJLSYLfr/8AEICeD2xke66yVmd/TwS+p5w09+6PgaN4bL4nFGt7J4nM/myCy+1ZUO3Tv5PceqrfSf1Ouo1eVmztwmKpZ5UEjXZdxt7Lr2OqUb7T3i/9y2PHjT/p2fkRmsoZYXbMsb43eS9pafUVPhOM1vF7+RocXHqdCyPDhAEAQBAEAQBAEAQBAEAQBAEAQHKA2GC4LPVv6OCMvdxtub2uduA71puvrpjxWPYzhCU3siUNwHD6IgVcxqp9wp6bwQeT5N57hY9hUB5OTkL7qPDH+6X7I3erhDtPd+CJVh1Likrdmnhhw2A8m3lI7crk94aq267Cqe9snZL8v8+pJhC6a9lcKMyHV1Tk9JVzzVLhvdI8sb7yQPzKO9Ztfs0QUV8Fu/8APkbVhwXOyW52GtwSk3fJQ4ZdRold6wHH2rH1Wp5HXfb6HrljV+B0Ta0aBmTBM4fcja0e1w9yzWh5cu1JfVnn26pdEYj9blNwp5j3lg/qVs/9PT75r6GP+oR/tDNblPxp5h3OYf8Asn/p2f8AevoP9Rj/AGmVDrUoX5PbO0feY1w9jisHoeVHsyX5mX26p9UZAxbBKvwjTE/4jBG79RA961+o1PH7O/13PePGs67HxPq7o3fOUsksDvsvhk2m++/qcF6tZyIezfBS+DWx48OuXOD2MWsoMWgbsvEOJQcWSNHSW7Ac7+ly31ZGDc94t1y+HT/Poa513QXP2kROXC8Nq3FsbnYfU3zhnuYieQebFmZ4+hqtI3ZVC3kvWR8V1+nf8iK41zfL2X4Ebx/R2po3bM8ZaD4Lxmx34Xbj3b1Nx8qq9bwf8r5GmdcodTVKQYHCAIAgCAIAgCAIAgCAIAgOQEBLcF0VYIhV17zBTfZbb52fkI28AefLkMxX3ZrcvU464pfkvN/sb4VLbinyX6krw2lq6+MR07PkGH/d8ZMOd9778STbPe6yrL7aMSXHa/WWfkv4JNcJ28orhiSSnosOwiPbOzGbW6R/WmfzDePoaAFWytzNRnwx6eC6EpRpx1u+pDcd1rSOu2kiDB5ctnP9DB1W+kuVrjaBXDnc938OhFtz5S5Q5EDxPGKipN55nyZ3G04kDubub6ArurHrqW0IpEGU5S6swltMTgr1gLwBAEABQGXh2JzQO2oZXxnmxxbfvtv9K12VV2LaaT8zKM5R6MnOA61J2WbVRiVvltsyQejwXeod6psnQqZ86nwv8iZVnzjylzJw12G4xHubIQNx6k8f9QO67T2qmazNOl15fVMmfc5K+P5kercLrcNY5rR8uoPtwSC72DsFjYDfdtxxLRvVlTk4+a0+xZ4r/P1I06rKf90SL4lovDUxuqcMcXsaLy0zvHRdwz22+v052sqsydUvVZK2b6S7n/DI0qlJcVf08CGEKyI5wgCAIAgCAIAgCAIAgOQgJtguEw0MLa6uZtvfnS0x3yHg+QcGbt/tuAqu++eRN0UPZLtS8PgviSIQVa45/JEv0f0Wmq5BW4n13nOKnIsyMbxtM4fg/Vc3CqczUIY69RifOX+fr9CbTjysfrLfoc6aaw46bahptmSYZOdvji7OT3DluHG+YWOn6NO37y/kvDvZ7kZih7FZUeIV8s7zJLI57zvc43PcOQ7BkF1NdcK48MFsirlJye8uZuNH9DKyrAdHFsxn+0k6jO8cXflBUXJ1GjH5Tlz8F1NlePOzson2E6qadljUSvlPFrOoz15uPsVDf6QTfKqO3nzJ9enL+tkjGi1DBE/o6WIERvs5zdt3gn7T7m6gLUcm2xcU31XQkSxqoReyPPhXdFEcIAgCAID6Za+d7dm9AZzcKe8F0JEoGbgy+20czH4Vu0XHasHYlylyPdvAxqWpfG9sjHuY9pu1zSQR3EbllKCmuGS3T8QntzRauheskSFsNYQ1+QbMMmuPKQDJh+8Mudt65jUNFcd7Mf6fwWePm/02fU2Wkuh72yfLMOPRVLc3MbYMl52G4E8vBd35nTh6kpR+z5XOPj3oyuxdvvKupD8Rw+LFI3z08YirY7mppgLdJbe+MH7V9433yOdi64qsniSVdj3g+zLw+D/ZkOUVct48pd6IEVbEU4QBAEAQBAEAQBAEBLNCcIiIkraoXpqex2f72Te1g58LjtHAlV+bdPlRV2pfku9/wb6YLty6Im2hmEyVsxxOsFyT/DRnwWgE2cByH2e27uSp9Ryo41f2Wh/8n/ne+8m41Ltl62fyMbWVpwYy6kpndfdNIN7ebGHyuZ4bt91lpGl7pX3LyX7sxzMr/wCOBWmE4XNUyiKFhe88BuA4lx3NaOZXRXX10w45vZIr4QlN7RLg0U1dU9NZ89p5sjmPm2H7rT4R7XcsgFyedrVtr4KvZXj3stqMGMec+bJsqR7vqT1sgvD06K/xUnm3/CVtp95HzX6mu3sM8xr6Oc2cIAgOQgM6swmaKOOV8bhHK3ajfva7fltDIOyOW9a4XQnJxi+a6oycGluzAWwxO2GZzHBzXFrgbgtJBHcRmEaTWzQJFSVlNW9SrIhnOTKpoAa48BUMGR3+MFj5V96h2Rtp9qrmv7f4f7G1OMu1y+Jq8dwSekk6OZljva4ZseObHbnD/wBK3UZFd0eKD/lfBmM63B7Mm+rXTcsLaSpf82coZHHNh4McfIPA/Z7t1Nq2lqxO6pe13rx/7JmJlOD4ZdCQae4BJG4YjSdWoi60oA8Y0byRxIG8cR3ZwdLzIzj9lv7L6b93w/g35VGz9bWQjTKiiqIWYlTNDWyO2amMZ9FLvJ7Gu58yPKsrvDslVN41j5rsvxX/AEQbYqS9ZH5+ZDSrIjnCAIAgCAIAgCA7IInPcGtF3OIa0DiSbAeteOSim2epblk4nhglqaXB4j81TgPqXN+08jakd3gGw5F9uCo67/V1WZsusuyvh3fyTHDilGmPd1Jjpvjgw+jvEA15tFA0bm2G8Dk1o9eyqXTcZ5mQ5T5rq/j8Cdk2KmvhiUjhOGy1c7YoxtSSO3nhxc5x5AXJK7K62FNbnLkkU0IuctkX5ozo9DQwiOIXcc5JCOs88zyA4Dh33K4bNzbMqzilyXci+oojXHl1O7Hcdgo4+knfsjPZaM3vPJrePfuHEha8TDtyZcMF8+5GV18KlzKi0k1hVVUSyI9BETYNYeu6/lyb/QLDvXW4mkUY64pLil4v9ioty7LOS5IumipxHGyMbmMawflaG/0XG3z47JS8Wy6rW0Uj5r/FSebf8BSn3kfNfqeW9hnmRfRzmzhAEAQHoHQ6nZJhlMyRrXsdDZzXC4PWdwXDZ9s68ycoNp7l5jwjOlKSIZpbqwIvLRXcN5hcesPNuPhD7pz7SrjB1yM9oX8n493zId+C484fQrSWMtJa4EOBsQRYgjeCOBXQpprdFecBegsTQXEIq6E4ZV9bIupn/bZYXLWk8QLkdgI3WVHqNc8af2qj/wDS7n8SbjyjYvVT+TIfpJgclFO6GTO2bXDc9pvZw9RFuBBCtMXJhkVqyH/gjWVuuTiy3dWWkZq6YxyG8sFmuJz22nJjjfeci09w5rlNYw/s9ysgvZl+TLXCu9ZDgl1I82hZRYlJRPH8HXMsBwaXE7Fu1r7tHY4HkrON0srEjfHtw/br9URXX6q11vssrnFqB1PNJC/wo3uae2xtfuO/0q7qtVkFOPRohSjwvZmGthiEAQBAEAQBASvVlSNfXse/wYWvmd+QZepxB9Cr9Usccdpf1NL6kjGX3ifhzJpqliMrqutf4csmyDyz6R+fK7o/0qm12fBGvHj0S3/ZfuTcCPFKU2RnW5iZlreiB6sDA233nAPcfa0flVlolPq8ZT75cyLm2cVm3gS7VHgYipjUuHzk1w0kZhjTYD8zgT2gNVTruU52KmL5Lr5kzAp2jxvvJLpTpBHQwGZ+Z8GNl7F7uXYBvJ4Dtsq3AwpZVvCuneyTkXqqPxKCxrFpaqV00z9p59TRwa0cGjku6oohTBQgtkUM5ub3ZkaKUvS1tMznMy/cHAn2ArDLs4KJy+DMqo7zSPRpK+dnRpbHRXC8cgG/o32/SVto5WR80YW78DPM80LmHZc0tPJwIPqK+jqSlzic2011OpAEAQHobQT6vpfNfucuD1T8VZ5l/ie5RvlXkkgetvD4DSGd0Y6YPYxkgydmcw7yhsh2/cr/AEK+13er39nZ8itz6oKPF3lMFdaVJk4bWOgljmZ4Ub2vH5Tf1LCyCsg4vv5GUZOLTRdGsjB21dD0zB14m9Mw8SwgOe39Ofe1clpOQ8fJdT6Pl8+4tsuv1lXGuqK11b4l0FfFn1ZPmndz7W/mDT6F0GqUK7GkvDn9CvxZ8FqZP9b9CXUsc7fDhlGfENfl8TWetUWgW/eyrfRr9P8Aon6hD2VJEJ1lNEklPVgW+VU0cjvxABrv2q60xuMZ0v8Apk18uqIORzal4ohysyMEAQBAEAQBATLQLKnxJ/EUbmg/jyPuVZnv7ymP+79CRR2Z+RYeqmIDDoz5Ukjj+rZ/aue1175TXgkWWByq3Kg0qmL62qcd5qJfjcB7F1uIlGiG3gv0Km17zfmehMKpRFDFENzI2NH5WgLgMiz1lspPvbOgpjtWl8CktZeNGprXtB+bhvEwcLg9c95dfPkGrtNKxVRjx8XzZSZVvrLH8CJKyIxMdVNLt4jGf7tkj/5dke1wVXrFnBiy+OyJWHHitRea4cvgiPDqqqaOUbMrGyDk9rXj1EFbK7rIdiTXkzCVcJdUR6v0Cw6XM04YecbnM/lB2fYrCvWMqv8Aq38zRLCqfcRyv1SRHxNS9vZI0PHrFj7FY1ekT/8Akh9CNLTv7WRqv1YV8ebBHKPuPsfU/Z9isKtbxJ9W15ojTwrY9xa2iFK+Kip45Glr2x2c07wdpy5fULIzyZyg91uWuLFxqSZuFCJBXWuqotTwR8XSuf8AoZb/AKi6L0eg+Ocu7bb8ys1GXJIqBdUVRygPSuCQ/wANAx2fzMbXelgBXz3Iltkykv7v3OhrjvUl8Dzo8GCY2PWiky72O/2XfL7yvzX7FB2ZeRfOsCIPw6q83tD8rmu/ouK0x8GbHbxaLvK50MqzSHrYThzzva6oj9G3cewBdPj8sy5L/a/yKqznVF+ZDlZEcIAgCAIAgCAmWgedPiTOJo3OH5Lkqtz+VlMv936kijszXwLE1Uyg4dGPJfI0/rLv3LnddjtlPyRZYD3q2Kf0qiLK2pad4qJfjcR7F1mK1KiDXgv0Km1bTfmehqSoDomSN3Oja8dxaHBcFOtq5wfj+5fxe9e68DzPNIXOLjvJJPpN19ES2Wxzre51r08LK1KUwM1RJ5MbWD87tr/prn/SCxqmEfF/p/5LDT4+238C2lyZcHRXG0Uh/wAN/wAJWyn3kfNGu3sMoWg04xCKwbVPIHCQNk9rwTb0rurNNxbO1BfLl+hRRyLY9GSWg1tTt8dTxvHNhcw+3aHuVfZ6P0vsSa/MkR1Ca7SJHQa0qF/jGyxHtbtt9bTf2Kus0HIj2Wn+RJhqEH2iR0GktFPbo6qJxO4Fwa79LrH2Kus0/Jr7UGSYZNcujNqoe23U3JrqjlD0qLXVU3ngj8mIu/W637F13o/W1TKXiym1B72JFcK+IBtNGcJdV1MUAGTnDaPJozefQ0FaMq9UUysfcbKoOc1FHpBgAtwA9gC+ec5S38WdFyjE80VTjPUOLd8kriPzvNvevo0Pu6lv3L9Ec2/al8y+NP5AzDqrzez63Nb/AFXE6YuLNj5su8rlQyq9IDs4RhzDvc+of6Nsj+oXUY/PMua7lFfkVdnKmK8yHKyIwQBAEAQBAEBLNWNS1tc1j/BnY+B35xl7QB6VX6nByx3Jf0tP6G/Ge09vHkTPVHMYjV0b8nxS7QHP+zflyBaz9Sptdgpxrvj0a/7ROwJbOUGRfW1hhirjLbqzMa4HhtNGw4ewH8ys9EvVmMo98eRFza+G3fxJ7qtxkVFE2MnrwfNuHHZ3sPds9X8io9Zx3Tk+sXSXP595OwrFOrg8CmcaoTBPLERYskc31E2PpFiutosVlcZrvSKmceGTTMFbTAszVHjtNAJIZX9HJJI0tLrBjgBYDa4OuTvyzVBrmHbdwzgt0uviT8G6EG4y7y2FyTLhPc6K/wAVJ5t/wlbafeR81+phb2GeY19HObF0AugF0B6F0E+r6XzX7nLg9T/FWeZf4nuUb5V5JKK1qVO3iMo8hsbPU0E+1xXc6PDgxI/HmUOZLe1kTjjLiGtBJJAAAuSTkABxJVm2kt2RS8NXWiPyKIySgfKJB1uPRt3hgPPiT3Dhc8bq+ofaJerh2V+bLrDxvVril1Nhp7jApaKV17PeDHHz2nggkfhFz6Ao+lYzvyI+C5szy7VCtrxKj1c4Z09fCLdWM9K7uZmPW7ZHpXWaneqcaUvHl9SpxocdqRYOuCu2aSOBvhTSjLiWszNvzGNc/oFW90rH0S/UsNQl7Kiu8hOsl3RvpqQG/wAmpo2O/G4Bzv2+tXmmrijO7+6Tfy6Ig5HJqHgiGqyIwQBAEAQBAEB2087mOa9ps5rg5p5EG4PrC8lFSTT7z1PZ7lkYliYgq6XF4h8zUt2ahoz2XW2ZGnty2hzLCqOFHrabMOfWPTy7v4JjnwzjdHo+pL9PcAFfSfN2dIz52Ei1n5ZtB5OaQR2hqptMyni5DjPo+T+BOyq1dXvEp/RXH5KCpErQSPBlZu2m8R2EHMciF1mZiwyanXL5MqabXVLiJbrJwplTGzE6U7cbmhs1t4tkHOHAjJpHCwVZpV06G8S7qunxRJyoKa9bDoyt7K9IIugJjojp/PSbMcnz0AyDSeswfcdy+6cu5VebpVWT7S5S8fHzJVGVOrl3Fs0WOU9ZTSSQSBw6N+03c9nVOTm7x37u1ctPDtxr4xmu9c+7qWivhZW+E86ld6UJwgCAID0NoJ9X0vmv3OXB6p+Ks8y/xPco3wVeSWUNWYPU4jX1JgYXAzyXecmNG0QNp24ZWy3rvI31YmPD1j25LzOfcJW2PhRZ2h2hENDZ5Ilnt4wiwZfhGOHLa3ns3LmtQ1azJ9iPKPh4+f8ABZY+HGvnLmyS1lUyJjpJHBjGi7nHcB/7lbtVZVVK2ahBbtkuc1BcTKF030ndXz7Vi2Jl2wtPAcXH7zsu6wHBd1p+FHFq4erfVlDfc7Zb9xZmq7Rw01OZZBaWexsci1gzaDyJuXHvHJc7rWZ6631UOkfzZY4VXBHjl1ZoflrK/E31Tj/B0DC7a3h2yTs27XPu4djQFYRpeLhxpXbs/fr9ERpTVtzm+iK6xjEHVE0kz/CkeXEcrnIdwFh6FeU1KqtQXctiFOXFJyZhLYYhAEAQBAEAQHKAl2hOKxFslBVG1PUW2Xf3Mn2XjkDkD3DhdV+bTPdX1dqP5rvX8Eima93LoyaaD4xJSSnC6zqvYf4d5PVeCbhoPI72+luRsFTalixyK1l0d/Vf53+JMxbnW/VTMLWXoSXF1ZTNzzdPGBmeb2j2uHp5rbpGp7pUXPn3P9jHLxdnxwILo1pLNRPOxZ8b8pYn5skByII4G1xf3jJXeTiV3r2uTXRrqiDXa63y6eBm4lg0NQDPh9yMzJTO8dFzLR/ax9ouRxC11XWV+xf17pdz/hnsoxfOP0IvZTTUEBkUVbJC7bje5jrEXabGxFiDzB5LGdcZraS3R6ns+RjlZHhwgCAID0NoJ9X0vmv3OXB6p+Ks8y/xPco3yr/iSTrghaxoYxrWtG5rQGgdwCznZKx8UnuzGMVHoa3SDSKnombUz7EjqsbnI/8AC3l2mwUrEwbsmW0Fy733Gm7IhUufUpbS/S+avfZ3UhaepEDkO1x+07t4cF2ODp9eLHZc33spr752vn0JBq30IMxbVVDfmgQYmH+1I3Ej+7H83ddQdW1NUxdVfa7/AIf9m/ExeN8UuhJ9P9InkjD6TrVM3VfsnxbTvF+DiLk8m355V2lYSivtV/ZXTfv+JIyr9/uqyEaX1cdLA3DKdwcGO26uQf2knkj7reXMN4gq6w65XWPKsXXlFeC/lkK2ShH1cfmQslWZGOEAQBAEAQBAEAQHIQE5wbFYcQhZR1j9iZmVJUneOUch4jdY+476q+meNN3UreL7Uf3RJhNWLgn17mTDR3SqWnkFFiXzcrco5z4Eo4Xduvydx42O+ozNOhbH7Ric13rvX+eBNpyXB+rt+p0abaumT7U9IAyXe6PIMkPNp3Mcf0nszKy0/WHX93f08fDzMcjCTXFX9CqKiCanl2XNfFKw8btc0jiDv9IXTxlC2O65pla04vboZc2LNm+kM2n/AN8yzJD+MeDJ3kB3asVW4dh8vD/Ogct+prJmtB6rrjusfSP9ytq+J4daHgQBAEAQHoXQhwbh1KXEAdFvJsPCdxK4TUoSll2KK35l7iySpW7OrFtOaCnvecSO8mH5w+sdUelwWVOkZVr34dl4v+BZm1Q79yB4/rTnku2lYIW+W6z5D3fZb7T2q9xdCqrfFa+J/kQLc6cuUeRBSZZ5PtyyPP3nvcfaXFXW0K49yS+RC5yfiWboZq12SJq1oJvdsF7jsMpGR/CPTxC5zUda5erx/m/4/kscfC/qs+hudKdL3Nf8joG9LVO6t2gFsPD8O0P0t47rKLhaamvtGU9o9efV+Ztvydvu6upEK+ujwpj4opBLiEt/lFRcuEN8y1jjmX33nffM8ALiFcs2SlNbVLpHx+L+HgiE5KpbLnJ9WQBxurcinygCAIAgCAIAgCA3mjWjMtcJuhLduJrXbLjbbuSLB24HLiouVmV43C7OjfXwNtdMrN+E1VbSSRPMcjHMe3e1wII9BUiM4zXFF7o1tNPZnSFkeEvwfSqOSIUmIsM0G6OQeOg4Xa77TRy94yVddhSjP1uO9pd67peZvjcmuGfNfoSvD8Qq8PYHxu+X4d9l7DeSEcQeLbcjll9lVl1FGXLhkvV2+Hc/5JVds6ucfaiSIPw7F4rdWQgbvAmj7vtAetp7VW7ZunS3XJfWLJO9OSvj+ZCMe1VzMu6lkErfIeQx49Pgu9ncrjF12qzlauF+PcRLcGceceZBMRwyaB2zNE+M8ntLb91947Qrqu2Fi3g0/IhSjKPVGIthiEAQBAchAdslQ9wDXOcWt8EEkgdw4LxRinvse7vbY+6KilmdsxRvkd5LGlx9QC8nZGC3k0l8Qot9ETfAtV1TLZ1Q4QN8nJ8h9ANm+k+hU2TrlNfKv2n+RMqwbJc3yRPKeiw7CI9olsZI8N52ppPwjfbsaAOapZW5moz2S5fRImqNOMufX8zQ1eNVmJNd0H8FRC/SVMp2XOG42N93Y09hdwU+rExsNrj9uzuiv8/Ujzusu6ezEi1fpNBSRupsMBaHC0tU7xsnYzyG+rsAOZs68Sy6Ssyee3SPcvPxZGlbGK4a/qQtxurMjHZTQOe4MY1znHJrWguce4DMryUlFbt8j1LfobzHtEp6OCOWezTI8tEe9zbC93EZA9iiY+dVkWSjW99u/uNtlE60nLvI8phpCAIAgCAIAgLM1JeNqfNx/EVz/pB7qHmWGndtm/1v07DRB5a0vbKwNdYbQBDrgHfY2GXYoGgWS9e4pvbbp3G/UIR4E9uZA4tAKmWliqYC2UPbtGMdV7cyMrmz93YexXr1WiF0qrOTXf3EBYs5QU4kWqad8bix7XMcMi1wII7wVYxlGS3T3NDTXJmdgePVFI/bgkLCfCbva7sc05H3rVfj1Xx2mtzKFkoPkyTR4xh1Y4OnY6hqd4np79GTzcze3M8M+1QHRk0LaD9ZH+2XX6m5Trn15PxRLKKvxWBu2ww4lBwfG4dJbttx9Diqu6jCtltPeqXx6EuFt8Oj4kZUGsKifeKpjkgd9pk0Zc32D3tC0S0fJr9umSfkzYsyuXKxbH2cDwWr8AU5P+FIGO/Q0j3LxZOp0drfb4rceqxrOmxiT6p6N2bZKho/Exw+C/tWyOv5C5OC/MxeBW+kjDfqih4VUg742n9wW1ekMu+B5/py7pHDdUUXGrkPdG0fuKP0hl3QPP8ATv8AcZkGqWkGbpah3OxY0fCVrfpBe+zBfmZLAgusjLGjWDUmcghB/wAeXaJ/KTY+pa/tupX9nfb4L9zL1ONX1/U4m0/w+G0dO10p3NjgjsD2bgD6AUWkZd3tXPbzYeXTDlBfQxajFcWqGlzY4sPg4yzuG2B+YZZfdHet0MXBpaW7sl4L/o1yuvmv7URWpxDDaVxeS/EqrjJKSIQedjcv9o7QrSNWVcuFfdw8F1/6IrlXF79pkb0g0mqax15n9UeDG3qxt/C3+puVNx8SqhbQXPx738zTZbKfU1cMTnuDWtLnE2a1oJJJ3AAZkqTJpLdmtLfoT/AtVVRLZ1RIIQbdUDbk9OYa0+k9yo8jXaYPhrTl8e4m14M5Ld8jd6nKZjY6l2yNoTBgfYbVrHK/Adih6/ZJ8C7mt9jfp8FzPnXX9Hp/Ou+EJ6O9qfyPdR6RKiXUFUEAQBAEAQBAWXqS8bU+bZ8RXP8ApB7qHmWOndtkk1u/V/8Anx+56rdB/E/JkjUPdrzNrq/+rqbzZ+Nyi6r+Ln5m3D9yis9cB/j/APJj/cuk0P8AC/Nlbne9ZhaK6C1NczpWlscVyA99+sRv2WgZgHK+QW/N1SnFfDLm/BGunGnbzRzpJoFV0jTIQ2WIb3xknZHNzSAQO3MdqYuqUZD4U9peD/YW4tlXN9CN0VZJC7bikcx3lMcWn1jgp864zW0luviaFJrmiT0+sOr2didsVSzlPG13tFvbdV8tLp33r3i/9r2N6yZ9JczsOkOFy+OwzYPlU8pb/JYBefZcuC9i7f8A5I99ZU+sfodtNPg4N458Qpz2bBH8puvJLN74wl9QnT3NozW1lFwxuub2Fsp9xWl15D60Q/Iz4od02HVtFxxyuPYGTD3leKvIXTHh+Q4of3sw6mfCD4yqxCo7DsgfzLdFZvdCEf8APgYt097bOn/jmExeJw18h5zzG36RcFZLGzJ9u1LyRj6ypdI/U+ZNYdS0FtNFBSt/wY2g+kn/ALL1aXU+drc/Nj7TL+lJEfqZ6qqdtPdLM7mdp9u7kO5TIxqpW0dkvoam5Te75mLUUr4zZ7HM/E0t962RnGXZe5i011R1BZHhemr7RJtHEJHtBqJG3cTvjB+w3l2nictwXGarqLvsdcOwvzZdYmMoLjl1MDSrWWymlMUEYlew2e4usxpG9otm4jibjdxW/C0OVsFZa9t+iNd+dwtxitzq1NP2oKk85wfW0lZekC4ZVr4DT/6jq11+Ip/Ou+ELL0e7U/keaj0iVEuoKoIAgCAIAgCAsvUl42p82z4iuf8ASD3UPMsdO7bJJrd+r/8APj9z1W6D+K+TJGoe7RtdAPq6m83+5yi6r+Ln5m7D90iudaNMZcUZE3e9kLB3uJA966LRpqGHxPubZW5i4rtvIuCipGxMZEwWaxoa0dgFv9/SuStslbY5vq2W8IqENjCwPGoaxj3RZtbI+JwcN9uNuLXNIPcVuysWzFnHi6tJ/wCeRhVbG5MpTWBgIo6tzGC0Tx0kfYCTdt/ukEd1l2Wm5X2mhSfVcmUuRV6qzYn2imrimZEySqYZJXNDi0khrLi+zZpG0RfO5tdUedrVvrHCl7Jct/EnY+FFx4pm6qdBcNdkaZrSd2y97T6LOzUSGq5q58W/yN0sSgi+jegNHOaoPEvzVXJEyz7dVoaRfLM5nNWmZqt9Kg4pc4p/MiUYsJ77vozaO1V0PlTj87f/AAUL/X8n+1Ej/T6/E+maqqHypz+dv/gvVr2S3tsjx4FaXUjervQ+kq4pnzNeSyYsbZ5aLbIOduOasNU1K3GlBQ25rcj4mNC3fi7iYt0BwuPMwD88r7fEAqj/AFfNn2X9EiX9koj1/U0OA4dS/wDGp2RxQuibTAsADXsa75m5be42sznvzKsMu69adGU21Jvn3M0VV1vIaS5FhVdYyCJ0j3bEbBdxAOQy4DP1Ln64WXzUVzbLGbhXHdnyTFUxC+xNE9txez2OB703ux57c4yR5tCyKe3IpnGNHWUuLwwNHzUk0DmAm5DXyAFpPGxDh3ALscfLd+FKx9Unv5pFNZT6u5R+KLsnJs7Z8Kxt32NvauLrftx38UXc+w9jzA4nivpBzRbupT6PUeeb8C5b0h7cPJlrp3Rnzrr8RT+dd8IXvo92p/Iaj0iVEuoKoIAgCAIAgCAsvUl42p82z4iuf9IPdQ8yx07tsnmmeAurqYwNeGHba8FwJHVDsjbMb96otNy44t3HJb8tidlUu2GyMjRfDn01JDA8gujaQS03B6xORsOBC1510b75WQ6Myx4OEFFkIx2EP0hpgeDY3fpY549yvcSXDpc35lfat8pIsWtk2YpHeTG93qaT/Rc5jritgn4os7XtBla6kpT/ABTL5fMuA7fnAf6epdH6RRXDB+ZW6c+ckZWuamHR003kyuYe0OAd+w+srV6P2Peyv4b/ALGeoR24ZFjNINiNxsfQuektpNPxLGL9lNHnHSeplfVzulcS8SvGZ3bLiAByA3AL6HiwhGmKiuWyOcsbc3uYUdbK0kiR4JNyQ5wJPM571tcIvqjFSZ6F0ReXUNKSSSYGEk5k5cSuC1JJZViXiX+LzqiVPrMr5mYjM1ssjW2jyD3AC8bdwBXVaTXB4kG0voVOXJq18yXalz/CTef/AGNVT6Q+9h5EzTukjXa7v/q/53/TW70d6WeaNeo9UavUz9Nk/wCXd/qRKXrv4X5r9zXp/vH5FlacfV9V5k+8LndM/F1+ZY5fuWanVMHjD27W7pZNjuuL/wA20pOvOP2nZddlv/nkadP39WQ/WXiwZisTm5mnEJd3h5lt6nBXGkY7+xNP+rf9NiHl2ffbruLegna9rXsN2uAc0jiCLj3rkbIOubi+4uINOKZROsbBPkta+wtHL85Hy6x6w9Dr5ciOa7nS8n1+On3rkyiyqvV2NE11KfR6jzzfgVN6Q9uHkybp3Rnzrr8RT+dd8IXvo92p/Iaj0iVEuoKoIAgCAIAgCAsvUl42p82z4iuf9IPdQ8yx07tsn+lekDaGETOjLwZGsIB2TmHG4Nj5O7tVDgYf2qxwUtntuT8i/wBVFS2M3BsRbUwRzsBDZG7QDrXGZGdsuC05NDotlW+42VWesipIguIH/wCRwebH+hIVeVf+0S8/3RXS/Fomukj9mjqiOFNOf/yeqXCW+TX/AMl+pPv93LyK81IjrVX4Yve9dB6Q9ivzZXad2pG81wsvQNPKojP8kg/qoXo/L/8Aoa+H7kjUPdrzM/VvjPymiYCfnIQIn8+qOofS23pBWjWcb1OQ5d0uf8meFbx17PuITrewDo5hVsHUm6r+x4H7mi/eHK60PL9ZV6p9Y/oQc6nhlxLoyvFeEE9FaG/QKXzEfuXA6l+Ks8zoMX3USodaf1lN+GP/AE2rrNI/CQKjL96ya6lvok3n/wBjVTekPvYeRN07pIztY2is9f0HQmMdH0m0XuI8LYtawN/BK0aTn1Yqn6zfnt0M8zHna1wkf1d4K+jxSaCRzXObSkksvs9Z0R4gHirDVMiORgqyHRy/k0YlbrucX4Fl4lRMnifC++w8bLrGxtcHfw3Lm6bnRNWR6osrIKcXF9DExQSwUrhRwtc9jLRR3sAByH2iBnbjz578dwuyE8iXJvma7E66toI87Vc73vc+Qlz3OJcTvJJzv6V3sYqMUo9CgbbfMt7VHj/TQOpnnrw5s7YyfbsuJHc5q5XXcTgsV0ej6+f/AGWuBbuuB9xm608G6eiMgHXgPSD8JykHqs78i06HkurI4H0l+vcZ51XFDiXcazUr9HqPPN+BSPSHtw8ma9O6SPnXX4in8674QsvR7tT+Q1HpEqJdQVQQBAEAQBAEBZepLxtT5tnxFc/6Qe6h5ljp3bZINcP0Bv8AzDPhkVfoH4h/8f3RI1D3a8zdaBfV1N5v9zlD1X8XN/H9jbiL7pEOxqcM0igJ49E39cZYPa5XOLDi0uS839OZCte2UmWDpBFtUlS3i6nmHrjcFz2HLbIrf+5fqWN6+7l5Fe6kW/Sz5gf6pXQekT9mtfF/sV+nLnJm11yy2oo2+VUN9jJP+4UX0fX38n4L9zbqL9hIgWrnHvklY3aNopbRychc9V3odb0FyvdUxVfQ13rmiDi2+rsRc2kmECrppYDve3qnk4ZsP6gPRdcfg5Dx74zXz8i4vrVlbR5ylYWktcLEEgjkRkV9BT3W6OePQ+hv0Cl8xH7lwOpfirPM6DF91EqLWn9ZS/hj/wBNq6zSPwkCoy/esmmpb6LN5/8AY1U3pD72HkTdO7MjP1i6Vz0Ah6FsZ6Tb2uka4+DsWtZw5lR9JwKstT9Zvy26GzMyJVNKJHNXGMyVmKSzyhoe6mIOyCB1XRAZEnkrPVseFGEoQ6Jr9yLiWOy9yfgTbTzEZKaikmidsvY6Mg7/AO0aCCOIIJHpVJpVULclQmt00/0J2XOUK94mbo3i7aumjnaLbY6zfJcDZw7rg27LLTm4zxrnW+i6eRsot9bBMp7WlhIgrnOaLMmaJRlkCcn/AMwJ/Muu0jI9djLfquX8fkU2XXwWPbvNXoZippayGW/V2w1/a1/Vd7DfvAUjOoV1E4Pw/M10z4LEz0NLCHgscLhwLXDmCCCuBrk4TTXcdBJcUWiAanYiyGqYd7Zw0+hpH9Ffa/Lidb+BA09bcSOnXX4in8674Qs/R7tT+R5qPSJUS6gqggCAIAgCAICy9SXjanzbPiK5/wBIX91DzLHTu2zf64voDf8AmGfBIq/0f/EP/j+6JGoe7XmbvQL6upvN/ucoeq/i5+ZuxPdRKy1nVBjxUyN8Jggc3va1rh7l0ukQUsJRffuVeY9rmy5KGqZPEyVubJGBw7nDMe8ehchbCVFri+sWXEJKyvfxI/oHo06hjma4gl8xLSPIb1WX7Tcm3ap+qZ0cmUHHuX5s0YlDqUtyG65cR25oaZpuWNL3D70lg0d4Db/nVxoNHBVK197/ACRC1CfFNRXcQ+HRWuc/oxSTB17ZxuaB3uIsB23VtLNx4x4nNbeZEVNjeyTPQ1MxwYxrjdwa0OI4kAAkd5uuAtalOTj0bZ0EFtHY876XOaa6pLPB6eS1vxG/tuvoGGn6iCfXZHP27cb2Lz0N+gUvmI/cuJ1L8VZ5l3i+6iVFrT+spfwx/wCm1dZpH4OBU5fvWTTUt9Fm8/8Asaqb0h97Dy/cm6d2ZHRrko5JBTdHG99jLfYa51vF77DJZ+j9kIKziaXTvMdQi21sjS6oad8dfI17XNd8mdk4Fp8OLgVN1yUZYm8XvzX7mnBTVuz8Cca0Pq2fvi/1WKj0X8ZHyf6E7O90zS6lqu9PPET4ErXD87be9ntU30hrSnCfitjRp0uUkNb+GOmFHsC73SmFudrmTZ2RfcMwvdAuUVYn023GoQ3cdiM4Jq2rXzNE8YijDgXuL2OJAOYaGk5+oKyyNZxlW3CW78v5I1eHa5LdbIumedrA57jZrQXOPIAEn2BcbXFzmorq2XMnwxbIDqfmL4qp53uqA4+lpP8AVX2vR4XXH4EDT3vxM6NdfiKfzrvhCz9Hu1P5Hmo9IlRLqCqCAIAgCAIAgJfq70ohoHzOmbI4SNaB0YabWJOd3BVmqYM8uEYwaWz7yVi3qqTbNpp5pzTV1MIYmStcJWvu9rALBrxwcTfrBRdM0u3Fudk2ny25bmzKyo3R2SZsNGdZFJT0sMD45y6Nmy4tbGWnMnIl4PHktGZot198rIyWz8/4NlGbCuCi0yGab43HWVbp4g4NLWAB4Ad1WgHcSOHNXGBjSx6FXJ/Qh32KybkjdaB6e/I2dBO1z4bksLbbUdzc5Gwc0nO3A35qHqWlLJfrIPaX5M3Y2U6vZfNErxfWpSsYfk7HySEZbTdhg/Fnc9w9arKNAscvvWtvh1JVmoRS9hFTVFe+WYzSuLnuftvPEm9/R3cF1Ea4xhwR5JLkVbk3LiZcketHD3C5Mzewx3PscQuRloOTvycS2WfXsR/STWoHMdHSRuaSCOlksC3hdjQTn2k5clPw9BUJKdz327l0+Zouz3JbQRWLnLoiuLZ0f1kUUFLBC9s21HE1rrMaRcDOx2xkuYzNFvuvlZFrZv4lnTmwhBRaIFptjEdXVyTxBwY4MA2wAeqwNOQJ4jmrzAolRRGuXVEK+xWTckSLV3plTUMEkcwkLnS7Q2GtItsgZ3cOSr9V023KnGUGuS7zfiZMaU90Ssa1aHyaj9DP/NVX+gZPjH8yW8+t9xG6bTmlbiktYRL0T6cRgbLdu46PeNq1uqeKs56ZbLCVG6333IqyYq52dxkaaafUlXRyQRtlD3FltprQ3qva43IceAPBatO0m7HvVkmtuZnk5cLIcKRo9XWlUNA6czNkIkawN6MNObS7fdw8pTdVwZ5cYqDS236mjFvVTbZvdJNYVHUCn2Y5rw1UM3WawXDCdoCzzmQVDwdJvoc+Jr2k139/yN1+XCzh2XRm/ZrPw8tuTKD5Jjz9jre1V70HJ323X1JK1CvbvIXpprDdVsMEDTFCfDLiNuTsNsmt7Be/PgrnT9IhjS9ZN7y/JELIy5WrZckc6vdM6egilZKyVxe8OHRhpAAbbO7hmvNU02zLlFwaW3iMXJjTvuj51h6ZU9fFEyFkrSx7nHpA0DMWys4r3S9OsxHJzae/gMrJjclsQVXBDCAIAgCAIAgCAIAgCAIAgCAIAgCAIAgCAIAgCAIAgCAIAgCAIAgCAIAgCAIAgCAIAgCAIAgCAIAgCAIAgCAIAgCAIAgCAIAgCAIAgCAIAgCAIAgCAIAgCAIAgCAIAgCAIAgCAIAgCAIAgCAIAgCAIAgCAIAgCAIAgCAIAgCAIAgCAIAgCAIAgCAIAgCAIAgCAIAgCAID/9k=">
            <a:extLst>
              <a:ext uri="{FF2B5EF4-FFF2-40B4-BE49-F238E27FC236}">
                <a16:creationId xmlns:a16="http://schemas.microsoft.com/office/drawing/2014/main" id="{1C622CE5-2D63-4AE5-9000-03B4A8B85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78" y="5747657"/>
            <a:ext cx="898947" cy="89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 descr="Obraz zawierający rysunek&#10;&#10;Opis wygenerowany automatycznie">
            <a:extLst>
              <a:ext uri="{FF2B5EF4-FFF2-40B4-BE49-F238E27FC236}">
                <a16:creationId xmlns:a16="http://schemas.microsoft.com/office/drawing/2014/main" id="{E5907D86-2E20-404B-A380-C2CB3AAC1D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574" y="5747656"/>
            <a:ext cx="898948" cy="898948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3396D97-D2F9-4948-8AEC-4783BF9463E8}"/>
              </a:ext>
            </a:extLst>
          </p:cNvPr>
          <p:cNvSpPr txBox="1"/>
          <p:nvPr/>
        </p:nvSpPr>
        <p:spPr>
          <a:xfrm>
            <a:off x="490827" y="4246500"/>
            <a:ext cx="1138869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>
                <a:solidFill>
                  <a:schemeClr val="bg1"/>
                </a:solidFill>
              </a:rPr>
              <a:t>Którą drogę wybrać?</a:t>
            </a:r>
            <a:br>
              <a:rPr lang="pl-PL" sz="4000" dirty="0">
                <a:solidFill>
                  <a:schemeClr val="bg1"/>
                </a:solidFill>
              </a:rPr>
            </a:br>
            <a:r>
              <a:rPr lang="pl-PL" sz="2800" dirty="0">
                <a:solidFill>
                  <a:schemeClr val="bg1"/>
                </a:solidFill>
              </a:rPr>
              <a:t>serwery dedykowane vs. chmura publiczna vs. hostowana chmura prywatna</a:t>
            </a:r>
            <a:endParaRPr lang="pl-PL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792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ata:image/jpeg;base64,/9j/4AAQSkZJRgABAQAAAQABAAD/2wCEAAkGBxISEhUTExIWFhUXFRcYFRcWFxcXGBcgGhgXFxseGBceHyggGBolHRcXITUiJSkrLi4uFx8zODMsNyktLisBCgoKDg0OGhAQGy0mICYvLS8wLS0vLS8tLS4vLS8tLS0tLy0tLS0tLS0tLS0tLS0tLS0tLS0tLS0tLS0tLS0tLf/AABEIAOEA4QMBEQACEQEDEQH/xAAcAAEAAgIDAQAAAAAAAAAAAAAABgcEBQEDCAL/xABKEAABAwICBgQJCgMGBgMAAAABAAIDBBEFIQYHEjFBURMiYXEyM1JzgZGhsbIUIzQ1QmJygpLCJKLBQ1Njg7PhFXTD0dLwJkSj/8QAGwEBAAIDAQEAAAAAAAAAAAAAAAQFAgMGAQf/xAA9EQACAgECAwQHBwMEAQUBAAAAAQIDBAUREiExMkFRcQYTIjNhgZEUIzShscHRQlLwFWJy4fEWNUNTgiT/2gAMAwEAAhEDEQA/AKNQBAEAQBAEAQBAEAQBAEAQBAEAQBAEAQBAEAQBAEAQBAEAQBAEAQBAEAQBAEAQBAEAQBAEAQBAEAQBAEAQBAEAQBAEAQBAEAQBAEAQBAEAQBAEAQBAEAQHKAIBZAEBwgCAIAgCAIAgCAIAgCAIAgCAIAgCAIAgCAIDmyA7aamfI7ZjY57jua1pcT6BmvJSjBbyeyPUm+hJqTV7XObtyNZTs8qd4ZbvGZHpCr56pjrlFuT+C3N6xpvry8zuOjGHxePxWM/dgjdJ/MDb2Lz7Xky7FL+b2Hqq11n9D6jo8EBs11fMeTGxi/oLbrF2Z/eoRXxbPVGnu3ZltpMN4YZiLu0/7LHjyu+2H+fM94a/7WcupMN44ZiLe4n+qceT/wDbD/PmOGv+1mJLSYLfr/8AEICeD2xke66yVmd/TwS+p5w09+6PgaN4bL4nFGt7J4nM/myCy+1ZUO3Tv5PceqrfSf1Ouo1eVmztwmKpZ5UEjXZdxt7Lr2OqUb7T3i/9y2PHjT/p2fkRmsoZYXbMsb43eS9pafUVPhOM1vF7+RocXHqdCyPDhAEAQBAEAQBAEAQBAEAQBAEAQHKA2GC4LPVv6OCMvdxtub2uduA71puvrpjxWPYzhCU3siUNwHD6IgVcxqp9wp6bwQeT5N57hY9hUB5OTkL7qPDH+6X7I3erhDtPd+CJVh1Likrdmnhhw2A8m3lI7crk94aq267Cqe9snZL8v8+pJhC6a9lcKMyHV1Tk9JVzzVLhvdI8sb7yQPzKO9Ztfs0QUV8Fu/8APkbVhwXOyW52GtwSk3fJQ4ZdRold6wHH2rH1Wp5HXfb6HrljV+B0Ta0aBmTBM4fcja0e1w9yzWh5cu1JfVnn26pdEYj9blNwp5j3lg/qVs/9PT75r6GP+oR/tDNblPxp5h3OYf8Asn/p2f8AevoP9Rj/AGmVDrUoX5PbO0feY1w9jisHoeVHsyX5mX26p9UZAxbBKvwjTE/4jBG79RA961+o1PH7O/13PePGs67HxPq7o3fOUsksDvsvhk2m++/qcF6tZyIezfBS+DWx48OuXOD2MWsoMWgbsvEOJQcWSNHSW7Ac7+ly31ZGDc94t1y+HT/Poa513QXP2kROXC8Nq3FsbnYfU3zhnuYieQebFmZ4+hqtI3ZVC3kvWR8V1+nf8iK41zfL2X4Ebx/R2po3bM8ZaD4Lxmx34Xbj3b1Nx8qq9bwf8r5GmdcodTVKQYHCAIAgCAIAgCAIAgCAIAgOQEBLcF0VYIhV17zBTfZbb52fkI28AefLkMxX3ZrcvU464pfkvN/sb4VLbinyX6krw2lq6+MR07PkGH/d8ZMOd9778STbPe6yrL7aMSXHa/WWfkv4JNcJ28orhiSSnosOwiPbOzGbW6R/WmfzDePoaAFWytzNRnwx6eC6EpRpx1u+pDcd1rSOu2kiDB5ctnP9DB1W+kuVrjaBXDnc938OhFtz5S5Q5EDxPGKipN55nyZ3G04kDubub6ArurHrqW0IpEGU5S6swltMTgr1gLwBAEABQGXh2JzQO2oZXxnmxxbfvtv9K12VV2LaaT8zKM5R6MnOA61J2WbVRiVvltsyQejwXeod6psnQqZ86nwv8iZVnzjylzJw12G4xHubIQNx6k8f9QO67T2qmazNOl15fVMmfc5K+P5kercLrcNY5rR8uoPtwSC72DsFjYDfdtxxLRvVlTk4+a0+xZ4r/P1I06rKf90SL4lovDUxuqcMcXsaLy0zvHRdwz22+v052sqsydUvVZK2b6S7n/DI0qlJcVf08CGEKyI5wgCAIAgCAIAgCAIAgOQgJtguEw0MLa6uZtvfnS0x3yHg+QcGbt/tuAqu++eRN0UPZLtS8PgviSIQVa45/JEv0f0Wmq5BW4n13nOKnIsyMbxtM4fg/Vc3CqczUIY69RifOX+fr9CbTjysfrLfoc6aaw46bahptmSYZOdvji7OT3DluHG+YWOn6NO37y/kvDvZ7kZih7FZUeIV8s7zJLI57zvc43PcOQ7BkF1NdcK48MFsirlJye8uZuNH9DKyrAdHFsxn+0k6jO8cXflBUXJ1GjH5Tlz8F1NlePOzson2E6qadljUSvlPFrOoz15uPsVDf6QTfKqO3nzJ9enL+tkjGi1DBE/o6WIERvs5zdt3gn7T7m6gLUcm2xcU31XQkSxqoReyPPhXdFEcIAgCAID6Za+d7dm9AZzcKe8F0JEoGbgy+20czH4Vu0XHasHYlylyPdvAxqWpfG9sjHuY9pu1zSQR3EbllKCmuGS3T8QntzRauheskSFsNYQ1+QbMMmuPKQDJh+8Mudt65jUNFcd7Mf6fwWePm/02fU2Wkuh72yfLMOPRVLc3MbYMl52G4E8vBd35nTh6kpR+z5XOPj3oyuxdvvKupD8Rw+LFI3z08YirY7mppgLdJbe+MH7V9433yOdi64qsniSVdj3g+zLw+D/ZkOUVct48pd6IEVbEU4QBAEAQBAEAQBAEBLNCcIiIkraoXpqex2f72Te1g58LjtHAlV+bdPlRV2pfku9/wb6YLty6Im2hmEyVsxxOsFyT/DRnwWgE2cByH2e27uSp9Ryo41f2Wh/8n/ne+8m41Ltl62fyMbWVpwYy6kpndfdNIN7ebGHyuZ4bt91lpGl7pX3LyX7sxzMr/wCOBWmE4XNUyiKFhe88BuA4lx3NaOZXRXX10w45vZIr4QlN7RLg0U1dU9NZ89p5sjmPm2H7rT4R7XcsgFyedrVtr4KvZXj3stqMGMec+bJsqR7vqT1sgvD06K/xUnm3/CVtp95HzX6mu3sM8xr6Oc2cIAgOQgM6swmaKOOV8bhHK3ajfva7fltDIOyOW9a4XQnJxi+a6oycGluzAWwxO2GZzHBzXFrgbgtJBHcRmEaTWzQJFSVlNW9SrIhnOTKpoAa48BUMGR3+MFj5V96h2Rtp9qrmv7f4f7G1OMu1y+Jq8dwSekk6OZljva4ZseObHbnD/wBK3UZFd0eKD/lfBmM63B7Mm+rXTcsLaSpf82coZHHNh4McfIPA/Z7t1Nq2lqxO6pe13rx/7JmJlOD4ZdCQae4BJG4YjSdWoi60oA8Y0byRxIG8cR3ZwdLzIzj9lv7L6b93w/g35VGz9bWQjTKiiqIWYlTNDWyO2amMZ9FLvJ7Gu58yPKsrvDslVN41j5rsvxX/AEQbYqS9ZH5+ZDSrIjnCAIAgCAIAgCA7IInPcGtF3OIa0DiSbAeteOSim2epblk4nhglqaXB4j81TgPqXN+08jakd3gGw5F9uCo67/V1WZsusuyvh3fyTHDilGmPd1Jjpvjgw+jvEA15tFA0bm2G8Dk1o9eyqXTcZ5mQ5T5rq/j8Cdk2KmvhiUjhOGy1c7YoxtSSO3nhxc5x5AXJK7K62FNbnLkkU0IuctkX5ozo9DQwiOIXcc5JCOs88zyA4Dh33K4bNzbMqzilyXci+oojXHl1O7Hcdgo4+knfsjPZaM3vPJrePfuHEha8TDtyZcMF8+5GV18KlzKi0k1hVVUSyI9BETYNYeu6/lyb/QLDvXW4mkUY64pLil4v9ioty7LOS5IumipxHGyMbmMawflaG/0XG3z47JS8Wy6rW0Uj5r/FSebf8BSn3kfNfqeW9hnmRfRzmzhAEAQHoHQ6nZJhlMyRrXsdDZzXC4PWdwXDZ9s68ycoNp7l5jwjOlKSIZpbqwIvLRXcN5hcesPNuPhD7pz7SrjB1yM9oX8n493zId+C484fQrSWMtJa4EOBsQRYgjeCOBXQpprdFecBegsTQXEIq6E4ZV9bIupn/bZYXLWk8QLkdgI3WVHqNc8af2qj/wDS7n8SbjyjYvVT+TIfpJgclFO6GTO2bXDc9pvZw9RFuBBCtMXJhkVqyH/gjWVuuTiy3dWWkZq6YxyG8sFmuJz22nJjjfeci09w5rlNYw/s9ysgvZl+TLXCu9ZDgl1I82hZRYlJRPH8HXMsBwaXE7Fu1r7tHY4HkrON0srEjfHtw/br9URXX6q11vssrnFqB1PNJC/wo3uae2xtfuO/0q7qtVkFOPRohSjwvZmGthiEAQBAEAQBASvVlSNfXse/wYWvmd+QZepxB9Cr9Usccdpf1NL6kjGX3ifhzJpqliMrqutf4csmyDyz6R+fK7o/0qm12fBGvHj0S3/ZfuTcCPFKU2RnW5iZlreiB6sDA233nAPcfa0flVlolPq8ZT75cyLm2cVm3gS7VHgYipjUuHzk1w0kZhjTYD8zgT2gNVTruU52KmL5Lr5kzAp2jxvvJLpTpBHQwGZ+Z8GNl7F7uXYBvJ4Dtsq3AwpZVvCuneyTkXqqPxKCxrFpaqV00z9p59TRwa0cGjku6oohTBQgtkUM5ub3ZkaKUvS1tMznMy/cHAn2ArDLs4KJy+DMqo7zSPRpK+dnRpbHRXC8cgG/o32/SVto5WR80YW78DPM80LmHZc0tPJwIPqK+jqSlzic2011OpAEAQHobQT6vpfNfucuD1T8VZ5l/ie5RvlXkkgetvD4DSGd0Y6YPYxkgydmcw7yhsh2/cr/AEK+13er39nZ8itz6oKPF3lMFdaVJk4bWOgljmZ4Ub2vH5Tf1LCyCsg4vv5GUZOLTRdGsjB21dD0zB14m9Mw8SwgOe39Ofe1clpOQ8fJdT6Pl8+4tsuv1lXGuqK11b4l0FfFn1ZPmndz7W/mDT6F0GqUK7GkvDn9CvxZ8FqZP9b9CXUsc7fDhlGfENfl8TWetUWgW/eyrfRr9P8Aon6hD2VJEJ1lNEklPVgW+VU0cjvxABrv2q60xuMZ0v8Apk18uqIORzal4ohysyMEAQBAEAQBATLQLKnxJ/EUbmg/jyPuVZnv7ymP+79CRR2Z+RYeqmIDDoz5Ukjj+rZ/aue1175TXgkWWByq3Kg0qmL62qcd5qJfjcB7F1uIlGiG3gv0Km17zfmehMKpRFDFENzI2NH5WgLgMiz1lspPvbOgpjtWl8CktZeNGprXtB+bhvEwcLg9c95dfPkGrtNKxVRjx8XzZSZVvrLH8CJKyIxMdVNLt4jGf7tkj/5dke1wVXrFnBiy+OyJWHHitRea4cvgiPDqqqaOUbMrGyDk9rXj1EFbK7rIdiTXkzCVcJdUR6v0Cw6XM04YecbnM/lB2fYrCvWMqv8Aq38zRLCqfcRyv1SRHxNS9vZI0PHrFj7FY1ekT/8Akh9CNLTv7WRqv1YV8ebBHKPuPsfU/Z9isKtbxJ9W15ojTwrY9xa2iFK+Kip45Glr2x2c07wdpy5fULIzyZyg91uWuLFxqSZuFCJBXWuqotTwR8XSuf8AoZb/AKi6L0eg+Ocu7bb8ys1GXJIqBdUVRygPSuCQ/wANAx2fzMbXelgBXz3Iltkykv7v3OhrjvUl8Dzo8GCY2PWiky72O/2XfL7yvzX7FB2ZeRfOsCIPw6q83tD8rmu/ouK0x8GbHbxaLvK50MqzSHrYThzzva6oj9G3cewBdPj8sy5L/a/yKqznVF+ZDlZEcIAgCAIAgCAmWgedPiTOJo3OH5Lkqtz+VlMv936kijszXwLE1Uyg4dGPJfI0/rLv3LnddjtlPyRZYD3q2Kf0qiLK2pad4qJfjcR7F1mK1KiDXgv0Km1bTfmehqSoDomSN3Oja8dxaHBcFOtq5wfj+5fxe9e68DzPNIXOLjvJJPpN19ES2Wxzre51r08LK1KUwM1RJ5MbWD87tr/prn/SCxqmEfF/p/5LDT4+238C2lyZcHRXG0Uh/wAN/wAJWyn3kfNGu3sMoWg04xCKwbVPIHCQNk9rwTb0rurNNxbO1BfLl+hRRyLY9GSWg1tTt8dTxvHNhcw+3aHuVfZ6P0vsSa/MkR1Ca7SJHQa0qF/jGyxHtbtt9bTf2Kus0HIj2Wn+RJhqEH2iR0GktFPbo6qJxO4Fwa79LrH2Kus0/Jr7UGSYZNcujNqoe23U3JrqjlD0qLXVU3ngj8mIu/W637F13o/W1TKXiym1B72JFcK+IBtNGcJdV1MUAGTnDaPJozefQ0FaMq9UUysfcbKoOc1FHpBgAtwA9gC+ec5S38WdFyjE80VTjPUOLd8kriPzvNvevo0Pu6lv3L9Ec2/al8y+NP5AzDqrzez63Nb/AFXE6YuLNj5su8rlQyq9IDs4RhzDvc+of6Nsj+oXUY/PMua7lFfkVdnKmK8yHKyIwQBAEAQBAEBLNWNS1tc1j/BnY+B35xl7QB6VX6nByx3Jf0tP6G/Ge09vHkTPVHMYjV0b8nxS7QHP+zflyBaz9Sptdgpxrvj0a/7ROwJbOUGRfW1hhirjLbqzMa4HhtNGw4ewH8ys9EvVmMo98eRFza+G3fxJ7qtxkVFE2MnrwfNuHHZ3sPds9X8io9Zx3Tk+sXSXP595OwrFOrg8CmcaoTBPLERYskc31E2PpFiutosVlcZrvSKmceGTTMFbTAszVHjtNAJIZX9HJJI0tLrBjgBYDa4OuTvyzVBrmHbdwzgt0uviT8G6EG4y7y2FyTLhPc6K/wAVJ5t/wlbafeR81+phb2GeY19HObF0AugF0B6F0E+r6XzX7nLg9T/FWeZf4nuUb5V5JKK1qVO3iMo8hsbPU0E+1xXc6PDgxI/HmUOZLe1kTjjLiGtBJJAAAuSTkABxJVm2kt2RS8NXWiPyKIySgfKJB1uPRt3hgPPiT3Dhc8bq+ofaJerh2V+bLrDxvVril1Nhp7jApaKV17PeDHHz2nggkfhFz6Ao+lYzvyI+C5szy7VCtrxKj1c4Z09fCLdWM9K7uZmPW7ZHpXWaneqcaUvHl9SpxocdqRYOuCu2aSOBvhTSjLiWszNvzGNc/oFW90rH0S/UsNQl7Kiu8hOsl3RvpqQG/wAmpo2O/G4Bzv2+tXmmrijO7+6Tfy6Ig5HJqHgiGqyIwQBAEAQBAEB2087mOa9ps5rg5p5EG4PrC8lFSTT7z1PZ7lkYliYgq6XF4h8zUt2ahoz2XW2ZGnty2hzLCqOFHrabMOfWPTy7v4JjnwzjdHo+pL9PcAFfSfN2dIz52Ei1n5ZtB5OaQR2hqptMyni5DjPo+T+BOyq1dXvEp/RXH5KCpErQSPBlZu2m8R2EHMciF1mZiwyanXL5MqabXVLiJbrJwplTGzE6U7cbmhs1t4tkHOHAjJpHCwVZpV06G8S7qunxRJyoKa9bDoyt7K9IIugJjojp/PSbMcnz0AyDSeswfcdy+6cu5VebpVWT7S5S8fHzJVGVOrl3Fs0WOU9ZTSSQSBw6N+03c9nVOTm7x37u1ctPDtxr4xmu9c+7qWivhZW+E86ld6UJwgCAID0NoJ9X0vmv3OXB6p+Ks8y/xPco3wVeSWUNWYPU4jX1JgYXAzyXecmNG0QNp24ZWy3rvI31YmPD1j25LzOfcJW2PhRZ2h2hENDZ5Ilnt4wiwZfhGOHLa3ns3LmtQ1azJ9iPKPh4+f8ABZY+HGvnLmyS1lUyJjpJHBjGi7nHcB/7lbtVZVVK2ahBbtkuc1BcTKF030ndXz7Vi2Jl2wtPAcXH7zsu6wHBd1p+FHFq4erfVlDfc7Zb9xZmq7Rw01OZZBaWexsci1gzaDyJuXHvHJc7rWZ6631UOkfzZY4VXBHjl1ZoflrK/E31Tj/B0DC7a3h2yTs27XPu4djQFYRpeLhxpXbs/fr9ERpTVtzm+iK6xjEHVE0kz/CkeXEcrnIdwFh6FeU1KqtQXctiFOXFJyZhLYYhAEAQBAEAQHKAl2hOKxFslBVG1PUW2Xf3Mn2XjkDkD3DhdV+bTPdX1dqP5rvX8Eima93LoyaaD4xJSSnC6zqvYf4d5PVeCbhoPI72+luRsFTalixyK1l0d/Vf53+JMxbnW/VTMLWXoSXF1ZTNzzdPGBmeb2j2uHp5rbpGp7pUXPn3P9jHLxdnxwILo1pLNRPOxZ8b8pYn5skByII4G1xf3jJXeTiV3r2uTXRrqiDXa63y6eBm4lg0NQDPh9yMzJTO8dFzLR/ax9ouRxC11XWV+xf17pdz/hnsoxfOP0IvZTTUEBkUVbJC7bje5jrEXabGxFiDzB5LGdcZraS3R6ns+RjlZHhwgCAID0NoJ9X0vmv3OXB6p+Ks8y/xPco3yr/iSTrghaxoYxrWtG5rQGgdwCznZKx8UnuzGMVHoa3SDSKnombUz7EjqsbnI/8AC3l2mwUrEwbsmW0Fy733Gm7IhUufUpbS/S+avfZ3UhaepEDkO1x+07t4cF2ODp9eLHZc33spr752vn0JBq30IMxbVVDfmgQYmH+1I3Ej+7H83ddQdW1NUxdVfa7/AIf9m/ExeN8UuhJ9P9InkjD6TrVM3VfsnxbTvF+DiLk8m355V2lYSivtV/ZXTfv+JIyr9/uqyEaX1cdLA3DKdwcGO26uQf2knkj7reXMN4gq6w65XWPKsXXlFeC/lkK2ShH1cfmQslWZGOEAQBAEAQBAEAQHIQE5wbFYcQhZR1j9iZmVJUneOUch4jdY+476q+meNN3UreL7Uf3RJhNWLgn17mTDR3SqWnkFFiXzcrco5z4Eo4Xduvydx42O+ozNOhbH7Ric13rvX+eBNpyXB+rt+p0abaumT7U9IAyXe6PIMkPNp3Mcf0nszKy0/WHX93f08fDzMcjCTXFX9CqKiCanl2XNfFKw8btc0jiDv9IXTxlC2O65pla04vboZc2LNm+kM2n/AN8yzJD+MeDJ3kB3asVW4dh8vD/Ogct+prJmtB6rrjusfSP9ytq+J4daHgQBAEAQHoXQhwbh1KXEAdFvJsPCdxK4TUoSll2KK35l7iySpW7OrFtOaCnvecSO8mH5w+sdUelwWVOkZVr34dl4v+BZm1Q79yB4/rTnku2lYIW+W6z5D3fZb7T2q9xdCqrfFa+J/kQLc6cuUeRBSZZ5PtyyPP3nvcfaXFXW0K49yS+RC5yfiWboZq12SJq1oJvdsF7jsMpGR/CPTxC5zUda5erx/m/4/kscfC/qs+hudKdL3Nf8joG9LVO6t2gFsPD8O0P0t47rKLhaamvtGU9o9efV+Ztvydvu6upEK+ujwpj4opBLiEt/lFRcuEN8y1jjmX33nffM8ALiFcs2SlNbVLpHx+L+HgiE5KpbLnJ9WQBxurcinygCAIAgCAIAgCA3mjWjMtcJuhLduJrXbLjbbuSLB24HLiouVmV43C7OjfXwNtdMrN+E1VbSSRPMcjHMe3e1wII9BUiM4zXFF7o1tNPZnSFkeEvwfSqOSIUmIsM0G6OQeOg4Xa77TRy94yVddhSjP1uO9pd67peZvjcmuGfNfoSvD8Qq8PYHxu+X4d9l7DeSEcQeLbcjll9lVl1FGXLhkvV2+Hc/5JVds6ucfaiSIPw7F4rdWQgbvAmj7vtAetp7VW7ZunS3XJfWLJO9OSvj+ZCMe1VzMu6lkErfIeQx49Pgu9ncrjF12qzlauF+PcRLcGceceZBMRwyaB2zNE+M8ntLb91947Qrqu2Fi3g0/IhSjKPVGIthiEAQBAchAdslQ9wDXOcWt8EEkgdw4LxRinvse7vbY+6KilmdsxRvkd5LGlx9QC8nZGC3k0l8Qot9ETfAtV1TLZ1Q4QN8nJ8h9ANm+k+hU2TrlNfKv2n+RMqwbJc3yRPKeiw7CI9olsZI8N52ppPwjfbsaAOapZW5moz2S5fRImqNOMufX8zQ1eNVmJNd0H8FRC/SVMp2XOG42N93Y09hdwU+rExsNrj9uzuiv8/Ujzusu6ezEi1fpNBSRupsMBaHC0tU7xsnYzyG+rsAOZs68Sy6Ssyee3SPcvPxZGlbGK4a/qQtxurMjHZTQOe4MY1znHJrWguce4DMryUlFbt8j1LfobzHtEp6OCOWezTI8tEe9zbC93EZA9iiY+dVkWSjW99u/uNtlE60nLvI8phpCAIAgCAIAgLM1JeNqfNx/EVz/pB7qHmWGndtm/1v07DRB5a0vbKwNdYbQBDrgHfY2GXYoGgWS9e4pvbbp3G/UIR4E9uZA4tAKmWliqYC2UPbtGMdV7cyMrmz93YexXr1WiF0qrOTXf3EBYs5QU4kWqad8bix7XMcMi1wII7wVYxlGS3T3NDTXJmdgePVFI/bgkLCfCbva7sc05H3rVfj1Xx2mtzKFkoPkyTR4xh1Y4OnY6hqd4np79GTzcze3M8M+1QHRk0LaD9ZH+2XX6m5Trn15PxRLKKvxWBu2ww4lBwfG4dJbttx9Diqu6jCtltPeqXx6EuFt8Oj4kZUGsKifeKpjkgd9pk0Zc32D3tC0S0fJr9umSfkzYsyuXKxbH2cDwWr8AU5P+FIGO/Q0j3LxZOp0drfb4rceqxrOmxiT6p6N2bZKho/Exw+C/tWyOv5C5OC/MxeBW+kjDfqih4VUg742n9wW1ekMu+B5/py7pHDdUUXGrkPdG0fuKP0hl3QPP8ATv8AcZkGqWkGbpah3OxY0fCVrfpBe+zBfmZLAgusjLGjWDUmcghB/wAeXaJ/KTY+pa/tupX9nfb4L9zL1ONX1/U4m0/w+G0dO10p3NjgjsD2bgD6AUWkZd3tXPbzYeXTDlBfQxajFcWqGlzY4sPg4yzuG2B+YZZfdHet0MXBpaW7sl4L/o1yuvmv7URWpxDDaVxeS/EqrjJKSIQedjcv9o7QrSNWVcuFfdw8F1/6IrlXF79pkb0g0mqax15n9UeDG3qxt/C3+puVNx8SqhbQXPx738zTZbKfU1cMTnuDWtLnE2a1oJJJ3AAZkqTJpLdmtLfoT/AtVVRLZ1RIIQbdUDbk9OYa0+k9yo8jXaYPhrTl8e4m14M5Ld8jd6nKZjY6l2yNoTBgfYbVrHK/Adih6/ZJ8C7mt9jfp8FzPnXX9Hp/Ou+EJ6O9qfyPdR6RKiXUFUEAQBAEAQBAWXqS8bU+bZ8RXP8ApB7qHmWOndtkk1u/V/8Anx+56rdB/E/JkjUPdrzNrq/+rqbzZ+Nyi6r+Ln5m3D9yis9cB/j/APJj/cuk0P8AC/Nlbne9ZhaK6C1NczpWlscVyA99+sRv2WgZgHK+QW/N1SnFfDLm/BGunGnbzRzpJoFV0jTIQ2WIb3xknZHNzSAQO3MdqYuqUZD4U9peD/YW4tlXN9CN0VZJC7bikcx3lMcWn1jgp864zW0luviaFJrmiT0+sOr2didsVSzlPG13tFvbdV8tLp33r3i/9r2N6yZ9JczsOkOFy+OwzYPlU8pb/JYBefZcuC9i7f8A5I99ZU+sfodtNPg4N458Qpz2bBH8puvJLN74wl9QnT3NozW1lFwxuub2Fsp9xWl15D60Q/Iz4od02HVtFxxyuPYGTD3leKvIXTHh+Q4of3sw6mfCD4yqxCo7DsgfzLdFZvdCEf8APgYt097bOn/jmExeJw18h5zzG36RcFZLGzJ9u1LyRj6ypdI/U+ZNYdS0FtNFBSt/wY2g+kn/ALL1aXU+drc/Nj7TL+lJEfqZ6qqdtPdLM7mdp9u7kO5TIxqpW0dkvoam5Te75mLUUr4zZ7HM/E0t962RnGXZe5i011R1BZHhemr7RJtHEJHtBqJG3cTvjB+w3l2nictwXGarqLvsdcOwvzZdYmMoLjl1MDSrWWymlMUEYlew2e4usxpG9otm4jibjdxW/C0OVsFZa9t+iNd+dwtxitzq1NP2oKk85wfW0lZekC4ZVr4DT/6jq11+Ip/Ou+ELL0e7U/keaj0iVEuoKoIAgCAIAgCAsvUl42p82z4iuf8ASD3UPMsdO7bJJrd+r/8APj9z1W6D+K+TJGoe7RtdAPq6m83+5yi6r+Ln5m7D90iudaNMZcUZE3e9kLB3uJA966LRpqGHxPubZW5i4rtvIuCipGxMZEwWaxoa0dgFv9/SuStslbY5vq2W8IqENjCwPGoaxj3RZtbI+JwcN9uNuLXNIPcVuysWzFnHi6tJ/wCeRhVbG5MpTWBgIo6tzGC0Tx0kfYCTdt/ukEd1l2Wm5X2mhSfVcmUuRV6qzYn2imrimZEySqYZJXNDi0khrLi+zZpG0RfO5tdUedrVvrHCl7Jct/EnY+FFx4pm6qdBcNdkaZrSd2y97T6LOzUSGq5q58W/yN0sSgi+jegNHOaoPEvzVXJEyz7dVoaRfLM5nNWmZqt9Kg4pc4p/MiUYsJ77vozaO1V0PlTj87f/AAUL/X8n+1Ej/T6/E+maqqHypz+dv/gvVr2S3tsjx4FaXUjervQ+kq4pnzNeSyYsbZ5aLbIOduOasNU1K3GlBQ25rcj4mNC3fi7iYt0BwuPMwD88r7fEAqj/AFfNn2X9EiX9koj1/U0OA4dS/wDGp2RxQuibTAsADXsa75m5be42sznvzKsMu69adGU21Jvn3M0VV1vIaS5FhVdYyCJ0j3bEbBdxAOQy4DP1Ln64WXzUVzbLGbhXHdnyTFUxC+xNE9txez2OB703ux57c4yR5tCyKe3IpnGNHWUuLwwNHzUk0DmAm5DXyAFpPGxDh3ALscfLd+FKx9Unv5pFNZT6u5R+KLsnJs7Z8Kxt32NvauLrftx38UXc+w9jzA4nivpBzRbupT6PUeeb8C5b0h7cPJlrp3Rnzrr8RT+dd8IXvo92p/Iaj0iVEuoKoIAgCAIAgCAsvUl42p82z4iuf9IPdQ8yx07tsnmmeAurqYwNeGHba8FwJHVDsjbMb96otNy44t3HJb8tidlUu2GyMjRfDn01JDA8gujaQS03B6xORsOBC1510b75WQ6Myx4OEFFkIx2EP0hpgeDY3fpY549yvcSXDpc35lfat8pIsWtk2YpHeTG93qaT/Rc5jritgn4os7XtBla6kpT/ABTL5fMuA7fnAf6epdH6RRXDB+ZW6c+ckZWuamHR003kyuYe0OAd+w+srV6P2Peyv4b/ALGeoR24ZFjNINiNxsfQuektpNPxLGL9lNHnHSeplfVzulcS8SvGZ3bLiAByA3AL6HiwhGmKiuWyOcsbc3uYUdbK0kiR4JNyQ5wJPM571tcIvqjFSZ6F0ReXUNKSSSYGEk5k5cSuC1JJZViXiX+LzqiVPrMr5mYjM1ssjW2jyD3AC8bdwBXVaTXB4kG0voVOXJq18yXalz/CTef/AGNVT6Q+9h5EzTukjXa7v/q/53/TW70d6WeaNeo9UavUz9Nk/wCXd/qRKXrv4X5r9zXp/vH5FlacfV9V5k+8LndM/F1+ZY5fuWanVMHjD27W7pZNjuuL/wA20pOvOP2nZddlv/nkadP39WQ/WXiwZisTm5mnEJd3h5lt6nBXGkY7+xNP+rf9NiHl2ffbruLegna9rXsN2uAc0jiCLj3rkbIOubi+4uINOKZROsbBPkta+wtHL85Hy6x6w9Dr5ciOa7nS8n1+On3rkyiyqvV2NE11KfR6jzzfgVN6Q9uHkybp3Rnzrr8RT+dd8IXvo92p/Iaj0iVEuoKoIAgCAIAgCAsvUl42p82z4iuf9IPdQ8yx07tsn+lekDaGETOjLwZGsIB2TmHG4Nj5O7tVDgYf2qxwUtntuT8i/wBVFS2M3BsRbUwRzsBDZG7QDrXGZGdsuC05NDotlW+42VWesipIguIH/wCRwebH+hIVeVf+0S8/3RXS/Fomukj9mjqiOFNOf/yeqXCW+TX/AMl+pPv93LyK81IjrVX4Yve9dB6Q9ivzZXad2pG81wsvQNPKojP8kg/qoXo/L/8Aoa+H7kjUPdrzM/VvjPymiYCfnIQIn8+qOofS23pBWjWcb1OQ5d0uf8meFbx17PuITrewDo5hVsHUm6r+x4H7mi/eHK60PL9ZV6p9Y/oQc6nhlxLoyvFeEE9FaG/QKXzEfuXA6l+Ks8zoMX3USodaf1lN+GP/AE2rrNI/CQKjL96ya6lvok3n/wBjVTekPvYeRN07pIztY2is9f0HQmMdH0m0XuI8LYtawN/BK0aTn1Yqn6zfnt0M8zHna1wkf1d4K+jxSaCRzXObSkksvs9Z0R4gHirDVMiORgqyHRy/k0YlbrucX4Fl4lRMnifC++w8bLrGxtcHfw3Lm6bnRNWR6osrIKcXF9DExQSwUrhRwtc9jLRR3sAByH2iBnbjz578dwuyE8iXJvma7E66toI87Vc73vc+Qlz3OJcTvJJzv6V3sYqMUo9CgbbfMt7VHj/TQOpnnrw5s7YyfbsuJHc5q5XXcTgsV0ej6+f/AGWuBbuuB9xm608G6eiMgHXgPSD8JykHqs78i06HkurI4H0l+vcZ51XFDiXcazUr9HqPPN+BSPSHtw8ma9O6SPnXX4in8674QsvR7tT+Q1HpEqJdQVQQBAEAQBAEBZepLxtT5tnxFc/6Qe6h5ljp3bZINcP0Bv8AzDPhkVfoH4h/8f3RI1D3a8zdaBfV1N5v9zlD1X8XN/H9jbiL7pEOxqcM0igJ49E39cZYPa5XOLDi0uS839OZCte2UmWDpBFtUlS3i6nmHrjcFz2HLbIrf+5fqWN6+7l5Fe6kW/Sz5gf6pXQekT9mtfF/sV+nLnJm11yy2oo2+VUN9jJP+4UX0fX38n4L9zbqL9hIgWrnHvklY3aNopbRychc9V3odb0FyvdUxVfQ13rmiDi2+rsRc2kmECrppYDve3qnk4ZsP6gPRdcfg5Dx74zXz8i4vrVlbR5ylYWktcLEEgjkRkV9BT3W6OePQ+hv0Cl8xH7lwOpfirPM6DF91EqLWn9ZS/hj/wBNq6zSPwkCoy/esmmpb6LN5/8AY1U3pD72HkTdO7MjP1i6Vz0Ah6FsZ6Tb2uka4+DsWtZw5lR9JwKstT9Zvy26GzMyJVNKJHNXGMyVmKSzyhoe6mIOyCB1XRAZEnkrPVseFGEoQ6Jr9yLiWOy9yfgTbTzEZKaikmidsvY6Mg7/AO0aCCOIIJHpVJpVULclQmt00/0J2XOUK94mbo3i7aumjnaLbY6zfJcDZw7rg27LLTm4zxrnW+i6eRsot9bBMp7WlhIgrnOaLMmaJRlkCcn/AMwJ/Muu0jI9djLfquX8fkU2XXwWPbvNXoZippayGW/V2w1/a1/Vd7DfvAUjOoV1E4Pw/M10z4LEz0NLCHgscLhwLXDmCCCuBrk4TTXcdBJcUWiAanYiyGqYd7Zw0+hpH9Ffa/Lidb+BA09bcSOnXX4in8674Qs/R7tT+R5qPSJUS6gqggCAIAgCAICy9SXjanzbPiK5/wBIX91DzLHTu2zf64voDf8AmGfBIq/0f/EP/j+6JGoe7XmbvQL6upvN/ucoeq/i5+ZuxPdRKy1nVBjxUyN8Jggc3va1rh7l0ukQUsJRffuVeY9rmy5KGqZPEyVubJGBw7nDMe8ehchbCVFri+sWXEJKyvfxI/oHo06hjma4gl8xLSPIb1WX7Tcm3ap+qZ0cmUHHuX5s0YlDqUtyG65cR25oaZpuWNL3D70lg0d4Db/nVxoNHBVK197/ACRC1CfFNRXcQ+HRWuc/oxSTB17ZxuaB3uIsB23VtLNx4x4nNbeZEVNjeyTPQ1MxwYxrjdwa0OI4kAAkd5uuAtalOTj0bZ0EFtHY876XOaa6pLPB6eS1vxG/tuvoGGn6iCfXZHP27cb2Lz0N+gUvmI/cuJ1L8VZ5l3i+6iVFrT+spfwx/wCm1dZpH4OBU5fvWTTUt9Fm8/8Asaqb0h97Dy/cm6d2ZHRrko5JBTdHG99jLfYa51vF77DJZ+j9kIKziaXTvMdQi21sjS6oad8dfI17XNd8mdk4Fp8OLgVN1yUZYm8XvzX7mnBTVuz8Cca0Pq2fvi/1WKj0X8ZHyf6E7O90zS6lqu9PPET4ErXD87be9ntU30hrSnCfitjRp0uUkNb+GOmFHsC73SmFudrmTZ2RfcMwvdAuUVYn023GoQ3cdiM4Jq2rXzNE8YijDgXuL2OJAOYaGk5+oKyyNZxlW3CW78v5I1eHa5LdbIumedrA57jZrQXOPIAEn2BcbXFzmorq2XMnwxbIDqfmL4qp53uqA4+lpP8AVX2vR4XXH4EDT3vxM6NdfiKfzrvhCz9Hu1P5Hmo9IlRLqCqCAIAgCAIAgJfq70ohoHzOmbI4SNaB0YabWJOd3BVmqYM8uEYwaWz7yVi3qqTbNpp5pzTV1MIYmStcJWvu9rALBrxwcTfrBRdM0u3Fudk2ny25bmzKyo3R2SZsNGdZFJT0sMD45y6Nmy4tbGWnMnIl4PHktGZot198rIyWz8/4NlGbCuCi0yGab43HWVbp4g4NLWAB4Ad1WgHcSOHNXGBjSx6FXJ/Qh32KybkjdaB6e/I2dBO1z4bksLbbUdzc5Gwc0nO3A35qHqWlLJfrIPaX5M3Y2U6vZfNErxfWpSsYfk7HySEZbTdhg/Fnc9w9arKNAscvvWtvh1JVmoRS9hFTVFe+WYzSuLnuftvPEm9/R3cF1Ea4xhwR5JLkVbk3LiZcketHD3C5Mzewx3PscQuRloOTvycS2WfXsR/STWoHMdHSRuaSCOlksC3hdjQTn2k5clPw9BUJKdz327l0+Zouz3JbQRWLnLoiuLZ0f1kUUFLBC9s21HE1rrMaRcDOx2xkuYzNFvuvlZFrZv4lnTmwhBRaIFptjEdXVyTxBwY4MA2wAeqwNOQJ4jmrzAolRRGuXVEK+xWTckSLV3plTUMEkcwkLnS7Q2GtItsgZ3cOSr9V023KnGUGuS7zfiZMaU90Ssa1aHyaj9DP/NVX+gZPjH8yW8+t9xG6bTmlbiktYRL0T6cRgbLdu46PeNq1uqeKs56ZbLCVG6333IqyYq52dxkaaafUlXRyQRtlD3FltprQ3qva43IceAPBatO0m7HvVkmtuZnk5cLIcKRo9XWlUNA6czNkIkawN6MNObS7fdw8pTdVwZ5cYqDS236mjFvVTbZvdJNYVHUCn2Y5rw1UM3WawXDCdoCzzmQVDwdJvoc+Jr2k139/yN1+XCzh2XRm/ZrPw8tuTKD5Jjz9jre1V70HJ323X1JK1CvbvIXpprDdVsMEDTFCfDLiNuTsNsmt7Be/PgrnT9IhjS9ZN7y/JELIy5WrZckc6vdM6egilZKyVxe8OHRhpAAbbO7hmvNU02zLlFwaW3iMXJjTvuj51h6ZU9fFEyFkrSx7nHpA0DMWys4r3S9OsxHJzae/gMrJjclsQVXBDCAIAgCAIAgCAIAgCAIAgCAIAgCAIAgCAIAgCAIAgCAIAgCAIAgCAIAgCAIAgCAIAgCAIAgCAIAgCAIAgCAIAgCAIAgCAIAgCAIAgCAIAgCAIAgCAIAgCAIAgCAIAgCAIAgCAIAgCAIAgCAIAgCAIAgCAIAgCAIAgCAIAgCAIAgCAIAgCAIAgCAIAgCAIAgCAIAgCAID/9k=">
            <a:extLst>
              <a:ext uri="{FF2B5EF4-FFF2-40B4-BE49-F238E27FC236}">
                <a16:creationId xmlns:a16="http://schemas.microsoft.com/office/drawing/2014/main" id="{1C622CE5-2D63-4AE5-9000-03B4A8B85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78" y="5747657"/>
            <a:ext cx="898947" cy="89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 descr="Obraz zawierający rysunek&#10;&#10;Opis wygenerowany automatycznie">
            <a:extLst>
              <a:ext uri="{FF2B5EF4-FFF2-40B4-BE49-F238E27FC236}">
                <a16:creationId xmlns:a16="http://schemas.microsoft.com/office/drawing/2014/main" id="{E5907D86-2E20-404B-A380-C2CB3AAC1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574" y="5747656"/>
            <a:ext cx="898948" cy="89894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C422E20-79E4-4A7B-BCCD-2BB10315B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029" y="1395142"/>
            <a:ext cx="3419952" cy="3057952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E317623-8A96-41A6-9D87-C0EECD8CD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5918" y="1395142"/>
            <a:ext cx="3419952" cy="3057952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9484232-438C-462D-92E8-BA0B95E461FB}"/>
              </a:ext>
            </a:extLst>
          </p:cNvPr>
          <p:cNvSpPr txBox="1"/>
          <p:nvPr/>
        </p:nvSpPr>
        <p:spPr>
          <a:xfrm>
            <a:off x="676467" y="211396"/>
            <a:ext cx="7203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err="1"/>
              <a:t>Rehost</a:t>
            </a:r>
            <a:r>
              <a:rPr lang="pl-PL" sz="4000" dirty="0"/>
              <a:t>, czyli pierwszy etap zmian</a:t>
            </a:r>
          </a:p>
        </p:txBody>
      </p:sp>
      <p:sp>
        <p:nvSpPr>
          <p:cNvPr id="8" name="Strzałka: w prawo 7">
            <a:extLst>
              <a:ext uri="{FF2B5EF4-FFF2-40B4-BE49-F238E27FC236}">
                <a16:creationId xmlns:a16="http://schemas.microsoft.com/office/drawing/2014/main" id="{EB04D56D-4280-4946-A8C3-889C4B82297A}"/>
              </a:ext>
            </a:extLst>
          </p:cNvPr>
          <p:cNvSpPr/>
          <p:nvPr/>
        </p:nvSpPr>
        <p:spPr>
          <a:xfrm>
            <a:off x="5265257" y="2445924"/>
            <a:ext cx="1661485" cy="95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493AE8D-A14B-4EAD-8DE3-00947B00338F}"/>
              </a:ext>
            </a:extLst>
          </p:cNvPr>
          <p:cNvSpPr txBox="1"/>
          <p:nvPr/>
        </p:nvSpPr>
        <p:spPr>
          <a:xfrm>
            <a:off x="1746819" y="4532764"/>
            <a:ext cx="87090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CAPEX vs. OPEX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Zachowanie pierwotnej architektury aplikacji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Gotowość na dalsze kroki, w tym udogodnienia oferowane przez rozwiązania w chmurze</a:t>
            </a:r>
          </a:p>
        </p:txBody>
      </p:sp>
    </p:spTree>
    <p:extLst>
      <p:ext uri="{BB962C8B-B14F-4D97-AF65-F5344CB8AC3E}">
        <p14:creationId xmlns:p14="http://schemas.microsoft.com/office/powerpoint/2010/main" val="1768247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ata:image/jpeg;base64,/9j/4AAQSkZJRgABAQAAAQABAAD/2wCEAAkGBxISEhUTExIWFhUXFRcYFRcWFxcXGBcgGhgXFxseGBceHyggGBolHRcXITUiJSkrLi4uFx8zODMsNyktLisBCgoKDg0OGhAQGy0mICYvLS8wLS0vLS8tLS4vLS8tLS0tLy0tLS0tLS0tLS0tLS0tLS0tLS0tLS0tLS0tLS0tLf/AABEIAOEA4QMBEQACEQEDEQH/xAAcAAEAAgIDAQAAAAAAAAAAAAAABgcEBQEDCAL/xABKEAABAwICBgQJCgMGBgMAAAABAAIDBBEFIQYHEjFBURMiYXEyM1JzgZGhsbIUIzQ1QmJygpLCJKLBQ1Njg7PhFXTD0dLwJkSj/8QAGwEBAAIDAQEAAAAAAAAAAAAAAAQFAgMGAQf/xAA9EQACAgECAwQHBwMEAQUBAAAAAQIDBAUREiExMkFRcQYTIjNhgZEUIzShscHRQlLwFWJy4fEWNUNTgiT/2gAMAwEAAhEDEQA/AKNQBAEAQBAEAQBAEAQBAEAQBAEAQBAEAQBAEAQBAEAQBAEAQBAEAQBAEAQBAEAQBAEAQBAEAQBAEAQBAEAQBAEAQBAEAQBAEAQBAEAQBAEAQBAEAQBAEAQHKAIBZAEBwgCAIAgCAIAgCAIAgCAIAgCAIAgCAIAgCAIDmyA7aamfI7ZjY57jua1pcT6BmvJSjBbyeyPUm+hJqTV7XObtyNZTs8qd4ZbvGZHpCr56pjrlFuT+C3N6xpvry8zuOjGHxePxWM/dgjdJ/MDb2Lz7Xky7FL+b2Hqq11n9D6jo8EBs11fMeTGxi/oLbrF2Z/eoRXxbPVGnu3ZltpMN4YZiLu0/7LHjyu+2H+fM94a/7WcupMN44ZiLe4n+qceT/wDbD/PmOGv+1mJLSYLfr/8AEICeD2xke66yVmd/TwS+p5w09+6PgaN4bL4nFGt7J4nM/myCy+1ZUO3Tv5PceqrfSf1Ouo1eVmztwmKpZ5UEjXZdxt7Lr2OqUb7T3i/9y2PHjT/p2fkRmsoZYXbMsb43eS9pafUVPhOM1vF7+RocXHqdCyPDhAEAQBAEAQBAEAQBAEAQBAEAQHKA2GC4LPVv6OCMvdxtub2uduA71puvrpjxWPYzhCU3siUNwHD6IgVcxqp9wp6bwQeT5N57hY9hUB5OTkL7qPDH+6X7I3erhDtPd+CJVh1Likrdmnhhw2A8m3lI7crk94aq267Cqe9snZL8v8+pJhC6a9lcKMyHV1Tk9JVzzVLhvdI8sb7yQPzKO9Ztfs0QUV8Fu/8APkbVhwXOyW52GtwSk3fJQ4ZdRold6wHH2rH1Wp5HXfb6HrljV+B0Ta0aBmTBM4fcja0e1w9yzWh5cu1JfVnn26pdEYj9blNwp5j3lg/qVs/9PT75r6GP+oR/tDNblPxp5h3OYf8Asn/p2f8AevoP9Rj/AGmVDrUoX5PbO0feY1w9jisHoeVHsyX5mX26p9UZAxbBKvwjTE/4jBG79RA961+o1PH7O/13PePGs67HxPq7o3fOUsksDvsvhk2m++/qcF6tZyIezfBS+DWx48OuXOD2MWsoMWgbsvEOJQcWSNHSW7Ac7+ly31ZGDc94t1y+HT/Poa513QXP2kROXC8Nq3FsbnYfU3zhnuYieQebFmZ4+hqtI3ZVC3kvWR8V1+nf8iK41zfL2X4Ebx/R2po3bM8ZaD4Lxmx34Xbj3b1Nx8qq9bwf8r5GmdcodTVKQYHCAIAgCAIAgCAIAgCAIAgOQEBLcF0VYIhV17zBTfZbb52fkI28AefLkMxX3ZrcvU464pfkvN/sb4VLbinyX6krw2lq6+MR07PkGH/d8ZMOd9778STbPe6yrL7aMSXHa/WWfkv4JNcJ28orhiSSnosOwiPbOzGbW6R/WmfzDePoaAFWytzNRnwx6eC6EpRpx1u+pDcd1rSOu2kiDB5ctnP9DB1W+kuVrjaBXDnc938OhFtz5S5Q5EDxPGKipN55nyZ3G04kDubub6ArurHrqW0IpEGU5S6swltMTgr1gLwBAEABQGXh2JzQO2oZXxnmxxbfvtv9K12VV2LaaT8zKM5R6MnOA61J2WbVRiVvltsyQejwXeod6psnQqZ86nwv8iZVnzjylzJw12G4xHubIQNx6k8f9QO67T2qmazNOl15fVMmfc5K+P5kercLrcNY5rR8uoPtwSC72DsFjYDfdtxxLRvVlTk4+a0+xZ4r/P1I06rKf90SL4lovDUxuqcMcXsaLy0zvHRdwz22+v052sqsydUvVZK2b6S7n/DI0qlJcVf08CGEKyI5wgCAIAgCAIAgCAIAgOQgJtguEw0MLa6uZtvfnS0x3yHg+QcGbt/tuAqu++eRN0UPZLtS8PgviSIQVa45/JEv0f0Wmq5BW4n13nOKnIsyMbxtM4fg/Vc3CqczUIY69RifOX+fr9CbTjysfrLfoc6aaw46bahptmSYZOdvji7OT3DluHG+YWOn6NO37y/kvDvZ7kZih7FZUeIV8s7zJLI57zvc43PcOQ7BkF1NdcK48MFsirlJye8uZuNH9DKyrAdHFsxn+0k6jO8cXflBUXJ1GjH5Tlz8F1NlePOzson2E6qadljUSvlPFrOoz15uPsVDf6QTfKqO3nzJ9enL+tkjGi1DBE/o6WIERvs5zdt3gn7T7m6gLUcm2xcU31XQkSxqoReyPPhXdFEcIAgCAID6Za+d7dm9AZzcKe8F0JEoGbgy+20czH4Vu0XHasHYlylyPdvAxqWpfG9sjHuY9pu1zSQR3EbllKCmuGS3T8QntzRauheskSFsNYQ1+QbMMmuPKQDJh+8Mudt65jUNFcd7Mf6fwWePm/02fU2Wkuh72yfLMOPRVLc3MbYMl52G4E8vBd35nTh6kpR+z5XOPj3oyuxdvvKupD8Rw+LFI3z08YirY7mppgLdJbe+MH7V9433yOdi64qsniSVdj3g+zLw+D/ZkOUVct48pd6IEVbEU4QBAEAQBAEAQBAEBLNCcIiIkraoXpqex2f72Te1g58LjtHAlV+bdPlRV2pfku9/wb6YLty6Im2hmEyVsxxOsFyT/DRnwWgE2cByH2e27uSp9Ryo41f2Wh/8n/ne+8m41Ltl62fyMbWVpwYy6kpndfdNIN7ebGHyuZ4bt91lpGl7pX3LyX7sxzMr/wCOBWmE4XNUyiKFhe88BuA4lx3NaOZXRXX10w45vZIr4QlN7RLg0U1dU9NZ89p5sjmPm2H7rT4R7XcsgFyedrVtr4KvZXj3stqMGMec+bJsqR7vqT1sgvD06K/xUnm3/CVtp95HzX6mu3sM8xr6Oc2cIAgOQgM6swmaKOOV8bhHK3ajfva7fltDIOyOW9a4XQnJxi+a6oycGluzAWwxO2GZzHBzXFrgbgtJBHcRmEaTWzQJFSVlNW9SrIhnOTKpoAa48BUMGR3+MFj5V96h2Rtp9qrmv7f4f7G1OMu1y+Jq8dwSekk6OZljva4ZseObHbnD/wBK3UZFd0eKD/lfBmM63B7Mm+rXTcsLaSpf82coZHHNh4McfIPA/Z7t1Nq2lqxO6pe13rx/7JmJlOD4ZdCQae4BJG4YjSdWoi60oA8Y0byRxIG8cR3ZwdLzIzj9lv7L6b93w/g35VGz9bWQjTKiiqIWYlTNDWyO2amMZ9FLvJ7Gu58yPKsrvDslVN41j5rsvxX/AEQbYqS9ZH5+ZDSrIjnCAIAgCAIAgCA7IInPcGtF3OIa0DiSbAeteOSim2epblk4nhglqaXB4j81TgPqXN+08jakd3gGw5F9uCo67/V1WZsusuyvh3fyTHDilGmPd1Jjpvjgw+jvEA15tFA0bm2G8Dk1o9eyqXTcZ5mQ5T5rq/j8Cdk2KmvhiUjhOGy1c7YoxtSSO3nhxc5x5AXJK7K62FNbnLkkU0IuctkX5ozo9DQwiOIXcc5JCOs88zyA4Dh33K4bNzbMqzilyXci+oojXHl1O7Hcdgo4+knfsjPZaM3vPJrePfuHEha8TDtyZcMF8+5GV18KlzKi0k1hVVUSyI9BETYNYeu6/lyb/QLDvXW4mkUY64pLil4v9ioty7LOS5IumipxHGyMbmMawflaG/0XG3z47JS8Wy6rW0Uj5r/FSebf8BSn3kfNfqeW9hnmRfRzmzhAEAQHoHQ6nZJhlMyRrXsdDZzXC4PWdwXDZ9s68ycoNp7l5jwjOlKSIZpbqwIvLRXcN5hcesPNuPhD7pz7SrjB1yM9oX8n493zId+C484fQrSWMtJa4EOBsQRYgjeCOBXQpprdFecBegsTQXEIq6E4ZV9bIupn/bZYXLWk8QLkdgI3WVHqNc8af2qj/wDS7n8SbjyjYvVT+TIfpJgclFO6GTO2bXDc9pvZw9RFuBBCtMXJhkVqyH/gjWVuuTiy3dWWkZq6YxyG8sFmuJz22nJjjfeci09w5rlNYw/s9ysgvZl+TLXCu9ZDgl1I82hZRYlJRPH8HXMsBwaXE7Fu1r7tHY4HkrON0srEjfHtw/br9URXX6q11vssrnFqB1PNJC/wo3uae2xtfuO/0q7qtVkFOPRohSjwvZmGthiEAQBAEAQBASvVlSNfXse/wYWvmd+QZepxB9Cr9Usccdpf1NL6kjGX3ifhzJpqliMrqutf4csmyDyz6R+fK7o/0qm12fBGvHj0S3/ZfuTcCPFKU2RnW5iZlreiB6sDA233nAPcfa0flVlolPq8ZT75cyLm2cVm3gS7VHgYipjUuHzk1w0kZhjTYD8zgT2gNVTruU52KmL5Lr5kzAp2jxvvJLpTpBHQwGZ+Z8GNl7F7uXYBvJ4Dtsq3AwpZVvCuneyTkXqqPxKCxrFpaqV00z9p59TRwa0cGjku6oohTBQgtkUM5ub3ZkaKUvS1tMznMy/cHAn2ArDLs4KJy+DMqo7zSPRpK+dnRpbHRXC8cgG/o32/SVto5WR80YW78DPM80LmHZc0tPJwIPqK+jqSlzic2011OpAEAQHobQT6vpfNfucuD1T8VZ5l/ie5RvlXkkgetvD4DSGd0Y6YPYxkgydmcw7yhsh2/cr/AEK+13er39nZ8itz6oKPF3lMFdaVJk4bWOgljmZ4Ub2vH5Tf1LCyCsg4vv5GUZOLTRdGsjB21dD0zB14m9Mw8SwgOe39Ofe1clpOQ8fJdT6Pl8+4tsuv1lXGuqK11b4l0FfFn1ZPmndz7W/mDT6F0GqUK7GkvDn9CvxZ8FqZP9b9CXUsc7fDhlGfENfl8TWetUWgW/eyrfRr9P8Aon6hD2VJEJ1lNEklPVgW+VU0cjvxABrv2q60xuMZ0v8Apk18uqIORzal4ohysyMEAQBAEAQBATLQLKnxJ/EUbmg/jyPuVZnv7ymP+79CRR2Z+RYeqmIDDoz5Ukjj+rZ/aue1175TXgkWWByq3Kg0qmL62qcd5qJfjcB7F1uIlGiG3gv0Km17zfmehMKpRFDFENzI2NH5WgLgMiz1lspPvbOgpjtWl8CktZeNGprXtB+bhvEwcLg9c95dfPkGrtNKxVRjx8XzZSZVvrLH8CJKyIxMdVNLt4jGf7tkj/5dke1wVXrFnBiy+OyJWHHitRea4cvgiPDqqqaOUbMrGyDk9rXj1EFbK7rIdiTXkzCVcJdUR6v0Cw6XM04YecbnM/lB2fYrCvWMqv8Aq38zRLCqfcRyv1SRHxNS9vZI0PHrFj7FY1ekT/8Akh9CNLTv7WRqv1YV8ebBHKPuPsfU/Z9isKtbxJ9W15ojTwrY9xa2iFK+Kip45Glr2x2c07wdpy5fULIzyZyg91uWuLFxqSZuFCJBXWuqotTwR8XSuf8AoZb/AKi6L0eg+Ocu7bb8ys1GXJIqBdUVRygPSuCQ/wANAx2fzMbXelgBXz3Iltkykv7v3OhrjvUl8Dzo8GCY2PWiky72O/2XfL7yvzX7FB2ZeRfOsCIPw6q83tD8rmu/ouK0x8GbHbxaLvK50MqzSHrYThzzva6oj9G3cewBdPj8sy5L/a/yKqznVF+ZDlZEcIAgCAIAgCAmWgedPiTOJo3OH5Lkqtz+VlMv936kijszXwLE1Uyg4dGPJfI0/rLv3LnddjtlPyRZYD3q2Kf0qiLK2pad4qJfjcR7F1mK1KiDXgv0Km1bTfmehqSoDomSN3Oja8dxaHBcFOtq5wfj+5fxe9e68DzPNIXOLjvJJPpN19ES2Wxzre51r08LK1KUwM1RJ5MbWD87tr/prn/SCxqmEfF/p/5LDT4+238C2lyZcHRXG0Uh/wAN/wAJWyn3kfNGu3sMoWg04xCKwbVPIHCQNk9rwTb0rurNNxbO1BfLl+hRRyLY9GSWg1tTt8dTxvHNhcw+3aHuVfZ6P0vsSa/MkR1Ca7SJHQa0qF/jGyxHtbtt9bTf2Kus0HIj2Wn+RJhqEH2iR0GktFPbo6qJxO4Fwa79LrH2Kus0/Jr7UGSYZNcujNqoe23U3JrqjlD0qLXVU3ngj8mIu/W637F13o/W1TKXiym1B72JFcK+IBtNGcJdV1MUAGTnDaPJozefQ0FaMq9UUysfcbKoOc1FHpBgAtwA9gC+ec5S38WdFyjE80VTjPUOLd8kriPzvNvevo0Pu6lv3L9Ec2/al8y+NP5AzDqrzez63Nb/AFXE6YuLNj5su8rlQyq9IDs4RhzDvc+of6Nsj+oXUY/PMua7lFfkVdnKmK8yHKyIwQBAEAQBAEBLNWNS1tc1j/BnY+B35xl7QB6VX6nByx3Jf0tP6G/Ge09vHkTPVHMYjV0b8nxS7QHP+zflyBaz9Sptdgpxrvj0a/7ROwJbOUGRfW1hhirjLbqzMa4HhtNGw4ewH8ys9EvVmMo98eRFza+G3fxJ7qtxkVFE2MnrwfNuHHZ3sPds9X8io9Zx3Tk+sXSXP595OwrFOrg8CmcaoTBPLERYskc31E2PpFiutosVlcZrvSKmceGTTMFbTAszVHjtNAJIZX9HJJI0tLrBjgBYDa4OuTvyzVBrmHbdwzgt0uviT8G6EG4y7y2FyTLhPc6K/wAVJ5t/wlbafeR81+phb2GeY19HObF0AugF0B6F0E+r6XzX7nLg9T/FWeZf4nuUb5V5JKK1qVO3iMo8hsbPU0E+1xXc6PDgxI/HmUOZLe1kTjjLiGtBJJAAAuSTkABxJVm2kt2RS8NXWiPyKIySgfKJB1uPRt3hgPPiT3Dhc8bq+ofaJerh2V+bLrDxvVril1Nhp7jApaKV17PeDHHz2nggkfhFz6Ao+lYzvyI+C5szy7VCtrxKj1c4Z09fCLdWM9K7uZmPW7ZHpXWaneqcaUvHl9SpxocdqRYOuCu2aSOBvhTSjLiWszNvzGNc/oFW90rH0S/UsNQl7Kiu8hOsl3RvpqQG/wAmpo2O/G4Bzv2+tXmmrijO7+6Tfy6Ig5HJqHgiGqyIwQBAEAQBAEB2087mOa9ps5rg5p5EG4PrC8lFSTT7z1PZ7lkYliYgq6XF4h8zUt2ahoz2XW2ZGnty2hzLCqOFHrabMOfWPTy7v4JjnwzjdHo+pL9PcAFfSfN2dIz52Ei1n5ZtB5OaQR2hqptMyni5DjPo+T+BOyq1dXvEp/RXH5KCpErQSPBlZu2m8R2EHMciF1mZiwyanXL5MqabXVLiJbrJwplTGzE6U7cbmhs1t4tkHOHAjJpHCwVZpV06G8S7qunxRJyoKa9bDoyt7K9IIugJjojp/PSbMcnz0AyDSeswfcdy+6cu5VebpVWT7S5S8fHzJVGVOrl3Fs0WOU9ZTSSQSBw6N+03c9nVOTm7x37u1ctPDtxr4xmu9c+7qWivhZW+E86ld6UJwgCAID0NoJ9X0vmv3OXB6p+Ks8y/xPco3wVeSWUNWYPU4jX1JgYXAzyXecmNG0QNp24ZWy3rvI31YmPD1j25LzOfcJW2PhRZ2h2hENDZ5Ilnt4wiwZfhGOHLa3ns3LmtQ1azJ9iPKPh4+f8ABZY+HGvnLmyS1lUyJjpJHBjGi7nHcB/7lbtVZVVK2ahBbtkuc1BcTKF030ndXz7Vi2Jl2wtPAcXH7zsu6wHBd1p+FHFq4erfVlDfc7Zb9xZmq7Rw01OZZBaWexsci1gzaDyJuXHvHJc7rWZ6631UOkfzZY4VXBHjl1ZoflrK/E31Tj/B0DC7a3h2yTs27XPu4djQFYRpeLhxpXbs/fr9ERpTVtzm+iK6xjEHVE0kz/CkeXEcrnIdwFh6FeU1KqtQXctiFOXFJyZhLYYhAEAQBAEAQHKAl2hOKxFslBVG1PUW2Xf3Mn2XjkDkD3DhdV+bTPdX1dqP5rvX8Eima93LoyaaD4xJSSnC6zqvYf4d5PVeCbhoPI72+luRsFTalixyK1l0d/Vf53+JMxbnW/VTMLWXoSXF1ZTNzzdPGBmeb2j2uHp5rbpGp7pUXPn3P9jHLxdnxwILo1pLNRPOxZ8b8pYn5skByII4G1xf3jJXeTiV3r2uTXRrqiDXa63y6eBm4lg0NQDPh9yMzJTO8dFzLR/ax9ouRxC11XWV+xf17pdz/hnsoxfOP0IvZTTUEBkUVbJC7bje5jrEXabGxFiDzB5LGdcZraS3R6ns+RjlZHhwgCAID0NoJ9X0vmv3OXB6p+Ks8y/xPco3yr/iSTrghaxoYxrWtG5rQGgdwCznZKx8UnuzGMVHoa3SDSKnombUz7EjqsbnI/8AC3l2mwUrEwbsmW0Fy733Gm7IhUufUpbS/S+avfZ3UhaepEDkO1x+07t4cF2ODp9eLHZc33spr752vn0JBq30IMxbVVDfmgQYmH+1I3Ej+7H83ddQdW1NUxdVfa7/AIf9m/ExeN8UuhJ9P9InkjD6TrVM3VfsnxbTvF+DiLk8m355V2lYSivtV/ZXTfv+JIyr9/uqyEaX1cdLA3DKdwcGO26uQf2knkj7reXMN4gq6w65XWPKsXXlFeC/lkK2ShH1cfmQslWZGOEAQBAEAQBAEAQHIQE5wbFYcQhZR1j9iZmVJUneOUch4jdY+476q+meNN3UreL7Uf3RJhNWLgn17mTDR3SqWnkFFiXzcrco5z4Eo4Xduvydx42O+ozNOhbH7Ric13rvX+eBNpyXB+rt+p0abaumT7U9IAyXe6PIMkPNp3Mcf0nszKy0/WHX93f08fDzMcjCTXFX9CqKiCanl2XNfFKw8btc0jiDv9IXTxlC2O65pla04vboZc2LNm+kM2n/AN8yzJD+MeDJ3kB3asVW4dh8vD/Ogct+prJmtB6rrjusfSP9ytq+J4daHgQBAEAQHoXQhwbh1KXEAdFvJsPCdxK4TUoSll2KK35l7iySpW7OrFtOaCnvecSO8mH5w+sdUelwWVOkZVr34dl4v+BZm1Q79yB4/rTnku2lYIW+W6z5D3fZb7T2q9xdCqrfFa+J/kQLc6cuUeRBSZZ5PtyyPP3nvcfaXFXW0K49yS+RC5yfiWboZq12SJq1oJvdsF7jsMpGR/CPTxC5zUda5erx/m/4/kscfC/qs+hudKdL3Nf8joG9LVO6t2gFsPD8O0P0t47rKLhaamvtGU9o9efV+Ztvydvu6upEK+ujwpj4opBLiEt/lFRcuEN8y1jjmX33nffM8ALiFcs2SlNbVLpHx+L+HgiE5KpbLnJ9WQBxurcinygCAIAgCAIAgCA3mjWjMtcJuhLduJrXbLjbbuSLB24HLiouVmV43C7OjfXwNtdMrN+E1VbSSRPMcjHMe3e1wII9BUiM4zXFF7o1tNPZnSFkeEvwfSqOSIUmIsM0G6OQeOg4Xa77TRy94yVddhSjP1uO9pd67peZvjcmuGfNfoSvD8Qq8PYHxu+X4d9l7DeSEcQeLbcjll9lVl1FGXLhkvV2+Hc/5JVds6ucfaiSIPw7F4rdWQgbvAmj7vtAetp7VW7ZunS3XJfWLJO9OSvj+ZCMe1VzMu6lkErfIeQx49Pgu9ncrjF12qzlauF+PcRLcGceceZBMRwyaB2zNE+M8ntLb91947Qrqu2Fi3g0/IhSjKPVGIthiEAQBAchAdslQ9wDXOcWt8EEkgdw4LxRinvse7vbY+6KilmdsxRvkd5LGlx9QC8nZGC3k0l8Qot9ETfAtV1TLZ1Q4QN8nJ8h9ANm+k+hU2TrlNfKv2n+RMqwbJc3yRPKeiw7CI9olsZI8N52ppPwjfbsaAOapZW5moz2S5fRImqNOMufX8zQ1eNVmJNd0H8FRC/SVMp2XOG42N93Y09hdwU+rExsNrj9uzuiv8/Ujzusu6ezEi1fpNBSRupsMBaHC0tU7xsnYzyG+rsAOZs68Sy6Ssyee3SPcvPxZGlbGK4a/qQtxurMjHZTQOe4MY1znHJrWguce4DMryUlFbt8j1LfobzHtEp6OCOWezTI8tEe9zbC93EZA9iiY+dVkWSjW99u/uNtlE60nLvI8phpCAIAgCAIAgLM1JeNqfNx/EVz/pB7qHmWGndtm/1v07DRB5a0vbKwNdYbQBDrgHfY2GXYoGgWS9e4pvbbp3G/UIR4E9uZA4tAKmWliqYC2UPbtGMdV7cyMrmz93YexXr1WiF0qrOTXf3EBYs5QU4kWqad8bix7XMcMi1wII7wVYxlGS3T3NDTXJmdgePVFI/bgkLCfCbva7sc05H3rVfj1Xx2mtzKFkoPkyTR4xh1Y4OnY6hqd4np79GTzcze3M8M+1QHRk0LaD9ZH+2XX6m5Trn15PxRLKKvxWBu2ww4lBwfG4dJbttx9Diqu6jCtltPeqXx6EuFt8Oj4kZUGsKifeKpjkgd9pk0Zc32D3tC0S0fJr9umSfkzYsyuXKxbH2cDwWr8AU5P+FIGO/Q0j3LxZOp0drfb4rceqxrOmxiT6p6N2bZKho/Exw+C/tWyOv5C5OC/MxeBW+kjDfqih4VUg742n9wW1ekMu+B5/py7pHDdUUXGrkPdG0fuKP0hl3QPP8ATv8AcZkGqWkGbpah3OxY0fCVrfpBe+zBfmZLAgusjLGjWDUmcghB/wAeXaJ/KTY+pa/tupX9nfb4L9zL1ONX1/U4m0/w+G0dO10p3NjgjsD2bgD6AUWkZd3tXPbzYeXTDlBfQxajFcWqGlzY4sPg4yzuG2B+YZZfdHet0MXBpaW7sl4L/o1yuvmv7URWpxDDaVxeS/EqrjJKSIQedjcv9o7QrSNWVcuFfdw8F1/6IrlXF79pkb0g0mqax15n9UeDG3qxt/C3+puVNx8SqhbQXPx738zTZbKfU1cMTnuDWtLnE2a1oJJJ3AAZkqTJpLdmtLfoT/AtVVRLZ1RIIQbdUDbk9OYa0+k9yo8jXaYPhrTl8e4m14M5Ld8jd6nKZjY6l2yNoTBgfYbVrHK/Adih6/ZJ8C7mt9jfp8FzPnXX9Hp/Ou+EJ6O9qfyPdR6RKiXUFUEAQBAEAQBAWXqS8bU+bZ8RXP8ApB7qHmWOndtkk1u/V/8Anx+56rdB/E/JkjUPdrzNrq/+rqbzZ+Nyi6r+Ln5m3D9yis9cB/j/APJj/cuk0P8AC/Nlbne9ZhaK6C1NczpWlscVyA99+sRv2WgZgHK+QW/N1SnFfDLm/BGunGnbzRzpJoFV0jTIQ2WIb3xknZHNzSAQO3MdqYuqUZD4U9peD/YW4tlXN9CN0VZJC7bikcx3lMcWn1jgp864zW0luviaFJrmiT0+sOr2didsVSzlPG13tFvbdV8tLp33r3i/9r2N6yZ9JczsOkOFy+OwzYPlU8pb/JYBefZcuC9i7f8A5I99ZU+sfodtNPg4N458Qpz2bBH8puvJLN74wl9QnT3NozW1lFwxuub2Fsp9xWl15D60Q/Iz4od02HVtFxxyuPYGTD3leKvIXTHh+Q4of3sw6mfCD4yqxCo7DsgfzLdFZvdCEf8APgYt097bOn/jmExeJw18h5zzG36RcFZLGzJ9u1LyRj6ypdI/U+ZNYdS0FtNFBSt/wY2g+kn/ALL1aXU+drc/Nj7TL+lJEfqZ6qqdtPdLM7mdp9u7kO5TIxqpW0dkvoam5Te75mLUUr4zZ7HM/E0t962RnGXZe5i011R1BZHhemr7RJtHEJHtBqJG3cTvjB+w3l2nictwXGarqLvsdcOwvzZdYmMoLjl1MDSrWWymlMUEYlew2e4usxpG9otm4jibjdxW/C0OVsFZa9t+iNd+dwtxitzq1NP2oKk85wfW0lZekC4ZVr4DT/6jq11+Ip/Ou+ELL0e7U/keaj0iVEuoKoIAgCAIAgCAsvUl42p82z4iuf8ASD3UPMsdO7bJJrd+r/8APj9z1W6D+K+TJGoe7RtdAPq6m83+5yi6r+Ln5m7D90iudaNMZcUZE3e9kLB3uJA966LRpqGHxPubZW5i4rtvIuCipGxMZEwWaxoa0dgFv9/SuStslbY5vq2W8IqENjCwPGoaxj3RZtbI+JwcN9uNuLXNIPcVuysWzFnHi6tJ/wCeRhVbG5MpTWBgIo6tzGC0Tx0kfYCTdt/ukEd1l2Wm5X2mhSfVcmUuRV6qzYn2imrimZEySqYZJXNDi0khrLi+zZpG0RfO5tdUedrVvrHCl7Jct/EnY+FFx4pm6qdBcNdkaZrSd2y97T6LOzUSGq5q58W/yN0sSgi+jegNHOaoPEvzVXJEyz7dVoaRfLM5nNWmZqt9Kg4pc4p/MiUYsJ77vozaO1V0PlTj87f/AAUL/X8n+1Ej/T6/E+maqqHypz+dv/gvVr2S3tsjx4FaXUjervQ+kq4pnzNeSyYsbZ5aLbIOduOasNU1K3GlBQ25rcj4mNC3fi7iYt0BwuPMwD88r7fEAqj/AFfNn2X9EiX9koj1/U0OA4dS/wDGp2RxQuibTAsADXsa75m5be42sznvzKsMu69adGU21Jvn3M0VV1vIaS5FhVdYyCJ0j3bEbBdxAOQy4DP1Ln64WXzUVzbLGbhXHdnyTFUxC+xNE9txez2OB703ux57c4yR5tCyKe3IpnGNHWUuLwwNHzUk0DmAm5DXyAFpPGxDh3ALscfLd+FKx9Unv5pFNZT6u5R+KLsnJs7Z8Kxt32NvauLrftx38UXc+w9jzA4nivpBzRbupT6PUeeb8C5b0h7cPJlrp3Rnzrr8RT+dd8IXvo92p/Iaj0iVEuoKoIAgCAIAgCAsvUl42p82z4iuf9IPdQ8yx07tsnmmeAurqYwNeGHba8FwJHVDsjbMb96otNy44t3HJb8tidlUu2GyMjRfDn01JDA8gujaQS03B6xORsOBC1510b75WQ6Myx4OEFFkIx2EP0hpgeDY3fpY549yvcSXDpc35lfat8pIsWtk2YpHeTG93qaT/Rc5jritgn4os7XtBla6kpT/ABTL5fMuA7fnAf6epdH6RRXDB+ZW6c+ckZWuamHR003kyuYe0OAd+w+srV6P2Peyv4b/ALGeoR24ZFjNINiNxsfQuektpNPxLGL9lNHnHSeplfVzulcS8SvGZ3bLiAByA3AL6HiwhGmKiuWyOcsbc3uYUdbK0kiR4JNyQ5wJPM571tcIvqjFSZ6F0ReXUNKSSSYGEk5k5cSuC1JJZViXiX+LzqiVPrMr5mYjM1ssjW2jyD3AC8bdwBXVaTXB4kG0voVOXJq18yXalz/CTef/AGNVT6Q+9h5EzTukjXa7v/q/53/TW70d6WeaNeo9UavUz9Nk/wCXd/qRKXrv4X5r9zXp/vH5FlacfV9V5k+8LndM/F1+ZY5fuWanVMHjD27W7pZNjuuL/wA20pOvOP2nZddlv/nkadP39WQ/WXiwZisTm5mnEJd3h5lt6nBXGkY7+xNP+rf9NiHl2ffbruLegna9rXsN2uAc0jiCLj3rkbIOubi+4uINOKZROsbBPkta+wtHL85Hy6x6w9Dr5ciOa7nS8n1+On3rkyiyqvV2NE11KfR6jzzfgVN6Q9uHkybp3Rnzrr8RT+dd8IXvo92p/Iaj0iVEuoKoIAgCAIAgCAsvUl42p82z4iuf9IPdQ8yx07tsn+lekDaGETOjLwZGsIB2TmHG4Nj5O7tVDgYf2qxwUtntuT8i/wBVFS2M3BsRbUwRzsBDZG7QDrXGZGdsuC05NDotlW+42VWesipIguIH/wCRwebH+hIVeVf+0S8/3RXS/Fomukj9mjqiOFNOf/yeqXCW+TX/AMl+pPv93LyK81IjrVX4Yve9dB6Q9ivzZXad2pG81wsvQNPKojP8kg/qoXo/L/8Aoa+H7kjUPdrzM/VvjPymiYCfnIQIn8+qOofS23pBWjWcb1OQ5d0uf8meFbx17PuITrewDo5hVsHUm6r+x4H7mi/eHK60PL9ZV6p9Y/oQc6nhlxLoyvFeEE9FaG/QKXzEfuXA6l+Ks8zoMX3USodaf1lN+GP/AE2rrNI/CQKjL96ya6lvok3n/wBjVTekPvYeRN07pIztY2is9f0HQmMdH0m0XuI8LYtawN/BK0aTn1Yqn6zfnt0M8zHna1wkf1d4K+jxSaCRzXObSkksvs9Z0R4gHirDVMiORgqyHRy/k0YlbrucX4Fl4lRMnifC++w8bLrGxtcHfw3Lm6bnRNWR6osrIKcXF9DExQSwUrhRwtc9jLRR3sAByH2iBnbjz578dwuyE8iXJvma7E66toI87Vc73vc+Qlz3OJcTvJJzv6V3sYqMUo9CgbbfMt7VHj/TQOpnnrw5s7YyfbsuJHc5q5XXcTgsV0ej6+f/AGWuBbuuB9xm608G6eiMgHXgPSD8JykHqs78i06HkurI4H0l+vcZ51XFDiXcazUr9HqPPN+BSPSHtw8ma9O6SPnXX4in8674QsvR7tT+Q1HpEqJdQVQQBAEAQBAEBZepLxtT5tnxFc/6Qe6h5ljp3bZINcP0Bv8AzDPhkVfoH4h/8f3RI1D3a8zdaBfV1N5v9zlD1X8XN/H9jbiL7pEOxqcM0igJ49E39cZYPa5XOLDi0uS839OZCte2UmWDpBFtUlS3i6nmHrjcFz2HLbIrf+5fqWN6+7l5Fe6kW/Sz5gf6pXQekT9mtfF/sV+nLnJm11yy2oo2+VUN9jJP+4UX0fX38n4L9zbqL9hIgWrnHvklY3aNopbRychc9V3odb0FyvdUxVfQ13rmiDi2+rsRc2kmECrppYDve3qnk4ZsP6gPRdcfg5Dx74zXz8i4vrVlbR5ylYWktcLEEgjkRkV9BT3W6OePQ+hv0Cl8xH7lwOpfirPM6DF91EqLWn9ZS/hj/wBNq6zSPwkCoy/esmmpb6LN5/8AY1U3pD72HkTdO7MjP1i6Vz0Ah6FsZ6Tb2uka4+DsWtZw5lR9JwKstT9Zvy26GzMyJVNKJHNXGMyVmKSzyhoe6mIOyCB1XRAZEnkrPVseFGEoQ6Jr9yLiWOy9yfgTbTzEZKaikmidsvY6Mg7/AO0aCCOIIJHpVJpVULclQmt00/0J2XOUK94mbo3i7aumjnaLbY6zfJcDZw7rg27LLTm4zxrnW+i6eRsot9bBMp7WlhIgrnOaLMmaJRlkCcn/AMwJ/Muu0jI9djLfquX8fkU2XXwWPbvNXoZippayGW/V2w1/a1/Vd7DfvAUjOoV1E4Pw/M10z4LEz0NLCHgscLhwLXDmCCCuBrk4TTXcdBJcUWiAanYiyGqYd7Zw0+hpH9Ffa/Lidb+BA09bcSOnXX4in8674Qs/R7tT+R5qPSJUS6gqggCAIAgCAICy9SXjanzbPiK5/wBIX91DzLHTu2zf64voDf8AmGfBIq/0f/EP/j+6JGoe7XmbvQL6upvN/ucoeq/i5+ZuxPdRKy1nVBjxUyN8Jggc3va1rh7l0ukQUsJRffuVeY9rmy5KGqZPEyVubJGBw7nDMe8ehchbCVFri+sWXEJKyvfxI/oHo06hjma4gl8xLSPIb1WX7Tcm3ap+qZ0cmUHHuX5s0YlDqUtyG65cR25oaZpuWNL3D70lg0d4Db/nVxoNHBVK197/ACRC1CfFNRXcQ+HRWuc/oxSTB17ZxuaB3uIsB23VtLNx4x4nNbeZEVNjeyTPQ1MxwYxrjdwa0OI4kAAkd5uuAtalOTj0bZ0EFtHY876XOaa6pLPB6eS1vxG/tuvoGGn6iCfXZHP27cb2Lz0N+gUvmI/cuJ1L8VZ5l3i+6iVFrT+spfwx/wCm1dZpH4OBU5fvWTTUt9Fm8/8Asaqb0h97Dy/cm6d2ZHRrko5JBTdHG99jLfYa51vF77DJZ+j9kIKziaXTvMdQi21sjS6oad8dfI17XNd8mdk4Fp8OLgVN1yUZYm8XvzX7mnBTVuz8Cca0Pq2fvi/1WKj0X8ZHyf6E7O90zS6lqu9PPET4ErXD87be9ntU30hrSnCfitjRp0uUkNb+GOmFHsC73SmFudrmTZ2RfcMwvdAuUVYn023GoQ3cdiM4Jq2rXzNE8YijDgXuL2OJAOYaGk5+oKyyNZxlW3CW78v5I1eHa5LdbIumedrA57jZrQXOPIAEn2BcbXFzmorq2XMnwxbIDqfmL4qp53uqA4+lpP8AVX2vR4XXH4EDT3vxM6NdfiKfzrvhCz9Hu1P5Hmo9IlRLqCqCAIAgCAIAgJfq70ohoHzOmbI4SNaB0YabWJOd3BVmqYM8uEYwaWz7yVi3qqTbNpp5pzTV1MIYmStcJWvu9rALBrxwcTfrBRdM0u3Fudk2ny25bmzKyo3R2SZsNGdZFJT0sMD45y6Nmy4tbGWnMnIl4PHktGZot198rIyWz8/4NlGbCuCi0yGab43HWVbp4g4NLWAB4Ad1WgHcSOHNXGBjSx6FXJ/Qh32KybkjdaB6e/I2dBO1z4bksLbbUdzc5Gwc0nO3A35qHqWlLJfrIPaX5M3Y2U6vZfNErxfWpSsYfk7HySEZbTdhg/Fnc9w9arKNAscvvWtvh1JVmoRS9hFTVFe+WYzSuLnuftvPEm9/R3cF1Ea4xhwR5JLkVbk3LiZcketHD3C5Mzewx3PscQuRloOTvycS2WfXsR/STWoHMdHSRuaSCOlksC3hdjQTn2k5clPw9BUJKdz327l0+Zouz3JbQRWLnLoiuLZ0f1kUUFLBC9s21HE1rrMaRcDOx2xkuYzNFvuvlZFrZv4lnTmwhBRaIFptjEdXVyTxBwY4MA2wAeqwNOQJ4jmrzAolRRGuXVEK+xWTckSLV3plTUMEkcwkLnS7Q2GtItsgZ3cOSr9V023KnGUGuS7zfiZMaU90Ssa1aHyaj9DP/NVX+gZPjH8yW8+t9xG6bTmlbiktYRL0T6cRgbLdu46PeNq1uqeKs56ZbLCVG6333IqyYq52dxkaaafUlXRyQRtlD3FltprQ3qva43IceAPBatO0m7HvVkmtuZnk5cLIcKRo9XWlUNA6czNkIkawN6MNObS7fdw8pTdVwZ5cYqDS236mjFvVTbZvdJNYVHUCn2Y5rw1UM3WawXDCdoCzzmQVDwdJvoc+Jr2k139/yN1+XCzh2XRm/ZrPw8tuTKD5Jjz9jre1V70HJ323X1JK1CvbvIXpprDdVsMEDTFCfDLiNuTsNsmt7Be/PgrnT9IhjS9ZN7y/JELIy5WrZckc6vdM6egilZKyVxe8OHRhpAAbbO7hmvNU02zLlFwaW3iMXJjTvuj51h6ZU9fFEyFkrSx7nHpA0DMWys4r3S9OsxHJzae/gMrJjclsQVXBDCAIAgCAIAgCAIAgCAIAgCAIAgCAIAgCAIAgCAIAgCAIAgCAIAgCAIAgCAIAgCAIAgCAIAgCAIAgCAIAgCAIAgCAIAgCAIAgCAIAgCAIAgCAIAgCAIAgCAIAgCAIAgCAIAgCAIAgCAIAgCAIAgCAIAgCAIAgCAIAgCAIAgCAIAgCAIAgCAIAgCAIAgCAIAgCAIAgCAID/9k=">
            <a:extLst>
              <a:ext uri="{FF2B5EF4-FFF2-40B4-BE49-F238E27FC236}">
                <a16:creationId xmlns:a16="http://schemas.microsoft.com/office/drawing/2014/main" id="{1C622CE5-2D63-4AE5-9000-03B4A8B85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78" y="5747657"/>
            <a:ext cx="898947" cy="89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 descr="Obraz zawierający rysunek&#10;&#10;Opis wygenerowany automatycznie">
            <a:extLst>
              <a:ext uri="{FF2B5EF4-FFF2-40B4-BE49-F238E27FC236}">
                <a16:creationId xmlns:a16="http://schemas.microsoft.com/office/drawing/2014/main" id="{E5907D86-2E20-404B-A380-C2CB3AAC1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574" y="5747656"/>
            <a:ext cx="898948" cy="898948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9484232-438C-462D-92E8-BA0B95E461FB}"/>
              </a:ext>
            </a:extLst>
          </p:cNvPr>
          <p:cNvSpPr txBox="1"/>
          <p:nvPr/>
        </p:nvSpPr>
        <p:spPr>
          <a:xfrm>
            <a:off x="676467" y="211396"/>
            <a:ext cx="6340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/>
              <a:t>I dalsze kroki do optymalizacji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493AE8D-A14B-4EAD-8DE3-00947B00338F}"/>
              </a:ext>
            </a:extLst>
          </p:cNvPr>
          <p:cNvSpPr txBox="1"/>
          <p:nvPr/>
        </p:nvSpPr>
        <p:spPr>
          <a:xfrm>
            <a:off x="676467" y="1950491"/>
            <a:ext cx="34756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Gotowość infrastruktury </a:t>
            </a:r>
            <a:br>
              <a:rPr lang="pl-PL" dirty="0"/>
            </a:br>
            <a:r>
              <a:rPr lang="pl-PL" dirty="0"/>
              <a:t>na skalowalność biznesu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Wykorzystanie gotowych rozwiązań (szybkość wdrożenia)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Połączenie własnego centrum danych z dostawcą usług </a:t>
            </a:r>
            <a:br>
              <a:rPr lang="pl-PL" dirty="0"/>
            </a:br>
            <a:r>
              <a:rPr lang="pl-PL" dirty="0"/>
              <a:t>w chmurze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BFFD4471-A55E-4F16-A28D-EE5D7AED95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454" y="1068572"/>
            <a:ext cx="6535594" cy="423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69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25">
            <a:extLst>
              <a:ext uri="{FF2B5EF4-FFF2-40B4-BE49-F238E27FC236}">
                <a16:creationId xmlns:a16="http://schemas.microsoft.com/office/drawing/2014/main" id="{0D94E2B0-A57C-4697-8E8F-4362AC92CF7F}"/>
              </a:ext>
            </a:extLst>
          </p:cNvPr>
          <p:cNvSpPr/>
          <p:nvPr/>
        </p:nvSpPr>
        <p:spPr>
          <a:xfrm>
            <a:off x="4375218" y="1697349"/>
            <a:ext cx="1826813" cy="2095331"/>
          </a:xfrm>
          <a:prstGeom prst="downArrowCallout">
            <a:avLst>
              <a:gd name="adj1" fmla="val 50000"/>
              <a:gd name="adj2" fmla="val 14600"/>
              <a:gd name="adj3" fmla="val 16145"/>
              <a:gd name="adj4" fmla="val 89520"/>
            </a:avLst>
          </a:prstGeom>
          <a:solidFill>
            <a:srgbClr val="1AA5BD"/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121920" tIns="304800" rIns="121920" bIns="304800" rtlCol="0" anchor="b" anchorCtr="0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DCaaS</a:t>
            </a:r>
            <a:endParaRPr kumimoji="0" lang="en-US" sz="21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" name="Right Arrow Callout 26">
            <a:extLst>
              <a:ext uri="{FF2B5EF4-FFF2-40B4-BE49-F238E27FC236}">
                <a16:creationId xmlns:a16="http://schemas.microsoft.com/office/drawing/2014/main" id="{BD6AD36F-62CE-454E-A7E2-1DFB948162A6}"/>
              </a:ext>
            </a:extLst>
          </p:cNvPr>
          <p:cNvSpPr/>
          <p:nvPr/>
        </p:nvSpPr>
        <p:spPr>
          <a:xfrm>
            <a:off x="2657573" y="1697350"/>
            <a:ext cx="2089879" cy="1801004"/>
          </a:xfrm>
          <a:prstGeom prst="rightArrowCallout">
            <a:avLst>
              <a:gd name="adj1" fmla="val 50000"/>
              <a:gd name="adj2" fmla="val 14426"/>
              <a:gd name="adj3" fmla="val 15009"/>
              <a:gd name="adj4" fmla="val 87066"/>
            </a:avLst>
          </a:prstGeom>
          <a:solidFill>
            <a:srgbClr val="3CB2C3"/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121920" tIns="304800" rIns="121920" bIns="304800" rtlCol="0" anchor="b" anchorCtr="0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Co-location</a:t>
            </a:r>
          </a:p>
        </p:txBody>
      </p:sp>
      <p:sp>
        <p:nvSpPr>
          <p:cNvPr id="4" name="Right Arrow Callout 27">
            <a:extLst>
              <a:ext uri="{FF2B5EF4-FFF2-40B4-BE49-F238E27FC236}">
                <a16:creationId xmlns:a16="http://schemas.microsoft.com/office/drawing/2014/main" id="{F2F465DD-B4F4-4CDF-9EBF-1B2DAD41186A}"/>
              </a:ext>
            </a:extLst>
          </p:cNvPr>
          <p:cNvSpPr/>
          <p:nvPr/>
        </p:nvSpPr>
        <p:spPr>
          <a:xfrm>
            <a:off x="890520" y="1697350"/>
            <a:ext cx="2089879" cy="1801004"/>
          </a:xfrm>
          <a:prstGeom prst="rightArrowCallout">
            <a:avLst>
              <a:gd name="adj1" fmla="val 50000"/>
              <a:gd name="adj2" fmla="val 14426"/>
              <a:gd name="adj3" fmla="val 15009"/>
              <a:gd name="adj4" fmla="val 87066"/>
            </a:avLst>
          </a:prstGeom>
          <a:solidFill>
            <a:srgbClr val="51C3CA"/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121920" tIns="304800" rIns="121920" bIns="304800" rtlCol="0" anchor="b" anchorCtr="0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On-premises</a:t>
            </a:r>
          </a:p>
        </p:txBody>
      </p:sp>
      <p:sp>
        <p:nvSpPr>
          <p:cNvPr id="5" name="Isosceles Triangle 38">
            <a:extLst>
              <a:ext uri="{FF2B5EF4-FFF2-40B4-BE49-F238E27FC236}">
                <a16:creationId xmlns:a16="http://schemas.microsoft.com/office/drawing/2014/main" id="{911C439E-1238-4A9E-8DA6-AD63DEB20FC3}"/>
              </a:ext>
            </a:extLst>
          </p:cNvPr>
          <p:cNvSpPr/>
          <p:nvPr/>
        </p:nvSpPr>
        <p:spPr>
          <a:xfrm rot="5400000">
            <a:off x="4297053" y="2568249"/>
            <a:ext cx="420234" cy="271186"/>
          </a:xfrm>
          <a:prstGeom prst="triangle">
            <a:avLst/>
          </a:prstGeom>
          <a:solidFill>
            <a:srgbClr val="3CB2C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" name="TextBox 46">
            <a:extLst>
              <a:ext uri="{FF2B5EF4-FFF2-40B4-BE49-F238E27FC236}">
                <a16:creationId xmlns:a16="http://schemas.microsoft.com/office/drawing/2014/main" id="{0631861F-6502-4730-B6A9-2BF418723A0A}"/>
              </a:ext>
            </a:extLst>
          </p:cNvPr>
          <p:cNvSpPr txBox="1"/>
          <p:nvPr/>
        </p:nvSpPr>
        <p:spPr>
          <a:xfrm>
            <a:off x="6360409" y="1799715"/>
            <a:ext cx="3705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pl-PL" dirty="0">
                <a:solidFill>
                  <a:srgbClr val="57565A"/>
                </a:solidFill>
                <a:latin typeface="Open Sans Light"/>
              </a:rPr>
              <a:t>Serwery dedykowane czy chmura prywatna, to ścieżka ku chmurze hybrydowej…</a:t>
            </a:r>
            <a:endParaRPr lang="en-US" dirty="0">
              <a:solidFill>
                <a:srgbClr val="57565A"/>
              </a:solidFill>
              <a:latin typeface="Open Sans Light"/>
            </a:endParaRPr>
          </a:p>
        </p:txBody>
      </p:sp>
      <p:pic>
        <p:nvPicPr>
          <p:cNvPr id="7" name="Image 32">
            <a:extLst>
              <a:ext uri="{FF2B5EF4-FFF2-40B4-BE49-F238E27FC236}">
                <a16:creationId xmlns:a16="http://schemas.microsoft.com/office/drawing/2014/main" id="{D52EAF97-595F-4296-AFA6-1E986BEF0D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173" y="1697349"/>
            <a:ext cx="1181211" cy="1181211"/>
          </a:xfrm>
          <a:prstGeom prst="rect">
            <a:avLst/>
          </a:prstGeom>
        </p:spPr>
      </p:pic>
      <p:pic>
        <p:nvPicPr>
          <p:cNvPr id="8" name="Image 33">
            <a:extLst>
              <a:ext uri="{FF2B5EF4-FFF2-40B4-BE49-F238E27FC236}">
                <a16:creationId xmlns:a16="http://schemas.microsoft.com/office/drawing/2014/main" id="{11488649-A534-44B1-A362-2300B63852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196" y="1913159"/>
            <a:ext cx="1229732" cy="1006596"/>
          </a:xfrm>
          <a:prstGeom prst="rect">
            <a:avLst/>
          </a:prstGeom>
        </p:spPr>
      </p:pic>
      <p:pic>
        <p:nvPicPr>
          <p:cNvPr id="9" name="Image 34">
            <a:extLst>
              <a:ext uri="{FF2B5EF4-FFF2-40B4-BE49-F238E27FC236}">
                <a16:creationId xmlns:a16="http://schemas.microsoft.com/office/drawing/2014/main" id="{A080E805-75E7-4111-9EF4-E8C730AE98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558" y="1870015"/>
            <a:ext cx="1229732" cy="1006596"/>
          </a:xfrm>
          <a:prstGeom prst="rect">
            <a:avLst/>
          </a:prstGeom>
        </p:spPr>
      </p:pic>
      <p:sp>
        <p:nvSpPr>
          <p:cNvPr id="10" name="ZoneTexte 10">
            <a:extLst>
              <a:ext uri="{FF2B5EF4-FFF2-40B4-BE49-F238E27FC236}">
                <a16:creationId xmlns:a16="http://schemas.microsoft.com/office/drawing/2014/main" id="{2CD21232-52D2-4AB6-A411-9AECA19FAF6B}"/>
              </a:ext>
            </a:extLst>
          </p:cNvPr>
          <p:cNvSpPr txBox="1"/>
          <p:nvPr/>
        </p:nvSpPr>
        <p:spPr>
          <a:xfrm>
            <a:off x="890520" y="3581749"/>
            <a:ext cx="1200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pl-PL" sz="1600" dirty="0">
                <a:solidFill>
                  <a:srgbClr val="57565A"/>
                </a:solidFill>
                <a:latin typeface="Open Sans Light"/>
              </a:rPr>
              <a:t>Własne</a:t>
            </a:r>
            <a:r>
              <a:rPr lang="fr-FR" sz="1600" dirty="0">
                <a:solidFill>
                  <a:srgbClr val="57565A"/>
                </a:solidFill>
                <a:latin typeface="Open Sans Light"/>
              </a:rPr>
              <a:t> IT</a:t>
            </a:r>
            <a:endParaRPr lang="en-US" sz="1600" dirty="0">
              <a:solidFill>
                <a:srgbClr val="57565A"/>
              </a:solidFill>
              <a:latin typeface="Open Sans Light"/>
            </a:endParaRPr>
          </a:p>
        </p:txBody>
      </p:sp>
      <p:grpSp>
        <p:nvGrpSpPr>
          <p:cNvPr id="11" name="Groupe 3">
            <a:extLst>
              <a:ext uri="{FF2B5EF4-FFF2-40B4-BE49-F238E27FC236}">
                <a16:creationId xmlns:a16="http://schemas.microsoft.com/office/drawing/2014/main" id="{CBB03BDC-47D4-4264-BECD-852D78C262F5}"/>
              </a:ext>
            </a:extLst>
          </p:cNvPr>
          <p:cNvGrpSpPr/>
          <p:nvPr/>
        </p:nvGrpSpPr>
        <p:grpSpPr>
          <a:xfrm>
            <a:off x="4994199" y="3568489"/>
            <a:ext cx="6156172" cy="2710877"/>
            <a:chOff x="4917477" y="3727233"/>
            <a:chExt cx="7101286" cy="3127059"/>
          </a:xfrm>
        </p:grpSpPr>
        <p:sp>
          <p:nvSpPr>
            <p:cNvPr id="12" name="Right Arrow Callout 24">
              <a:extLst>
                <a:ext uri="{FF2B5EF4-FFF2-40B4-BE49-F238E27FC236}">
                  <a16:creationId xmlns:a16="http://schemas.microsoft.com/office/drawing/2014/main" id="{818F4315-69D4-429A-B6FF-1913C04C011A}"/>
                </a:ext>
              </a:extLst>
            </p:cNvPr>
            <p:cNvSpPr/>
            <p:nvPr/>
          </p:nvSpPr>
          <p:spPr>
            <a:xfrm>
              <a:off x="4917477" y="4195753"/>
              <a:ext cx="2410723" cy="2251392"/>
            </a:xfrm>
            <a:prstGeom prst="rightArrowCallout">
              <a:avLst>
                <a:gd name="adj1" fmla="val 50000"/>
                <a:gd name="adj2" fmla="val 14426"/>
                <a:gd name="adj3" fmla="val 15009"/>
                <a:gd name="adj4" fmla="val 87066"/>
              </a:avLst>
            </a:prstGeom>
            <a:solidFill>
              <a:srgbClr val="0097B7"/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>
              <a:glow rad="228600">
                <a:srgbClr val="0097B7">
                  <a:satMod val="175000"/>
                  <a:alpha val="40000"/>
                </a:srgbClr>
              </a:glow>
            </a:effectLst>
          </p:spPr>
          <p:txBody>
            <a:bodyPr lIns="121920" tIns="304800" rIns="121920" bIns="304800" rtlCol="0" anchor="b" anchorCtr="0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13" name="Right Arrow 22">
              <a:extLst>
                <a:ext uri="{FF2B5EF4-FFF2-40B4-BE49-F238E27FC236}">
                  <a16:creationId xmlns:a16="http://schemas.microsoft.com/office/drawing/2014/main" id="{1A89B3EB-F004-4BD1-B0F4-41E5C4FAFE0C}"/>
                </a:ext>
              </a:extLst>
            </p:cNvPr>
            <p:cNvSpPr/>
            <p:nvPr/>
          </p:nvSpPr>
          <p:spPr>
            <a:xfrm>
              <a:off x="9039204" y="3727233"/>
              <a:ext cx="2410722" cy="3127059"/>
            </a:xfrm>
            <a:prstGeom prst="rightArrow">
              <a:avLst>
                <a:gd name="adj1" fmla="val 71160"/>
                <a:gd name="adj2" fmla="val 35249"/>
              </a:avLst>
            </a:prstGeom>
            <a:solidFill>
              <a:srgbClr val="00759E"/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121920" tIns="304800" rIns="121920" bIns="304800" rtlCol="0" anchor="b" anchorCtr="0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rPr>
                <a:t>Public Cloud</a:t>
              </a:r>
            </a:p>
          </p:txBody>
        </p:sp>
        <p:sp>
          <p:nvSpPr>
            <p:cNvPr id="14" name="ZoneTexte 50">
              <a:extLst>
                <a:ext uri="{FF2B5EF4-FFF2-40B4-BE49-F238E27FC236}">
                  <a16:creationId xmlns:a16="http://schemas.microsoft.com/office/drawing/2014/main" id="{461DFA08-34B7-4CE8-B5AF-F15A127EAA17}"/>
                </a:ext>
              </a:extLst>
            </p:cNvPr>
            <p:cNvSpPr txBox="1"/>
            <p:nvPr/>
          </p:nvSpPr>
          <p:spPr>
            <a:xfrm>
              <a:off x="9388266" y="6395755"/>
              <a:ext cx="1215230" cy="390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</a:rPr>
                <a:t>Shared</a:t>
              </a: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</a:rPr>
                <a:t> IT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15" name="ZoneTexte 51">
              <a:extLst>
                <a:ext uri="{FF2B5EF4-FFF2-40B4-BE49-F238E27FC236}">
                  <a16:creationId xmlns:a16="http://schemas.microsoft.com/office/drawing/2014/main" id="{D8CA7997-DB4F-44BB-9A41-B9723C7D7740}"/>
                </a:ext>
              </a:extLst>
            </p:cNvPr>
            <p:cNvSpPr txBox="1"/>
            <p:nvPr/>
          </p:nvSpPr>
          <p:spPr>
            <a:xfrm>
              <a:off x="4944135" y="6387952"/>
              <a:ext cx="3970389" cy="390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</a:rPr>
                <a:t>Bezpieczne i </a:t>
              </a:r>
              <a:r>
                <a:rPr kumimoji="0" lang="pl-PL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</a:rPr>
                <a:t>dedykowan</a:t>
              </a:r>
              <a:r>
                <a:rPr lang="pl-PL" sz="1600" b="1" kern="0" dirty="0">
                  <a:solidFill>
                    <a:srgbClr val="57565A"/>
                  </a:solidFill>
                  <a:latin typeface="Open Sans Light"/>
                </a:rPr>
                <a:t>e zasoby </a:t>
              </a: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</a:rPr>
                <a:t>IT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16" name="ZoneTexte 11">
              <a:extLst>
                <a:ext uri="{FF2B5EF4-FFF2-40B4-BE49-F238E27FC236}">
                  <a16:creationId xmlns:a16="http://schemas.microsoft.com/office/drawing/2014/main" id="{32A95EF0-C50E-4C42-85BC-2B2D72B48BF8}"/>
                </a:ext>
              </a:extLst>
            </p:cNvPr>
            <p:cNvSpPr txBox="1"/>
            <p:nvPr/>
          </p:nvSpPr>
          <p:spPr>
            <a:xfrm>
              <a:off x="11221750" y="4323089"/>
              <a:ext cx="79701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</a:rPr>
                <a:t>Hybrid</a:t>
              </a:r>
              <a:endPara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</a:rPr>
                <a:t>Cloud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17" name="Right Arrow Callout 23">
              <a:extLst>
                <a:ext uri="{FF2B5EF4-FFF2-40B4-BE49-F238E27FC236}">
                  <a16:creationId xmlns:a16="http://schemas.microsoft.com/office/drawing/2014/main" id="{FAD36F47-AC23-4279-809E-AC7E69D9BFCF}"/>
                </a:ext>
              </a:extLst>
            </p:cNvPr>
            <p:cNvSpPr/>
            <p:nvPr/>
          </p:nvSpPr>
          <p:spPr>
            <a:xfrm>
              <a:off x="6973102" y="4167256"/>
              <a:ext cx="2410723" cy="2249203"/>
            </a:xfrm>
            <a:prstGeom prst="rightArrowCallout">
              <a:avLst>
                <a:gd name="adj1" fmla="val 50000"/>
                <a:gd name="adj2" fmla="val 14426"/>
                <a:gd name="adj3" fmla="val 15009"/>
                <a:gd name="adj4" fmla="val 87066"/>
              </a:avLst>
            </a:prstGeom>
            <a:solidFill>
              <a:srgbClr val="0086AC"/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>
              <a:glow rad="228600">
                <a:srgbClr val="00759E">
                  <a:satMod val="175000"/>
                  <a:alpha val="40000"/>
                </a:srgbClr>
              </a:glow>
            </a:effectLst>
          </p:spPr>
          <p:txBody>
            <a:bodyPr lIns="121920" tIns="304800" rIns="121920" bIns="108000" rtlCol="0" anchor="b" anchorCtr="0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rPr>
                <a:t>Hosted </a:t>
              </a:r>
              <a:b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rPr>
              </a:b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rPr>
                <a:t>Private Cloud</a:t>
              </a:r>
            </a:p>
          </p:txBody>
        </p:sp>
        <p:sp>
          <p:nvSpPr>
            <p:cNvPr id="18" name="ZoneTexte 53">
              <a:extLst>
                <a:ext uri="{FF2B5EF4-FFF2-40B4-BE49-F238E27FC236}">
                  <a16:creationId xmlns:a16="http://schemas.microsoft.com/office/drawing/2014/main" id="{D05C63E2-D918-48F6-B8ED-863ACC2DC2B4}"/>
                </a:ext>
              </a:extLst>
            </p:cNvPr>
            <p:cNvSpPr txBox="1"/>
            <p:nvPr/>
          </p:nvSpPr>
          <p:spPr>
            <a:xfrm>
              <a:off x="5135177" y="3744836"/>
              <a:ext cx="4386051" cy="426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76490">
                      <a:lumMod val="75000"/>
                    </a:srgbClr>
                  </a:solidFill>
                  <a:effectLst>
                    <a:glow rad="101600">
                      <a:srgbClr val="3CB2C3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Open Sans Light"/>
                </a:rPr>
                <a:t>OVH</a:t>
              </a:r>
              <a:r>
                <a:rPr kumimoji="0" lang="pl-PL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76490">
                      <a:lumMod val="75000"/>
                    </a:srgbClr>
                  </a:solidFill>
                  <a:effectLst>
                    <a:glow rad="101600">
                      <a:srgbClr val="3CB2C3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Open Sans Light"/>
                </a:rPr>
                <a:t>cloud</a:t>
              </a:r>
              <a:r>
                <a:rPr kumimoji="0" lang="fr-FR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76490">
                      <a:lumMod val="75000"/>
                    </a:srgbClr>
                  </a:solidFill>
                  <a:effectLst>
                    <a:glow rad="101600">
                      <a:srgbClr val="3CB2C3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Open Sans Light"/>
                </a:rPr>
                <a:t> Private Network</a:t>
              </a:r>
            </a:p>
          </p:txBody>
        </p:sp>
        <p:sp>
          <p:nvSpPr>
            <p:cNvPr id="19" name="Oval 9">
              <a:extLst>
                <a:ext uri="{FF2B5EF4-FFF2-40B4-BE49-F238E27FC236}">
                  <a16:creationId xmlns:a16="http://schemas.microsoft.com/office/drawing/2014/main" id="{2D8AADA5-E3B3-4F53-AFB1-7FBB43A6A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8856" y="4612240"/>
              <a:ext cx="1097280" cy="1097280"/>
            </a:xfrm>
            <a:prstGeom prst="ellipse">
              <a:avLst/>
            </a:prstGeom>
            <a:solidFill>
              <a:srgbClr val="51C3CA"/>
            </a:solidFill>
            <a:ln w="6350">
              <a:solidFill>
                <a:sysClr val="window" lastClr="FFFFFF"/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AECEDC32-682C-4AD6-9DBC-DEF887F7D2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78316" y="4837890"/>
              <a:ext cx="638560" cy="665788"/>
            </a:xfrm>
            <a:custGeom>
              <a:avLst/>
              <a:gdLst>
                <a:gd name="T0" fmla="*/ 352 w 415"/>
                <a:gd name="T1" fmla="*/ 109 h 433"/>
                <a:gd name="T2" fmla="*/ 248 w 415"/>
                <a:gd name="T3" fmla="*/ 0 h 433"/>
                <a:gd name="T4" fmla="*/ 160 w 415"/>
                <a:gd name="T5" fmla="*/ 50 h 433"/>
                <a:gd name="T6" fmla="*/ 137 w 415"/>
                <a:gd name="T7" fmla="*/ 46 h 433"/>
                <a:gd name="T8" fmla="*/ 71 w 415"/>
                <a:gd name="T9" fmla="*/ 107 h 433"/>
                <a:gd name="T10" fmla="*/ 0 w 415"/>
                <a:gd name="T11" fmla="*/ 186 h 433"/>
                <a:gd name="T12" fmla="*/ 76 w 415"/>
                <a:gd name="T13" fmla="*/ 265 h 433"/>
                <a:gd name="T14" fmla="*/ 162 w 415"/>
                <a:gd name="T15" fmla="*/ 265 h 433"/>
                <a:gd name="T16" fmla="*/ 162 w 415"/>
                <a:gd name="T17" fmla="*/ 296 h 433"/>
                <a:gd name="T18" fmla="*/ 127 w 415"/>
                <a:gd name="T19" fmla="*/ 296 h 433"/>
                <a:gd name="T20" fmla="*/ 108 w 415"/>
                <a:gd name="T21" fmla="*/ 306 h 433"/>
                <a:gd name="T22" fmla="*/ 111 w 415"/>
                <a:gd name="T23" fmla="*/ 327 h 433"/>
                <a:gd name="T24" fmla="*/ 186 w 415"/>
                <a:gd name="T25" fmla="*/ 424 h 433"/>
                <a:gd name="T26" fmla="*/ 207 w 415"/>
                <a:gd name="T27" fmla="*/ 433 h 433"/>
                <a:gd name="T28" fmla="*/ 228 w 415"/>
                <a:gd name="T29" fmla="*/ 424 h 433"/>
                <a:gd name="T30" fmla="*/ 304 w 415"/>
                <a:gd name="T31" fmla="*/ 327 h 433"/>
                <a:gd name="T32" fmla="*/ 307 w 415"/>
                <a:gd name="T33" fmla="*/ 306 h 433"/>
                <a:gd name="T34" fmla="*/ 288 w 415"/>
                <a:gd name="T35" fmla="*/ 296 h 433"/>
                <a:gd name="T36" fmla="*/ 253 w 415"/>
                <a:gd name="T37" fmla="*/ 296 h 433"/>
                <a:gd name="T38" fmla="*/ 253 w 415"/>
                <a:gd name="T39" fmla="*/ 265 h 433"/>
                <a:gd name="T40" fmla="*/ 344 w 415"/>
                <a:gd name="T41" fmla="*/ 265 h 433"/>
                <a:gd name="T42" fmla="*/ 415 w 415"/>
                <a:gd name="T43" fmla="*/ 186 h 433"/>
                <a:gd name="T44" fmla="*/ 352 w 415"/>
                <a:gd name="T45" fmla="*/ 109 h 433"/>
                <a:gd name="T46" fmla="*/ 343 w 415"/>
                <a:gd name="T47" fmla="*/ 257 h 433"/>
                <a:gd name="T48" fmla="*/ 249 w 415"/>
                <a:gd name="T49" fmla="*/ 257 h 433"/>
                <a:gd name="T50" fmla="*/ 245 w 415"/>
                <a:gd name="T51" fmla="*/ 261 h 433"/>
                <a:gd name="T52" fmla="*/ 245 w 415"/>
                <a:gd name="T53" fmla="*/ 300 h 433"/>
                <a:gd name="T54" fmla="*/ 249 w 415"/>
                <a:gd name="T55" fmla="*/ 304 h 433"/>
                <a:gd name="T56" fmla="*/ 288 w 415"/>
                <a:gd name="T57" fmla="*/ 304 h 433"/>
                <a:gd name="T58" fmla="*/ 300 w 415"/>
                <a:gd name="T59" fmla="*/ 310 h 433"/>
                <a:gd name="T60" fmla="*/ 298 w 415"/>
                <a:gd name="T61" fmla="*/ 322 h 433"/>
                <a:gd name="T62" fmla="*/ 221 w 415"/>
                <a:gd name="T63" fmla="*/ 419 h 433"/>
                <a:gd name="T64" fmla="*/ 207 w 415"/>
                <a:gd name="T65" fmla="*/ 425 h 433"/>
                <a:gd name="T66" fmla="*/ 193 w 415"/>
                <a:gd name="T67" fmla="*/ 419 h 433"/>
                <a:gd name="T68" fmla="*/ 118 w 415"/>
                <a:gd name="T69" fmla="*/ 323 h 433"/>
                <a:gd name="T70" fmla="*/ 115 w 415"/>
                <a:gd name="T71" fmla="*/ 309 h 433"/>
                <a:gd name="T72" fmla="*/ 127 w 415"/>
                <a:gd name="T73" fmla="*/ 304 h 433"/>
                <a:gd name="T74" fmla="*/ 166 w 415"/>
                <a:gd name="T75" fmla="*/ 304 h 433"/>
                <a:gd name="T76" fmla="*/ 170 w 415"/>
                <a:gd name="T77" fmla="*/ 300 h 433"/>
                <a:gd name="T78" fmla="*/ 170 w 415"/>
                <a:gd name="T79" fmla="*/ 261 h 433"/>
                <a:gd name="T80" fmla="*/ 166 w 415"/>
                <a:gd name="T81" fmla="*/ 257 h 433"/>
                <a:gd name="T82" fmla="*/ 76 w 415"/>
                <a:gd name="T83" fmla="*/ 257 h 433"/>
                <a:gd name="T84" fmla="*/ 8 w 415"/>
                <a:gd name="T85" fmla="*/ 186 h 433"/>
                <a:gd name="T86" fmla="*/ 75 w 415"/>
                <a:gd name="T87" fmla="*/ 114 h 433"/>
                <a:gd name="T88" fmla="*/ 79 w 415"/>
                <a:gd name="T89" fmla="*/ 110 h 433"/>
                <a:gd name="T90" fmla="*/ 137 w 415"/>
                <a:gd name="T91" fmla="*/ 54 h 433"/>
                <a:gd name="T92" fmla="*/ 161 w 415"/>
                <a:gd name="T93" fmla="*/ 59 h 433"/>
                <a:gd name="T94" fmla="*/ 166 w 415"/>
                <a:gd name="T95" fmla="*/ 57 h 433"/>
                <a:gd name="T96" fmla="*/ 248 w 415"/>
                <a:gd name="T97" fmla="*/ 9 h 433"/>
                <a:gd name="T98" fmla="*/ 344 w 415"/>
                <a:gd name="T99" fmla="*/ 112 h 433"/>
                <a:gd name="T100" fmla="*/ 348 w 415"/>
                <a:gd name="T101" fmla="*/ 116 h 433"/>
                <a:gd name="T102" fmla="*/ 407 w 415"/>
                <a:gd name="T103" fmla="*/ 186 h 433"/>
                <a:gd name="T104" fmla="*/ 343 w 415"/>
                <a:gd name="T105" fmla="*/ 257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15" h="433">
                  <a:moveTo>
                    <a:pt x="352" y="109"/>
                  </a:moveTo>
                  <a:cubicBezTo>
                    <a:pt x="349" y="49"/>
                    <a:pt x="303" y="0"/>
                    <a:pt x="248" y="0"/>
                  </a:cubicBezTo>
                  <a:cubicBezTo>
                    <a:pt x="212" y="0"/>
                    <a:pt x="181" y="18"/>
                    <a:pt x="160" y="50"/>
                  </a:cubicBezTo>
                  <a:cubicBezTo>
                    <a:pt x="153" y="47"/>
                    <a:pt x="145" y="46"/>
                    <a:pt x="137" y="46"/>
                  </a:cubicBezTo>
                  <a:cubicBezTo>
                    <a:pt x="101" y="46"/>
                    <a:pt x="73" y="72"/>
                    <a:pt x="71" y="107"/>
                  </a:cubicBezTo>
                  <a:cubicBezTo>
                    <a:pt x="32" y="110"/>
                    <a:pt x="0" y="145"/>
                    <a:pt x="0" y="186"/>
                  </a:cubicBezTo>
                  <a:cubicBezTo>
                    <a:pt x="0" y="231"/>
                    <a:pt x="34" y="265"/>
                    <a:pt x="76" y="265"/>
                  </a:cubicBezTo>
                  <a:cubicBezTo>
                    <a:pt x="162" y="265"/>
                    <a:pt x="162" y="265"/>
                    <a:pt x="162" y="265"/>
                  </a:cubicBezTo>
                  <a:cubicBezTo>
                    <a:pt x="162" y="296"/>
                    <a:pt x="162" y="296"/>
                    <a:pt x="162" y="296"/>
                  </a:cubicBezTo>
                  <a:cubicBezTo>
                    <a:pt x="127" y="296"/>
                    <a:pt x="127" y="296"/>
                    <a:pt x="127" y="296"/>
                  </a:cubicBezTo>
                  <a:cubicBezTo>
                    <a:pt x="115" y="296"/>
                    <a:pt x="110" y="302"/>
                    <a:pt x="108" y="306"/>
                  </a:cubicBezTo>
                  <a:cubicBezTo>
                    <a:pt x="105" y="312"/>
                    <a:pt x="106" y="321"/>
                    <a:pt x="111" y="327"/>
                  </a:cubicBezTo>
                  <a:cubicBezTo>
                    <a:pt x="186" y="424"/>
                    <a:pt x="186" y="424"/>
                    <a:pt x="186" y="424"/>
                  </a:cubicBezTo>
                  <a:cubicBezTo>
                    <a:pt x="191" y="430"/>
                    <a:pt x="199" y="433"/>
                    <a:pt x="207" y="433"/>
                  </a:cubicBezTo>
                  <a:cubicBezTo>
                    <a:pt x="216" y="433"/>
                    <a:pt x="223" y="430"/>
                    <a:pt x="228" y="424"/>
                  </a:cubicBezTo>
                  <a:cubicBezTo>
                    <a:pt x="304" y="327"/>
                    <a:pt x="304" y="327"/>
                    <a:pt x="304" y="327"/>
                  </a:cubicBezTo>
                  <a:cubicBezTo>
                    <a:pt x="309" y="321"/>
                    <a:pt x="310" y="313"/>
                    <a:pt x="307" y="306"/>
                  </a:cubicBezTo>
                  <a:cubicBezTo>
                    <a:pt x="305" y="302"/>
                    <a:pt x="300" y="296"/>
                    <a:pt x="288" y="296"/>
                  </a:cubicBezTo>
                  <a:cubicBezTo>
                    <a:pt x="253" y="296"/>
                    <a:pt x="253" y="296"/>
                    <a:pt x="253" y="296"/>
                  </a:cubicBezTo>
                  <a:cubicBezTo>
                    <a:pt x="253" y="265"/>
                    <a:pt x="253" y="265"/>
                    <a:pt x="253" y="265"/>
                  </a:cubicBezTo>
                  <a:cubicBezTo>
                    <a:pt x="344" y="265"/>
                    <a:pt x="344" y="265"/>
                    <a:pt x="344" y="265"/>
                  </a:cubicBezTo>
                  <a:cubicBezTo>
                    <a:pt x="383" y="264"/>
                    <a:pt x="415" y="228"/>
                    <a:pt x="415" y="186"/>
                  </a:cubicBezTo>
                  <a:cubicBezTo>
                    <a:pt x="415" y="147"/>
                    <a:pt x="389" y="115"/>
                    <a:pt x="352" y="109"/>
                  </a:cubicBezTo>
                  <a:close/>
                  <a:moveTo>
                    <a:pt x="343" y="257"/>
                  </a:moveTo>
                  <a:cubicBezTo>
                    <a:pt x="249" y="257"/>
                    <a:pt x="249" y="257"/>
                    <a:pt x="249" y="257"/>
                  </a:cubicBezTo>
                  <a:cubicBezTo>
                    <a:pt x="246" y="257"/>
                    <a:pt x="245" y="259"/>
                    <a:pt x="245" y="261"/>
                  </a:cubicBezTo>
                  <a:cubicBezTo>
                    <a:pt x="245" y="300"/>
                    <a:pt x="245" y="300"/>
                    <a:pt x="245" y="300"/>
                  </a:cubicBezTo>
                  <a:cubicBezTo>
                    <a:pt x="245" y="302"/>
                    <a:pt x="246" y="304"/>
                    <a:pt x="249" y="304"/>
                  </a:cubicBezTo>
                  <a:cubicBezTo>
                    <a:pt x="288" y="304"/>
                    <a:pt x="288" y="304"/>
                    <a:pt x="288" y="304"/>
                  </a:cubicBezTo>
                  <a:cubicBezTo>
                    <a:pt x="294" y="304"/>
                    <a:pt x="298" y="306"/>
                    <a:pt x="300" y="310"/>
                  </a:cubicBezTo>
                  <a:cubicBezTo>
                    <a:pt x="301" y="313"/>
                    <a:pt x="301" y="319"/>
                    <a:pt x="298" y="322"/>
                  </a:cubicBezTo>
                  <a:cubicBezTo>
                    <a:pt x="221" y="419"/>
                    <a:pt x="221" y="419"/>
                    <a:pt x="221" y="419"/>
                  </a:cubicBezTo>
                  <a:cubicBezTo>
                    <a:pt x="218" y="423"/>
                    <a:pt x="213" y="425"/>
                    <a:pt x="207" y="425"/>
                  </a:cubicBezTo>
                  <a:cubicBezTo>
                    <a:pt x="201" y="425"/>
                    <a:pt x="196" y="423"/>
                    <a:pt x="193" y="419"/>
                  </a:cubicBezTo>
                  <a:cubicBezTo>
                    <a:pt x="118" y="323"/>
                    <a:pt x="118" y="323"/>
                    <a:pt x="118" y="323"/>
                  </a:cubicBezTo>
                  <a:cubicBezTo>
                    <a:pt x="114" y="318"/>
                    <a:pt x="113" y="313"/>
                    <a:pt x="115" y="309"/>
                  </a:cubicBezTo>
                  <a:cubicBezTo>
                    <a:pt x="117" y="305"/>
                    <a:pt x="123" y="304"/>
                    <a:pt x="127" y="304"/>
                  </a:cubicBezTo>
                  <a:cubicBezTo>
                    <a:pt x="166" y="304"/>
                    <a:pt x="166" y="304"/>
                    <a:pt x="166" y="304"/>
                  </a:cubicBezTo>
                  <a:cubicBezTo>
                    <a:pt x="168" y="304"/>
                    <a:pt x="170" y="302"/>
                    <a:pt x="170" y="300"/>
                  </a:cubicBezTo>
                  <a:cubicBezTo>
                    <a:pt x="170" y="261"/>
                    <a:pt x="170" y="261"/>
                    <a:pt x="170" y="261"/>
                  </a:cubicBezTo>
                  <a:cubicBezTo>
                    <a:pt x="170" y="259"/>
                    <a:pt x="168" y="257"/>
                    <a:pt x="166" y="257"/>
                  </a:cubicBezTo>
                  <a:cubicBezTo>
                    <a:pt x="76" y="257"/>
                    <a:pt x="76" y="257"/>
                    <a:pt x="76" y="257"/>
                  </a:cubicBezTo>
                  <a:cubicBezTo>
                    <a:pt x="38" y="257"/>
                    <a:pt x="8" y="226"/>
                    <a:pt x="8" y="186"/>
                  </a:cubicBezTo>
                  <a:cubicBezTo>
                    <a:pt x="8" y="148"/>
                    <a:pt x="38" y="116"/>
                    <a:pt x="75" y="114"/>
                  </a:cubicBezTo>
                  <a:cubicBezTo>
                    <a:pt x="77" y="114"/>
                    <a:pt x="79" y="112"/>
                    <a:pt x="79" y="110"/>
                  </a:cubicBezTo>
                  <a:cubicBezTo>
                    <a:pt x="79" y="79"/>
                    <a:pt x="104" y="54"/>
                    <a:pt x="137" y="54"/>
                  </a:cubicBezTo>
                  <a:cubicBezTo>
                    <a:pt x="145" y="54"/>
                    <a:pt x="153" y="55"/>
                    <a:pt x="161" y="59"/>
                  </a:cubicBezTo>
                  <a:cubicBezTo>
                    <a:pt x="162" y="59"/>
                    <a:pt x="164" y="59"/>
                    <a:pt x="166" y="57"/>
                  </a:cubicBezTo>
                  <a:cubicBezTo>
                    <a:pt x="184" y="26"/>
                    <a:pt x="214" y="9"/>
                    <a:pt x="248" y="9"/>
                  </a:cubicBezTo>
                  <a:cubicBezTo>
                    <a:pt x="299" y="9"/>
                    <a:pt x="343" y="55"/>
                    <a:pt x="344" y="112"/>
                  </a:cubicBezTo>
                  <a:cubicBezTo>
                    <a:pt x="345" y="114"/>
                    <a:pt x="346" y="116"/>
                    <a:pt x="348" y="116"/>
                  </a:cubicBezTo>
                  <a:cubicBezTo>
                    <a:pt x="382" y="121"/>
                    <a:pt x="407" y="150"/>
                    <a:pt x="407" y="186"/>
                  </a:cubicBezTo>
                  <a:cubicBezTo>
                    <a:pt x="407" y="224"/>
                    <a:pt x="378" y="256"/>
                    <a:pt x="343" y="2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21" name="Oval 16">
              <a:extLst>
                <a:ext uri="{FF2B5EF4-FFF2-40B4-BE49-F238E27FC236}">
                  <a16:creationId xmlns:a16="http://schemas.microsoft.com/office/drawing/2014/main" id="{1764971D-6FF8-49A4-BAA1-775B982C9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0490" y="4424373"/>
              <a:ext cx="1097280" cy="1097280"/>
            </a:xfrm>
            <a:prstGeom prst="ellipse">
              <a:avLst/>
            </a:prstGeom>
            <a:solidFill>
              <a:srgbClr val="51C3CA"/>
            </a:solidFill>
            <a:ln w="6350">
              <a:solidFill>
                <a:sysClr val="window" lastClr="FFFFFF"/>
              </a:solidFill>
            </a:ln>
            <a:effectLst>
              <a:glow rad="139700">
                <a:sysClr val="window" lastClr="FFFFFF">
                  <a:lumMod val="85000"/>
                  <a:alpha val="40000"/>
                </a:sysClr>
              </a:glo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22" name="Freeform 27">
              <a:extLst>
                <a:ext uri="{FF2B5EF4-FFF2-40B4-BE49-F238E27FC236}">
                  <a16:creationId xmlns:a16="http://schemas.microsoft.com/office/drawing/2014/main" id="{C050CD21-9401-4CB6-9355-C09038F2A1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89303" y="4684515"/>
              <a:ext cx="640134" cy="498172"/>
            </a:xfrm>
            <a:custGeom>
              <a:avLst/>
              <a:gdLst>
                <a:gd name="T0" fmla="*/ 249 w 416"/>
                <a:gd name="T1" fmla="*/ 0 h 324"/>
                <a:gd name="T2" fmla="*/ 138 w 416"/>
                <a:gd name="T3" fmla="*/ 45 h 324"/>
                <a:gd name="T4" fmla="*/ 0 w 416"/>
                <a:gd name="T5" fmla="*/ 186 h 324"/>
                <a:gd name="T6" fmla="*/ 185 w 416"/>
                <a:gd name="T7" fmla="*/ 266 h 324"/>
                <a:gd name="T8" fmla="*/ 205 w 416"/>
                <a:gd name="T9" fmla="*/ 324 h 324"/>
                <a:gd name="T10" fmla="*/ 339 w 416"/>
                <a:gd name="T11" fmla="*/ 304 h 324"/>
                <a:gd name="T12" fmla="*/ 345 w 416"/>
                <a:gd name="T13" fmla="*/ 266 h 324"/>
                <a:gd name="T14" fmla="*/ 354 w 416"/>
                <a:gd name="T15" fmla="*/ 108 h 324"/>
                <a:gd name="T16" fmla="*/ 318 w 416"/>
                <a:gd name="T17" fmla="*/ 314 h 324"/>
                <a:gd name="T18" fmla="*/ 195 w 416"/>
                <a:gd name="T19" fmla="*/ 304 h 324"/>
                <a:gd name="T20" fmla="*/ 205 w 416"/>
                <a:gd name="T21" fmla="*/ 203 h 324"/>
                <a:gd name="T22" fmla="*/ 329 w 416"/>
                <a:gd name="T23" fmla="*/ 214 h 324"/>
                <a:gd name="T24" fmla="*/ 219 w 416"/>
                <a:gd name="T25" fmla="*/ 194 h 324"/>
                <a:gd name="T26" fmla="*/ 262 w 416"/>
                <a:gd name="T27" fmla="*/ 129 h 324"/>
                <a:gd name="T28" fmla="*/ 304 w 416"/>
                <a:gd name="T29" fmla="*/ 194 h 324"/>
                <a:gd name="T30" fmla="*/ 344 w 416"/>
                <a:gd name="T31" fmla="*/ 257 h 324"/>
                <a:gd name="T32" fmla="*/ 339 w 416"/>
                <a:gd name="T33" fmla="*/ 214 h 324"/>
                <a:gd name="T34" fmla="*/ 314 w 416"/>
                <a:gd name="T35" fmla="*/ 194 h 324"/>
                <a:gd name="T36" fmla="*/ 262 w 416"/>
                <a:gd name="T37" fmla="*/ 120 h 324"/>
                <a:gd name="T38" fmla="*/ 210 w 416"/>
                <a:gd name="T39" fmla="*/ 194 h 324"/>
                <a:gd name="T40" fmla="*/ 185 w 416"/>
                <a:gd name="T41" fmla="*/ 214 h 324"/>
                <a:gd name="T42" fmla="*/ 77 w 416"/>
                <a:gd name="T43" fmla="*/ 257 h 324"/>
                <a:gd name="T44" fmla="*/ 76 w 416"/>
                <a:gd name="T45" fmla="*/ 115 h 324"/>
                <a:gd name="T46" fmla="*/ 138 w 416"/>
                <a:gd name="T47" fmla="*/ 54 h 324"/>
                <a:gd name="T48" fmla="*/ 167 w 416"/>
                <a:gd name="T49" fmla="*/ 57 h 324"/>
                <a:gd name="T50" fmla="*/ 345 w 416"/>
                <a:gd name="T51" fmla="*/ 112 h 324"/>
                <a:gd name="T52" fmla="*/ 407 w 416"/>
                <a:gd name="T53" fmla="*/ 186 h 324"/>
                <a:gd name="T54" fmla="*/ 262 w 416"/>
                <a:gd name="T55" fmla="*/ 237 h 324"/>
                <a:gd name="T56" fmla="*/ 257 w 416"/>
                <a:gd name="T57" fmla="*/ 261 h 324"/>
                <a:gd name="T58" fmla="*/ 262 w 416"/>
                <a:gd name="T59" fmla="*/ 279 h 324"/>
                <a:gd name="T60" fmla="*/ 267 w 416"/>
                <a:gd name="T61" fmla="*/ 261 h 324"/>
                <a:gd name="T62" fmla="*/ 262 w 416"/>
                <a:gd name="T63" fmla="*/ 237 h 324"/>
                <a:gd name="T64" fmla="*/ 259 w 416"/>
                <a:gd name="T65" fmla="*/ 249 h 324"/>
                <a:gd name="T66" fmla="*/ 265 w 416"/>
                <a:gd name="T67" fmla="*/ 249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6" h="324">
                  <a:moveTo>
                    <a:pt x="354" y="108"/>
                  </a:moveTo>
                  <a:cubicBezTo>
                    <a:pt x="350" y="48"/>
                    <a:pt x="304" y="0"/>
                    <a:pt x="249" y="0"/>
                  </a:cubicBezTo>
                  <a:cubicBezTo>
                    <a:pt x="213" y="0"/>
                    <a:pt x="182" y="18"/>
                    <a:pt x="161" y="49"/>
                  </a:cubicBezTo>
                  <a:cubicBezTo>
                    <a:pt x="153" y="46"/>
                    <a:pt x="146" y="45"/>
                    <a:pt x="138" y="45"/>
                  </a:cubicBezTo>
                  <a:cubicBezTo>
                    <a:pt x="102" y="45"/>
                    <a:pt x="73" y="71"/>
                    <a:pt x="71" y="106"/>
                  </a:cubicBezTo>
                  <a:cubicBezTo>
                    <a:pt x="32" y="110"/>
                    <a:pt x="0" y="145"/>
                    <a:pt x="0" y="186"/>
                  </a:cubicBezTo>
                  <a:cubicBezTo>
                    <a:pt x="0" y="231"/>
                    <a:pt x="34" y="266"/>
                    <a:pt x="77" y="266"/>
                  </a:cubicBezTo>
                  <a:cubicBezTo>
                    <a:pt x="185" y="266"/>
                    <a:pt x="185" y="266"/>
                    <a:pt x="185" y="266"/>
                  </a:cubicBezTo>
                  <a:cubicBezTo>
                    <a:pt x="185" y="304"/>
                    <a:pt x="185" y="304"/>
                    <a:pt x="185" y="304"/>
                  </a:cubicBezTo>
                  <a:cubicBezTo>
                    <a:pt x="185" y="315"/>
                    <a:pt x="194" y="324"/>
                    <a:pt x="205" y="324"/>
                  </a:cubicBezTo>
                  <a:cubicBezTo>
                    <a:pt x="318" y="324"/>
                    <a:pt x="318" y="324"/>
                    <a:pt x="318" y="324"/>
                  </a:cubicBezTo>
                  <a:cubicBezTo>
                    <a:pt x="330" y="324"/>
                    <a:pt x="339" y="315"/>
                    <a:pt x="339" y="304"/>
                  </a:cubicBezTo>
                  <a:cubicBezTo>
                    <a:pt x="339" y="266"/>
                    <a:pt x="339" y="266"/>
                    <a:pt x="339" y="266"/>
                  </a:cubicBezTo>
                  <a:cubicBezTo>
                    <a:pt x="345" y="266"/>
                    <a:pt x="345" y="266"/>
                    <a:pt x="345" y="266"/>
                  </a:cubicBezTo>
                  <a:cubicBezTo>
                    <a:pt x="384" y="264"/>
                    <a:pt x="416" y="228"/>
                    <a:pt x="416" y="186"/>
                  </a:cubicBezTo>
                  <a:cubicBezTo>
                    <a:pt x="416" y="147"/>
                    <a:pt x="390" y="115"/>
                    <a:pt x="354" y="108"/>
                  </a:cubicBezTo>
                  <a:close/>
                  <a:moveTo>
                    <a:pt x="329" y="304"/>
                  </a:moveTo>
                  <a:cubicBezTo>
                    <a:pt x="329" y="309"/>
                    <a:pt x="324" y="314"/>
                    <a:pt x="318" y="314"/>
                  </a:cubicBezTo>
                  <a:cubicBezTo>
                    <a:pt x="205" y="314"/>
                    <a:pt x="205" y="314"/>
                    <a:pt x="205" y="314"/>
                  </a:cubicBezTo>
                  <a:cubicBezTo>
                    <a:pt x="200" y="314"/>
                    <a:pt x="195" y="309"/>
                    <a:pt x="195" y="304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195" y="208"/>
                    <a:pt x="200" y="203"/>
                    <a:pt x="205" y="203"/>
                  </a:cubicBezTo>
                  <a:cubicBezTo>
                    <a:pt x="318" y="203"/>
                    <a:pt x="318" y="203"/>
                    <a:pt x="318" y="203"/>
                  </a:cubicBezTo>
                  <a:cubicBezTo>
                    <a:pt x="324" y="203"/>
                    <a:pt x="329" y="208"/>
                    <a:pt x="329" y="214"/>
                  </a:cubicBezTo>
                  <a:lnTo>
                    <a:pt x="329" y="304"/>
                  </a:lnTo>
                  <a:close/>
                  <a:moveTo>
                    <a:pt x="219" y="194"/>
                  </a:moveTo>
                  <a:cubicBezTo>
                    <a:pt x="219" y="171"/>
                    <a:pt x="219" y="171"/>
                    <a:pt x="219" y="171"/>
                  </a:cubicBezTo>
                  <a:cubicBezTo>
                    <a:pt x="219" y="148"/>
                    <a:pt x="239" y="129"/>
                    <a:pt x="262" y="129"/>
                  </a:cubicBezTo>
                  <a:cubicBezTo>
                    <a:pt x="285" y="129"/>
                    <a:pt x="304" y="148"/>
                    <a:pt x="304" y="171"/>
                  </a:cubicBezTo>
                  <a:cubicBezTo>
                    <a:pt x="304" y="194"/>
                    <a:pt x="304" y="194"/>
                    <a:pt x="304" y="194"/>
                  </a:cubicBezTo>
                  <a:lnTo>
                    <a:pt x="219" y="194"/>
                  </a:lnTo>
                  <a:close/>
                  <a:moveTo>
                    <a:pt x="344" y="257"/>
                  </a:moveTo>
                  <a:cubicBezTo>
                    <a:pt x="339" y="257"/>
                    <a:pt x="339" y="257"/>
                    <a:pt x="339" y="257"/>
                  </a:cubicBezTo>
                  <a:cubicBezTo>
                    <a:pt x="339" y="214"/>
                    <a:pt x="339" y="214"/>
                    <a:pt x="339" y="214"/>
                  </a:cubicBezTo>
                  <a:cubicBezTo>
                    <a:pt x="339" y="203"/>
                    <a:pt x="330" y="194"/>
                    <a:pt x="318" y="194"/>
                  </a:cubicBezTo>
                  <a:cubicBezTo>
                    <a:pt x="314" y="194"/>
                    <a:pt x="314" y="194"/>
                    <a:pt x="314" y="194"/>
                  </a:cubicBezTo>
                  <a:cubicBezTo>
                    <a:pt x="314" y="171"/>
                    <a:pt x="314" y="171"/>
                    <a:pt x="314" y="171"/>
                  </a:cubicBezTo>
                  <a:cubicBezTo>
                    <a:pt x="314" y="143"/>
                    <a:pt x="291" y="120"/>
                    <a:pt x="262" y="120"/>
                  </a:cubicBezTo>
                  <a:cubicBezTo>
                    <a:pt x="233" y="120"/>
                    <a:pt x="210" y="143"/>
                    <a:pt x="210" y="171"/>
                  </a:cubicBezTo>
                  <a:cubicBezTo>
                    <a:pt x="210" y="194"/>
                    <a:pt x="210" y="194"/>
                    <a:pt x="210" y="194"/>
                  </a:cubicBezTo>
                  <a:cubicBezTo>
                    <a:pt x="205" y="194"/>
                    <a:pt x="205" y="194"/>
                    <a:pt x="205" y="194"/>
                  </a:cubicBezTo>
                  <a:cubicBezTo>
                    <a:pt x="194" y="194"/>
                    <a:pt x="185" y="203"/>
                    <a:pt x="185" y="214"/>
                  </a:cubicBezTo>
                  <a:cubicBezTo>
                    <a:pt x="185" y="257"/>
                    <a:pt x="185" y="257"/>
                    <a:pt x="185" y="257"/>
                  </a:cubicBezTo>
                  <a:cubicBezTo>
                    <a:pt x="77" y="257"/>
                    <a:pt x="77" y="257"/>
                    <a:pt x="77" y="257"/>
                  </a:cubicBezTo>
                  <a:cubicBezTo>
                    <a:pt x="39" y="257"/>
                    <a:pt x="10" y="226"/>
                    <a:pt x="10" y="186"/>
                  </a:cubicBezTo>
                  <a:cubicBezTo>
                    <a:pt x="10" y="148"/>
                    <a:pt x="39" y="117"/>
                    <a:pt x="76" y="115"/>
                  </a:cubicBezTo>
                  <a:cubicBezTo>
                    <a:pt x="78" y="115"/>
                    <a:pt x="80" y="113"/>
                    <a:pt x="80" y="110"/>
                  </a:cubicBezTo>
                  <a:cubicBezTo>
                    <a:pt x="80" y="79"/>
                    <a:pt x="106" y="54"/>
                    <a:pt x="138" y="54"/>
                  </a:cubicBezTo>
                  <a:cubicBezTo>
                    <a:pt x="146" y="54"/>
                    <a:pt x="153" y="56"/>
                    <a:pt x="161" y="59"/>
                  </a:cubicBezTo>
                  <a:cubicBezTo>
                    <a:pt x="163" y="60"/>
                    <a:pt x="166" y="59"/>
                    <a:pt x="167" y="57"/>
                  </a:cubicBezTo>
                  <a:cubicBezTo>
                    <a:pt x="186" y="27"/>
                    <a:pt x="215" y="9"/>
                    <a:pt x="249" y="9"/>
                  </a:cubicBezTo>
                  <a:cubicBezTo>
                    <a:pt x="300" y="9"/>
                    <a:pt x="343" y="55"/>
                    <a:pt x="345" y="112"/>
                  </a:cubicBezTo>
                  <a:cubicBezTo>
                    <a:pt x="345" y="114"/>
                    <a:pt x="346" y="116"/>
                    <a:pt x="349" y="117"/>
                  </a:cubicBezTo>
                  <a:cubicBezTo>
                    <a:pt x="382" y="121"/>
                    <a:pt x="407" y="151"/>
                    <a:pt x="407" y="186"/>
                  </a:cubicBezTo>
                  <a:cubicBezTo>
                    <a:pt x="407" y="223"/>
                    <a:pt x="379" y="255"/>
                    <a:pt x="344" y="257"/>
                  </a:cubicBezTo>
                  <a:close/>
                  <a:moveTo>
                    <a:pt x="262" y="237"/>
                  </a:moveTo>
                  <a:cubicBezTo>
                    <a:pt x="255" y="237"/>
                    <a:pt x="250" y="242"/>
                    <a:pt x="250" y="249"/>
                  </a:cubicBezTo>
                  <a:cubicBezTo>
                    <a:pt x="250" y="254"/>
                    <a:pt x="253" y="259"/>
                    <a:pt x="257" y="261"/>
                  </a:cubicBezTo>
                  <a:cubicBezTo>
                    <a:pt x="257" y="274"/>
                    <a:pt x="257" y="274"/>
                    <a:pt x="257" y="274"/>
                  </a:cubicBezTo>
                  <a:cubicBezTo>
                    <a:pt x="257" y="277"/>
                    <a:pt x="259" y="279"/>
                    <a:pt x="262" y="279"/>
                  </a:cubicBezTo>
                  <a:cubicBezTo>
                    <a:pt x="265" y="279"/>
                    <a:pt x="267" y="277"/>
                    <a:pt x="267" y="274"/>
                  </a:cubicBezTo>
                  <a:cubicBezTo>
                    <a:pt x="267" y="261"/>
                    <a:pt x="267" y="261"/>
                    <a:pt x="267" y="261"/>
                  </a:cubicBezTo>
                  <a:cubicBezTo>
                    <a:pt x="271" y="259"/>
                    <a:pt x="274" y="254"/>
                    <a:pt x="274" y="249"/>
                  </a:cubicBezTo>
                  <a:cubicBezTo>
                    <a:pt x="274" y="242"/>
                    <a:pt x="269" y="237"/>
                    <a:pt x="262" y="237"/>
                  </a:cubicBezTo>
                  <a:close/>
                  <a:moveTo>
                    <a:pt x="262" y="252"/>
                  </a:moveTo>
                  <a:cubicBezTo>
                    <a:pt x="260" y="252"/>
                    <a:pt x="259" y="251"/>
                    <a:pt x="259" y="249"/>
                  </a:cubicBezTo>
                  <a:cubicBezTo>
                    <a:pt x="259" y="248"/>
                    <a:pt x="260" y="246"/>
                    <a:pt x="262" y="246"/>
                  </a:cubicBezTo>
                  <a:cubicBezTo>
                    <a:pt x="264" y="246"/>
                    <a:pt x="265" y="248"/>
                    <a:pt x="265" y="249"/>
                  </a:cubicBezTo>
                  <a:cubicBezTo>
                    <a:pt x="265" y="251"/>
                    <a:pt x="264" y="252"/>
                    <a:pt x="26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23" name="Right Arrow Callout 24">
              <a:extLst>
                <a:ext uri="{FF2B5EF4-FFF2-40B4-BE49-F238E27FC236}">
                  <a16:creationId xmlns:a16="http://schemas.microsoft.com/office/drawing/2014/main" id="{E21CE36F-AF0C-4597-96D8-49F05E33B8BE}"/>
                </a:ext>
              </a:extLst>
            </p:cNvPr>
            <p:cNvSpPr/>
            <p:nvPr/>
          </p:nvSpPr>
          <p:spPr>
            <a:xfrm>
              <a:off x="4932518" y="4177508"/>
              <a:ext cx="2410723" cy="2251392"/>
            </a:xfrm>
            <a:prstGeom prst="rightArrowCallout">
              <a:avLst>
                <a:gd name="adj1" fmla="val 50000"/>
                <a:gd name="adj2" fmla="val 14426"/>
                <a:gd name="adj3" fmla="val 15009"/>
                <a:gd name="adj4" fmla="val 87066"/>
              </a:avLst>
            </a:prstGeom>
            <a:solidFill>
              <a:srgbClr val="0097B7"/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121920" tIns="304800" rIns="121920" bIns="304800" rtlCol="0" anchor="b" anchorCtr="0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rPr>
                <a:t>Bare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rPr>
                <a:t> metal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24" name="Oval 15">
              <a:extLst>
                <a:ext uri="{FF2B5EF4-FFF2-40B4-BE49-F238E27FC236}">
                  <a16:creationId xmlns:a16="http://schemas.microsoft.com/office/drawing/2014/main" id="{7472ABAA-6657-404F-90ED-26AF98C3D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1271" y="4437929"/>
              <a:ext cx="1097280" cy="1097280"/>
            </a:xfrm>
            <a:prstGeom prst="ellipse">
              <a:avLst/>
            </a:prstGeom>
            <a:solidFill>
              <a:srgbClr val="51C3CA"/>
            </a:solidFill>
            <a:ln w="6350">
              <a:solidFill>
                <a:sysClr val="window" lastClr="FFFFFF"/>
              </a:solidFill>
            </a:ln>
            <a:effectLst>
              <a:glow rad="101600">
                <a:sysClr val="window" lastClr="FFFFFF">
                  <a:lumMod val="95000"/>
                  <a:alpha val="40000"/>
                </a:sysClr>
              </a:glo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25" name="Freeform 30">
              <a:extLst>
                <a:ext uri="{FF2B5EF4-FFF2-40B4-BE49-F238E27FC236}">
                  <a16:creationId xmlns:a16="http://schemas.microsoft.com/office/drawing/2014/main" id="{6CE9E34C-6532-4D71-AAA3-4DD7213E3B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21742" y="4737803"/>
              <a:ext cx="521925" cy="508893"/>
            </a:xfrm>
            <a:custGeom>
              <a:avLst/>
              <a:gdLst>
                <a:gd name="T0" fmla="*/ 339 w 339"/>
                <a:gd name="T1" fmla="*/ 98 h 331"/>
                <a:gd name="T2" fmla="*/ 287 w 339"/>
                <a:gd name="T3" fmla="*/ 0 h 331"/>
                <a:gd name="T4" fmla="*/ 47 w 339"/>
                <a:gd name="T5" fmla="*/ 3 h 331"/>
                <a:gd name="T6" fmla="*/ 0 w 339"/>
                <a:gd name="T7" fmla="*/ 98 h 331"/>
                <a:gd name="T8" fmla="*/ 0 w 339"/>
                <a:gd name="T9" fmla="*/ 326 h 331"/>
                <a:gd name="T10" fmla="*/ 335 w 339"/>
                <a:gd name="T11" fmla="*/ 331 h 331"/>
                <a:gd name="T12" fmla="*/ 339 w 339"/>
                <a:gd name="T13" fmla="*/ 100 h 331"/>
                <a:gd name="T14" fmla="*/ 54 w 339"/>
                <a:gd name="T15" fmla="*/ 9 h 331"/>
                <a:gd name="T16" fmla="*/ 327 w 339"/>
                <a:gd name="T17" fmla="*/ 96 h 331"/>
                <a:gd name="T18" fmla="*/ 54 w 339"/>
                <a:gd name="T19" fmla="*/ 9 h 331"/>
                <a:gd name="T20" fmla="*/ 9 w 339"/>
                <a:gd name="T21" fmla="*/ 322 h 331"/>
                <a:gd name="T22" fmla="*/ 330 w 339"/>
                <a:gd name="T23" fmla="*/ 256 h 331"/>
                <a:gd name="T24" fmla="*/ 330 w 339"/>
                <a:gd name="T25" fmla="*/ 246 h 331"/>
                <a:gd name="T26" fmla="*/ 9 w 339"/>
                <a:gd name="T27" fmla="*/ 180 h 331"/>
                <a:gd name="T28" fmla="*/ 330 w 339"/>
                <a:gd name="T29" fmla="*/ 246 h 331"/>
                <a:gd name="T30" fmla="*/ 9 w 339"/>
                <a:gd name="T31" fmla="*/ 171 h 331"/>
                <a:gd name="T32" fmla="*/ 330 w 339"/>
                <a:gd name="T33" fmla="*/ 105 h 331"/>
                <a:gd name="T34" fmla="*/ 245 w 339"/>
                <a:gd name="T35" fmla="*/ 308 h 331"/>
                <a:gd name="T36" fmla="*/ 245 w 339"/>
                <a:gd name="T37" fmla="*/ 269 h 331"/>
                <a:gd name="T38" fmla="*/ 245 w 339"/>
                <a:gd name="T39" fmla="*/ 308 h 331"/>
                <a:gd name="T40" fmla="*/ 255 w 339"/>
                <a:gd name="T41" fmla="*/ 289 h 331"/>
                <a:gd name="T42" fmla="*/ 235 w 339"/>
                <a:gd name="T43" fmla="*/ 289 h 331"/>
                <a:gd name="T44" fmla="*/ 289 w 339"/>
                <a:gd name="T45" fmla="*/ 308 h 331"/>
                <a:gd name="T46" fmla="*/ 289 w 339"/>
                <a:gd name="T47" fmla="*/ 269 h 331"/>
                <a:gd name="T48" fmla="*/ 289 w 339"/>
                <a:gd name="T49" fmla="*/ 308 h 331"/>
                <a:gd name="T50" fmla="*/ 299 w 339"/>
                <a:gd name="T51" fmla="*/ 289 h 331"/>
                <a:gd name="T52" fmla="*/ 279 w 339"/>
                <a:gd name="T53" fmla="*/ 289 h 331"/>
                <a:gd name="T54" fmla="*/ 245 w 339"/>
                <a:gd name="T55" fmla="*/ 158 h 331"/>
                <a:gd name="T56" fmla="*/ 245 w 339"/>
                <a:gd name="T57" fmla="*/ 119 h 331"/>
                <a:gd name="T58" fmla="*/ 245 w 339"/>
                <a:gd name="T59" fmla="*/ 158 h 331"/>
                <a:gd name="T60" fmla="*/ 255 w 339"/>
                <a:gd name="T61" fmla="*/ 138 h 331"/>
                <a:gd name="T62" fmla="*/ 235 w 339"/>
                <a:gd name="T63" fmla="*/ 138 h 331"/>
                <a:gd name="T64" fmla="*/ 289 w 339"/>
                <a:gd name="T65" fmla="*/ 158 h 331"/>
                <a:gd name="T66" fmla="*/ 289 w 339"/>
                <a:gd name="T67" fmla="*/ 119 h 331"/>
                <a:gd name="T68" fmla="*/ 289 w 339"/>
                <a:gd name="T69" fmla="*/ 158 h 331"/>
                <a:gd name="T70" fmla="*/ 299 w 339"/>
                <a:gd name="T71" fmla="*/ 138 h 331"/>
                <a:gd name="T72" fmla="*/ 279 w 339"/>
                <a:gd name="T73" fmla="*/ 138 h 331"/>
                <a:gd name="T74" fmla="*/ 245 w 339"/>
                <a:gd name="T75" fmla="*/ 233 h 331"/>
                <a:gd name="T76" fmla="*/ 245 w 339"/>
                <a:gd name="T77" fmla="*/ 194 h 331"/>
                <a:gd name="T78" fmla="*/ 245 w 339"/>
                <a:gd name="T79" fmla="*/ 233 h 331"/>
                <a:gd name="T80" fmla="*/ 255 w 339"/>
                <a:gd name="T81" fmla="*/ 213 h 331"/>
                <a:gd name="T82" fmla="*/ 235 w 339"/>
                <a:gd name="T83" fmla="*/ 213 h 331"/>
                <a:gd name="T84" fmla="*/ 289 w 339"/>
                <a:gd name="T85" fmla="*/ 233 h 331"/>
                <a:gd name="T86" fmla="*/ 289 w 339"/>
                <a:gd name="T87" fmla="*/ 194 h 331"/>
                <a:gd name="T88" fmla="*/ 289 w 339"/>
                <a:gd name="T89" fmla="*/ 233 h 331"/>
                <a:gd name="T90" fmla="*/ 299 w 339"/>
                <a:gd name="T91" fmla="*/ 213 h 331"/>
                <a:gd name="T92" fmla="*/ 279 w 339"/>
                <a:gd name="T93" fmla="*/ 21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9" h="331">
                  <a:moveTo>
                    <a:pt x="339" y="98"/>
                  </a:moveTo>
                  <a:cubicBezTo>
                    <a:pt x="339" y="98"/>
                    <a:pt x="339" y="98"/>
                    <a:pt x="339" y="98"/>
                  </a:cubicBezTo>
                  <a:cubicBezTo>
                    <a:pt x="292" y="3"/>
                    <a:pt x="292" y="3"/>
                    <a:pt x="292" y="3"/>
                  </a:cubicBezTo>
                  <a:cubicBezTo>
                    <a:pt x="291" y="1"/>
                    <a:pt x="289" y="0"/>
                    <a:pt x="287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0"/>
                    <a:pt x="48" y="1"/>
                    <a:pt x="47" y="3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100"/>
                    <a:pt x="0" y="100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29"/>
                    <a:pt x="2" y="331"/>
                    <a:pt x="4" y="331"/>
                  </a:cubicBezTo>
                  <a:cubicBezTo>
                    <a:pt x="335" y="331"/>
                    <a:pt x="335" y="331"/>
                    <a:pt x="335" y="331"/>
                  </a:cubicBezTo>
                  <a:cubicBezTo>
                    <a:pt x="337" y="331"/>
                    <a:pt x="339" y="329"/>
                    <a:pt x="339" y="326"/>
                  </a:cubicBezTo>
                  <a:cubicBezTo>
                    <a:pt x="339" y="100"/>
                    <a:pt x="339" y="100"/>
                    <a:pt x="339" y="100"/>
                  </a:cubicBezTo>
                  <a:cubicBezTo>
                    <a:pt x="339" y="100"/>
                    <a:pt x="339" y="99"/>
                    <a:pt x="339" y="98"/>
                  </a:cubicBezTo>
                  <a:close/>
                  <a:moveTo>
                    <a:pt x="54" y="9"/>
                  </a:moveTo>
                  <a:cubicBezTo>
                    <a:pt x="285" y="9"/>
                    <a:pt x="285" y="9"/>
                    <a:pt x="285" y="9"/>
                  </a:cubicBezTo>
                  <a:cubicBezTo>
                    <a:pt x="327" y="96"/>
                    <a:pt x="327" y="96"/>
                    <a:pt x="327" y="96"/>
                  </a:cubicBezTo>
                  <a:cubicBezTo>
                    <a:pt x="12" y="96"/>
                    <a:pt x="12" y="96"/>
                    <a:pt x="12" y="96"/>
                  </a:cubicBezTo>
                  <a:lnTo>
                    <a:pt x="54" y="9"/>
                  </a:lnTo>
                  <a:close/>
                  <a:moveTo>
                    <a:pt x="330" y="322"/>
                  </a:moveTo>
                  <a:cubicBezTo>
                    <a:pt x="9" y="322"/>
                    <a:pt x="9" y="322"/>
                    <a:pt x="9" y="322"/>
                  </a:cubicBezTo>
                  <a:cubicBezTo>
                    <a:pt x="9" y="256"/>
                    <a:pt x="9" y="256"/>
                    <a:pt x="9" y="256"/>
                  </a:cubicBezTo>
                  <a:cubicBezTo>
                    <a:pt x="330" y="256"/>
                    <a:pt x="330" y="256"/>
                    <a:pt x="330" y="256"/>
                  </a:cubicBezTo>
                  <a:lnTo>
                    <a:pt x="330" y="322"/>
                  </a:lnTo>
                  <a:close/>
                  <a:moveTo>
                    <a:pt x="330" y="246"/>
                  </a:moveTo>
                  <a:cubicBezTo>
                    <a:pt x="9" y="246"/>
                    <a:pt x="9" y="246"/>
                    <a:pt x="9" y="246"/>
                  </a:cubicBezTo>
                  <a:cubicBezTo>
                    <a:pt x="9" y="180"/>
                    <a:pt x="9" y="180"/>
                    <a:pt x="9" y="180"/>
                  </a:cubicBezTo>
                  <a:cubicBezTo>
                    <a:pt x="330" y="180"/>
                    <a:pt x="330" y="180"/>
                    <a:pt x="330" y="180"/>
                  </a:cubicBezTo>
                  <a:lnTo>
                    <a:pt x="330" y="246"/>
                  </a:lnTo>
                  <a:close/>
                  <a:moveTo>
                    <a:pt x="330" y="171"/>
                  </a:moveTo>
                  <a:cubicBezTo>
                    <a:pt x="9" y="171"/>
                    <a:pt x="9" y="171"/>
                    <a:pt x="9" y="171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330" y="105"/>
                    <a:pt x="330" y="105"/>
                    <a:pt x="330" y="105"/>
                  </a:cubicBezTo>
                  <a:lnTo>
                    <a:pt x="330" y="171"/>
                  </a:lnTo>
                  <a:close/>
                  <a:moveTo>
                    <a:pt x="245" y="308"/>
                  </a:moveTo>
                  <a:cubicBezTo>
                    <a:pt x="256" y="308"/>
                    <a:pt x="264" y="299"/>
                    <a:pt x="264" y="289"/>
                  </a:cubicBezTo>
                  <a:cubicBezTo>
                    <a:pt x="264" y="278"/>
                    <a:pt x="256" y="269"/>
                    <a:pt x="245" y="269"/>
                  </a:cubicBezTo>
                  <a:cubicBezTo>
                    <a:pt x="234" y="269"/>
                    <a:pt x="225" y="278"/>
                    <a:pt x="225" y="289"/>
                  </a:cubicBezTo>
                  <a:cubicBezTo>
                    <a:pt x="225" y="299"/>
                    <a:pt x="234" y="308"/>
                    <a:pt x="245" y="308"/>
                  </a:cubicBezTo>
                  <a:close/>
                  <a:moveTo>
                    <a:pt x="245" y="279"/>
                  </a:moveTo>
                  <a:cubicBezTo>
                    <a:pt x="250" y="279"/>
                    <a:pt x="255" y="283"/>
                    <a:pt x="255" y="289"/>
                  </a:cubicBezTo>
                  <a:cubicBezTo>
                    <a:pt x="255" y="294"/>
                    <a:pt x="250" y="299"/>
                    <a:pt x="245" y="299"/>
                  </a:cubicBezTo>
                  <a:cubicBezTo>
                    <a:pt x="239" y="299"/>
                    <a:pt x="235" y="294"/>
                    <a:pt x="235" y="289"/>
                  </a:cubicBezTo>
                  <a:cubicBezTo>
                    <a:pt x="235" y="283"/>
                    <a:pt x="239" y="279"/>
                    <a:pt x="245" y="279"/>
                  </a:cubicBezTo>
                  <a:close/>
                  <a:moveTo>
                    <a:pt x="289" y="308"/>
                  </a:moveTo>
                  <a:cubicBezTo>
                    <a:pt x="299" y="308"/>
                    <a:pt x="308" y="299"/>
                    <a:pt x="308" y="289"/>
                  </a:cubicBezTo>
                  <a:cubicBezTo>
                    <a:pt x="308" y="278"/>
                    <a:pt x="299" y="269"/>
                    <a:pt x="289" y="269"/>
                  </a:cubicBezTo>
                  <a:cubicBezTo>
                    <a:pt x="278" y="269"/>
                    <a:pt x="269" y="278"/>
                    <a:pt x="269" y="289"/>
                  </a:cubicBezTo>
                  <a:cubicBezTo>
                    <a:pt x="269" y="299"/>
                    <a:pt x="278" y="308"/>
                    <a:pt x="289" y="308"/>
                  </a:cubicBezTo>
                  <a:close/>
                  <a:moveTo>
                    <a:pt x="289" y="279"/>
                  </a:moveTo>
                  <a:cubicBezTo>
                    <a:pt x="294" y="279"/>
                    <a:pt x="299" y="283"/>
                    <a:pt x="299" y="289"/>
                  </a:cubicBezTo>
                  <a:cubicBezTo>
                    <a:pt x="299" y="294"/>
                    <a:pt x="294" y="299"/>
                    <a:pt x="289" y="299"/>
                  </a:cubicBezTo>
                  <a:cubicBezTo>
                    <a:pt x="283" y="299"/>
                    <a:pt x="279" y="294"/>
                    <a:pt x="279" y="289"/>
                  </a:cubicBezTo>
                  <a:cubicBezTo>
                    <a:pt x="279" y="283"/>
                    <a:pt x="283" y="279"/>
                    <a:pt x="289" y="279"/>
                  </a:cubicBezTo>
                  <a:close/>
                  <a:moveTo>
                    <a:pt x="245" y="158"/>
                  </a:moveTo>
                  <a:cubicBezTo>
                    <a:pt x="256" y="158"/>
                    <a:pt x="264" y="149"/>
                    <a:pt x="264" y="138"/>
                  </a:cubicBezTo>
                  <a:cubicBezTo>
                    <a:pt x="264" y="127"/>
                    <a:pt x="256" y="119"/>
                    <a:pt x="245" y="119"/>
                  </a:cubicBezTo>
                  <a:cubicBezTo>
                    <a:pt x="234" y="119"/>
                    <a:pt x="225" y="127"/>
                    <a:pt x="225" y="138"/>
                  </a:cubicBezTo>
                  <a:cubicBezTo>
                    <a:pt x="225" y="149"/>
                    <a:pt x="234" y="158"/>
                    <a:pt x="245" y="158"/>
                  </a:cubicBezTo>
                  <a:close/>
                  <a:moveTo>
                    <a:pt x="245" y="128"/>
                  </a:moveTo>
                  <a:cubicBezTo>
                    <a:pt x="250" y="128"/>
                    <a:pt x="255" y="133"/>
                    <a:pt x="255" y="138"/>
                  </a:cubicBezTo>
                  <a:cubicBezTo>
                    <a:pt x="255" y="144"/>
                    <a:pt x="250" y="148"/>
                    <a:pt x="245" y="148"/>
                  </a:cubicBezTo>
                  <a:cubicBezTo>
                    <a:pt x="239" y="148"/>
                    <a:pt x="235" y="144"/>
                    <a:pt x="235" y="138"/>
                  </a:cubicBezTo>
                  <a:cubicBezTo>
                    <a:pt x="235" y="133"/>
                    <a:pt x="239" y="128"/>
                    <a:pt x="245" y="128"/>
                  </a:cubicBezTo>
                  <a:close/>
                  <a:moveTo>
                    <a:pt x="289" y="158"/>
                  </a:moveTo>
                  <a:cubicBezTo>
                    <a:pt x="299" y="158"/>
                    <a:pt x="308" y="149"/>
                    <a:pt x="308" y="138"/>
                  </a:cubicBezTo>
                  <a:cubicBezTo>
                    <a:pt x="308" y="127"/>
                    <a:pt x="299" y="119"/>
                    <a:pt x="289" y="119"/>
                  </a:cubicBezTo>
                  <a:cubicBezTo>
                    <a:pt x="278" y="119"/>
                    <a:pt x="269" y="127"/>
                    <a:pt x="269" y="138"/>
                  </a:cubicBezTo>
                  <a:cubicBezTo>
                    <a:pt x="269" y="149"/>
                    <a:pt x="278" y="158"/>
                    <a:pt x="289" y="158"/>
                  </a:cubicBezTo>
                  <a:close/>
                  <a:moveTo>
                    <a:pt x="289" y="128"/>
                  </a:moveTo>
                  <a:cubicBezTo>
                    <a:pt x="294" y="128"/>
                    <a:pt x="299" y="133"/>
                    <a:pt x="299" y="138"/>
                  </a:cubicBezTo>
                  <a:cubicBezTo>
                    <a:pt x="299" y="144"/>
                    <a:pt x="294" y="148"/>
                    <a:pt x="289" y="148"/>
                  </a:cubicBezTo>
                  <a:cubicBezTo>
                    <a:pt x="283" y="148"/>
                    <a:pt x="279" y="144"/>
                    <a:pt x="279" y="138"/>
                  </a:cubicBezTo>
                  <a:cubicBezTo>
                    <a:pt x="279" y="133"/>
                    <a:pt x="283" y="128"/>
                    <a:pt x="289" y="128"/>
                  </a:cubicBezTo>
                  <a:close/>
                  <a:moveTo>
                    <a:pt x="245" y="233"/>
                  </a:moveTo>
                  <a:cubicBezTo>
                    <a:pt x="256" y="233"/>
                    <a:pt x="264" y="224"/>
                    <a:pt x="264" y="213"/>
                  </a:cubicBezTo>
                  <a:cubicBezTo>
                    <a:pt x="264" y="203"/>
                    <a:pt x="256" y="194"/>
                    <a:pt x="245" y="194"/>
                  </a:cubicBezTo>
                  <a:cubicBezTo>
                    <a:pt x="234" y="194"/>
                    <a:pt x="225" y="203"/>
                    <a:pt x="225" y="213"/>
                  </a:cubicBezTo>
                  <a:cubicBezTo>
                    <a:pt x="225" y="224"/>
                    <a:pt x="234" y="233"/>
                    <a:pt x="245" y="233"/>
                  </a:cubicBezTo>
                  <a:close/>
                  <a:moveTo>
                    <a:pt x="245" y="203"/>
                  </a:moveTo>
                  <a:cubicBezTo>
                    <a:pt x="250" y="203"/>
                    <a:pt x="255" y="208"/>
                    <a:pt x="255" y="213"/>
                  </a:cubicBezTo>
                  <a:cubicBezTo>
                    <a:pt x="255" y="219"/>
                    <a:pt x="250" y="223"/>
                    <a:pt x="245" y="223"/>
                  </a:cubicBezTo>
                  <a:cubicBezTo>
                    <a:pt x="239" y="223"/>
                    <a:pt x="235" y="219"/>
                    <a:pt x="235" y="213"/>
                  </a:cubicBezTo>
                  <a:cubicBezTo>
                    <a:pt x="235" y="208"/>
                    <a:pt x="239" y="203"/>
                    <a:pt x="245" y="203"/>
                  </a:cubicBezTo>
                  <a:close/>
                  <a:moveTo>
                    <a:pt x="289" y="233"/>
                  </a:moveTo>
                  <a:cubicBezTo>
                    <a:pt x="299" y="233"/>
                    <a:pt x="308" y="224"/>
                    <a:pt x="308" y="213"/>
                  </a:cubicBezTo>
                  <a:cubicBezTo>
                    <a:pt x="308" y="203"/>
                    <a:pt x="299" y="194"/>
                    <a:pt x="289" y="194"/>
                  </a:cubicBezTo>
                  <a:cubicBezTo>
                    <a:pt x="278" y="194"/>
                    <a:pt x="269" y="203"/>
                    <a:pt x="269" y="213"/>
                  </a:cubicBezTo>
                  <a:cubicBezTo>
                    <a:pt x="269" y="224"/>
                    <a:pt x="278" y="233"/>
                    <a:pt x="289" y="233"/>
                  </a:cubicBezTo>
                  <a:close/>
                  <a:moveTo>
                    <a:pt x="289" y="203"/>
                  </a:moveTo>
                  <a:cubicBezTo>
                    <a:pt x="294" y="203"/>
                    <a:pt x="299" y="208"/>
                    <a:pt x="299" y="213"/>
                  </a:cubicBezTo>
                  <a:cubicBezTo>
                    <a:pt x="299" y="219"/>
                    <a:pt x="294" y="223"/>
                    <a:pt x="289" y="223"/>
                  </a:cubicBezTo>
                  <a:cubicBezTo>
                    <a:pt x="283" y="223"/>
                    <a:pt x="279" y="219"/>
                    <a:pt x="279" y="213"/>
                  </a:cubicBezTo>
                  <a:cubicBezTo>
                    <a:pt x="279" y="208"/>
                    <a:pt x="283" y="203"/>
                    <a:pt x="289" y="2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</p:grpSp>
      <p:pic>
        <p:nvPicPr>
          <p:cNvPr id="26" name="Picture 2" descr="data:image/jpeg;base64,/9j/4AAQSkZJRgABAQAAAQABAAD/2wCEAAkGBxISEhUTExIWFhUXFRcYFRcWFxcXGBcgGhgXFxseGBceHyggGBolHRcXITUiJSkrLi4uFx8zODMsNyktLisBCgoKDg0OGhAQGy0mICYvLS8wLS0vLS8tLS4vLS8tLS0tLy0tLS0tLS0tLS0tLS0tLS0tLS0tLS0tLS0tLS0tLf/AABEIAOEA4QMBEQACEQEDEQH/xAAcAAEAAgIDAQAAAAAAAAAAAAAABgcEBQEDCAL/xABKEAABAwICBgQJCgMGBgMAAAABAAIDBBEFIQYHEjFBURMiYXEyM1JzgZGhsbIUIzQ1QmJygpLCJKLBQ1Njg7PhFXTD0dLwJkSj/8QAGwEBAAIDAQEAAAAAAAAAAAAAAAQFAgMGAQf/xAA9EQACAgECAwQHBwMEAQUBAAAAAQIDBAUREiExMkFRcQYTIjNhgZEUIzShscHRQlLwFWJy4fEWNUNTgiT/2gAMAwEAAhEDEQA/AKNQBAEAQBAEAQBAEAQBAEAQBAEAQBAEAQBAEAQBAEAQBAEAQBAEAQBAEAQBAEAQBAEAQBAEAQBAEAQBAEAQBAEAQBAEAQBAEAQBAEAQBAEAQBAEAQBAEAQHKAIBZAEBwgCAIAgCAIAgCAIAgCAIAgCAIAgCAIAgCAIDmyA7aamfI7ZjY57jua1pcT6BmvJSjBbyeyPUm+hJqTV7XObtyNZTs8qd4ZbvGZHpCr56pjrlFuT+C3N6xpvry8zuOjGHxePxWM/dgjdJ/MDb2Lz7Xky7FL+b2Hqq11n9D6jo8EBs11fMeTGxi/oLbrF2Z/eoRXxbPVGnu3ZltpMN4YZiLu0/7LHjyu+2H+fM94a/7WcupMN44ZiLe4n+qceT/wDbD/PmOGv+1mJLSYLfr/8AEICeD2xke66yVmd/TwS+p5w09+6PgaN4bL4nFGt7J4nM/myCy+1ZUO3Tv5PceqrfSf1Ouo1eVmztwmKpZ5UEjXZdxt7Lr2OqUb7T3i/9y2PHjT/p2fkRmsoZYXbMsb43eS9pafUVPhOM1vF7+RocXHqdCyPDhAEAQBAEAQBAEAQBAEAQBAEAQHKA2GC4LPVv6OCMvdxtub2uduA71puvrpjxWPYzhCU3siUNwHD6IgVcxqp9wp6bwQeT5N57hY9hUB5OTkL7qPDH+6X7I3erhDtPd+CJVh1Likrdmnhhw2A8m3lI7crk94aq267Cqe9snZL8v8+pJhC6a9lcKMyHV1Tk9JVzzVLhvdI8sb7yQPzKO9Ztfs0QUV8Fu/8APkbVhwXOyW52GtwSk3fJQ4ZdRold6wHH2rH1Wp5HXfb6HrljV+B0Ta0aBmTBM4fcja0e1w9yzWh5cu1JfVnn26pdEYj9blNwp5j3lg/qVs/9PT75r6GP+oR/tDNblPxp5h3OYf8Asn/p2f8AevoP9Rj/AGmVDrUoX5PbO0feY1w9jisHoeVHsyX5mX26p9UZAxbBKvwjTE/4jBG79RA961+o1PH7O/13PePGs67HxPq7o3fOUsksDvsvhk2m++/qcF6tZyIezfBS+DWx48OuXOD2MWsoMWgbsvEOJQcWSNHSW7Ac7+ly31ZGDc94t1y+HT/Poa513QXP2kROXC8Nq3FsbnYfU3zhnuYieQebFmZ4+hqtI3ZVC3kvWR8V1+nf8iK41zfL2X4Ebx/R2po3bM8ZaD4Lxmx34Xbj3b1Nx8qq9bwf8r5GmdcodTVKQYHCAIAgCAIAgCAIAgCAIAgOQEBLcF0VYIhV17zBTfZbb52fkI28AefLkMxX3ZrcvU464pfkvN/sb4VLbinyX6krw2lq6+MR07PkGH/d8ZMOd9778STbPe6yrL7aMSXHa/WWfkv4JNcJ28orhiSSnosOwiPbOzGbW6R/WmfzDePoaAFWytzNRnwx6eC6EpRpx1u+pDcd1rSOu2kiDB5ctnP9DB1W+kuVrjaBXDnc938OhFtz5S5Q5EDxPGKipN55nyZ3G04kDubub6ArurHrqW0IpEGU5S6swltMTgr1gLwBAEABQGXh2JzQO2oZXxnmxxbfvtv9K12VV2LaaT8zKM5R6MnOA61J2WbVRiVvltsyQejwXeod6psnQqZ86nwv8iZVnzjylzJw12G4xHubIQNx6k8f9QO67T2qmazNOl15fVMmfc5K+P5kercLrcNY5rR8uoPtwSC72DsFjYDfdtxxLRvVlTk4+a0+xZ4r/P1I06rKf90SL4lovDUxuqcMcXsaLy0zvHRdwz22+v052sqsydUvVZK2b6S7n/DI0qlJcVf08CGEKyI5wgCAIAgCAIAgCAIAgOQgJtguEw0MLa6uZtvfnS0x3yHg+QcGbt/tuAqu++eRN0UPZLtS8PgviSIQVa45/JEv0f0Wmq5BW4n13nOKnIsyMbxtM4fg/Vc3CqczUIY69RifOX+fr9CbTjysfrLfoc6aaw46bahptmSYZOdvji7OT3DluHG+YWOn6NO37y/kvDvZ7kZih7FZUeIV8s7zJLI57zvc43PcOQ7BkF1NdcK48MFsirlJye8uZuNH9DKyrAdHFsxn+0k6jO8cXflBUXJ1GjH5Tlz8F1NlePOzson2E6qadljUSvlPFrOoz15uPsVDf6QTfKqO3nzJ9enL+tkjGi1DBE/o6WIERvs5zdt3gn7T7m6gLUcm2xcU31XQkSxqoReyPPhXdFEcIAgCAID6Za+d7dm9AZzcKe8F0JEoGbgy+20czH4Vu0XHasHYlylyPdvAxqWpfG9sjHuY9pu1zSQR3EbllKCmuGS3T8QntzRauheskSFsNYQ1+QbMMmuPKQDJh+8Mudt65jUNFcd7Mf6fwWePm/02fU2Wkuh72yfLMOPRVLc3MbYMl52G4E8vBd35nTh6kpR+z5XOPj3oyuxdvvKupD8Rw+LFI3z08YirY7mppgLdJbe+MH7V9433yOdi64qsniSVdj3g+zLw+D/ZkOUVct48pd6IEVbEU4QBAEAQBAEAQBAEBLNCcIiIkraoXpqex2f72Te1g58LjtHAlV+bdPlRV2pfku9/wb6YLty6Im2hmEyVsxxOsFyT/DRnwWgE2cByH2e27uSp9Ryo41f2Wh/8n/ne+8m41Ltl62fyMbWVpwYy6kpndfdNIN7ebGHyuZ4bt91lpGl7pX3LyX7sxzMr/wCOBWmE4XNUyiKFhe88BuA4lx3NaOZXRXX10w45vZIr4QlN7RLg0U1dU9NZ89p5sjmPm2H7rT4R7XcsgFyedrVtr4KvZXj3stqMGMec+bJsqR7vqT1sgvD06K/xUnm3/CVtp95HzX6mu3sM8xr6Oc2cIAgOQgM6swmaKOOV8bhHK3ajfva7fltDIOyOW9a4XQnJxi+a6oycGluzAWwxO2GZzHBzXFrgbgtJBHcRmEaTWzQJFSVlNW9SrIhnOTKpoAa48BUMGR3+MFj5V96h2Rtp9qrmv7f4f7G1OMu1y+Jq8dwSekk6OZljva4ZseObHbnD/wBK3UZFd0eKD/lfBmM63B7Mm+rXTcsLaSpf82coZHHNh4McfIPA/Z7t1Nq2lqxO6pe13rx/7JmJlOD4ZdCQae4BJG4YjSdWoi60oA8Y0byRxIG8cR3ZwdLzIzj9lv7L6b93w/g35VGz9bWQjTKiiqIWYlTNDWyO2amMZ9FLvJ7Gu58yPKsrvDslVN41j5rsvxX/AEQbYqS9ZH5+ZDSrIjnCAIAgCAIAgCA7IInPcGtF3OIa0DiSbAeteOSim2epblk4nhglqaXB4j81TgPqXN+08jakd3gGw5F9uCo67/V1WZsusuyvh3fyTHDilGmPd1Jjpvjgw+jvEA15tFA0bm2G8Dk1o9eyqXTcZ5mQ5T5rq/j8Cdk2KmvhiUjhOGy1c7YoxtSSO3nhxc5x5AXJK7K62FNbnLkkU0IuctkX5ozo9DQwiOIXcc5JCOs88zyA4Dh33K4bNzbMqzilyXci+oojXHl1O7Hcdgo4+knfsjPZaM3vPJrePfuHEha8TDtyZcMF8+5GV18KlzKi0k1hVVUSyI9BETYNYeu6/lyb/QLDvXW4mkUY64pLil4v9ioty7LOS5IumipxHGyMbmMawflaG/0XG3z47JS8Wy6rW0Uj5r/FSebf8BSn3kfNfqeW9hnmRfRzmzhAEAQHoHQ6nZJhlMyRrXsdDZzXC4PWdwXDZ9s68ycoNp7l5jwjOlKSIZpbqwIvLRXcN5hcesPNuPhD7pz7SrjB1yM9oX8n493zId+C484fQrSWMtJa4EOBsQRYgjeCOBXQpprdFecBegsTQXEIq6E4ZV9bIupn/bZYXLWk8QLkdgI3WVHqNc8af2qj/wDS7n8SbjyjYvVT+TIfpJgclFO6GTO2bXDc9pvZw9RFuBBCtMXJhkVqyH/gjWVuuTiy3dWWkZq6YxyG8sFmuJz22nJjjfeci09w5rlNYw/s9ysgvZl+TLXCu9ZDgl1I82hZRYlJRPH8HXMsBwaXE7Fu1r7tHY4HkrON0srEjfHtw/br9URXX6q11vssrnFqB1PNJC/wo3uae2xtfuO/0q7qtVkFOPRohSjwvZmGthiEAQBAEAQBASvVlSNfXse/wYWvmd+QZepxB9Cr9Usccdpf1NL6kjGX3ifhzJpqliMrqutf4csmyDyz6R+fK7o/0qm12fBGvHj0S3/ZfuTcCPFKU2RnW5iZlreiB6sDA233nAPcfa0flVlolPq8ZT75cyLm2cVm3gS7VHgYipjUuHzk1w0kZhjTYD8zgT2gNVTruU52KmL5Lr5kzAp2jxvvJLpTpBHQwGZ+Z8GNl7F7uXYBvJ4Dtsq3AwpZVvCuneyTkXqqPxKCxrFpaqV00z9p59TRwa0cGjku6oohTBQgtkUM5ub3ZkaKUvS1tMznMy/cHAn2ArDLs4KJy+DMqo7zSPRpK+dnRpbHRXC8cgG/o32/SVto5WR80YW78DPM80LmHZc0tPJwIPqK+jqSlzic2011OpAEAQHobQT6vpfNfucuD1T8VZ5l/ie5RvlXkkgetvD4DSGd0Y6YPYxkgydmcw7yhsh2/cr/AEK+13er39nZ8itz6oKPF3lMFdaVJk4bWOgljmZ4Ub2vH5Tf1LCyCsg4vv5GUZOLTRdGsjB21dD0zB14m9Mw8SwgOe39Ofe1clpOQ8fJdT6Pl8+4tsuv1lXGuqK11b4l0FfFn1ZPmndz7W/mDT6F0GqUK7GkvDn9CvxZ8FqZP9b9CXUsc7fDhlGfENfl8TWetUWgW/eyrfRr9P8Aon6hD2VJEJ1lNEklPVgW+VU0cjvxABrv2q60xuMZ0v8Apk18uqIORzal4ohysyMEAQBAEAQBATLQLKnxJ/EUbmg/jyPuVZnv7ymP+79CRR2Z+RYeqmIDDoz5Ukjj+rZ/aue1175TXgkWWByq3Kg0qmL62qcd5qJfjcB7F1uIlGiG3gv0Km17zfmehMKpRFDFENzI2NH5WgLgMiz1lspPvbOgpjtWl8CktZeNGprXtB+bhvEwcLg9c95dfPkGrtNKxVRjx8XzZSZVvrLH8CJKyIxMdVNLt4jGf7tkj/5dke1wVXrFnBiy+OyJWHHitRea4cvgiPDqqqaOUbMrGyDk9rXj1EFbK7rIdiTXkzCVcJdUR6v0Cw6XM04YecbnM/lB2fYrCvWMqv8Aq38zRLCqfcRyv1SRHxNS9vZI0PHrFj7FY1ekT/8Akh9CNLTv7WRqv1YV8ebBHKPuPsfU/Z9isKtbxJ9W15ojTwrY9xa2iFK+Kip45Glr2x2c07wdpy5fULIzyZyg91uWuLFxqSZuFCJBXWuqotTwR8XSuf8AoZb/AKi6L0eg+Ocu7bb8ys1GXJIqBdUVRygPSuCQ/wANAx2fzMbXelgBXz3Iltkykv7v3OhrjvUl8Dzo8GCY2PWiky72O/2XfL7yvzX7FB2ZeRfOsCIPw6q83tD8rmu/ouK0x8GbHbxaLvK50MqzSHrYThzzva6oj9G3cewBdPj8sy5L/a/yKqznVF+ZDlZEcIAgCAIAgCAmWgedPiTOJo3OH5Lkqtz+VlMv936kijszXwLE1Uyg4dGPJfI0/rLv3LnddjtlPyRZYD3q2Kf0qiLK2pad4qJfjcR7F1mK1KiDXgv0Km1bTfmehqSoDomSN3Oja8dxaHBcFOtq5wfj+5fxe9e68DzPNIXOLjvJJPpN19ES2Wxzre51r08LK1KUwM1RJ5MbWD87tr/prn/SCxqmEfF/p/5LDT4+238C2lyZcHRXG0Uh/wAN/wAJWyn3kfNGu3sMoWg04xCKwbVPIHCQNk9rwTb0rurNNxbO1BfLl+hRRyLY9GSWg1tTt8dTxvHNhcw+3aHuVfZ6P0vsSa/MkR1Ca7SJHQa0qF/jGyxHtbtt9bTf2Kus0HIj2Wn+RJhqEH2iR0GktFPbo6qJxO4Fwa79LrH2Kus0/Jr7UGSYZNcujNqoe23U3JrqjlD0qLXVU3ngj8mIu/W637F13o/W1TKXiym1B72JFcK+IBtNGcJdV1MUAGTnDaPJozefQ0FaMq9UUysfcbKoOc1FHpBgAtwA9gC+ec5S38WdFyjE80VTjPUOLd8kriPzvNvevo0Pu6lv3L9Ec2/al8y+NP5AzDqrzez63Nb/AFXE6YuLNj5su8rlQyq9IDs4RhzDvc+of6Nsj+oXUY/PMua7lFfkVdnKmK8yHKyIwQBAEAQBAEBLNWNS1tc1j/BnY+B35xl7QB6VX6nByx3Jf0tP6G/Ge09vHkTPVHMYjV0b8nxS7QHP+zflyBaz9Sptdgpxrvj0a/7ROwJbOUGRfW1hhirjLbqzMa4HhtNGw4ewH8ys9EvVmMo98eRFza+G3fxJ7qtxkVFE2MnrwfNuHHZ3sPds9X8io9Zx3Tk+sXSXP595OwrFOrg8CmcaoTBPLERYskc31E2PpFiutosVlcZrvSKmceGTTMFbTAszVHjtNAJIZX9HJJI0tLrBjgBYDa4OuTvyzVBrmHbdwzgt0uviT8G6EG4y7y2FyTLhPc6K/wAVJ5t/wlbafeR81+phb2GeY19HObF0AugF0B6F0E+r6XzX7nLg9T/FWeZf4nuUb5V5JKK1qVO3iMo8hsbPU0E+1xXc6PDgxI/HmUOZLe1kTjjLiGtBJJAAAuSTkABxJVm2kt2RS8NXWiPyKIySgfKJB1uPRt3hgPPiT3Dhc8bq+ofaJerh2V+bLrDxvVril1Nhp7jApaKV17PeDHHz2nggkfhFz6Ao+lYzvyI+C5szy7VCtrxKj1c4Z09fCLdWM9K7uZmPW7ZHpXWaneqcaUvHl9SpxocdqRYOuCu2aSOBvhTSjLiWszNvzGNc/oFW90rH0S/UsNQl7Kiu8hOsl3RvpqQG/wAmpo2O/G4Bzv2+tXmmrijO7+6Tfy6Ig5HJqHgiGqyIwQBAEAQBAEB2087mOa9ps5rg5p5EG4PrC8lFSTT7z1PZ7lkYliYgq6XF4h8zUt2ahoz2XW2ZGnty2hzLCqOFHrabMOfWPTy7v4JjnwzjdHo+pL9PcAFfSfN2dIz52Ei1n5ZtB5OaQR2hqptMyni5DjPo+T+BOyq1dXvEp/RXH5KCpErQSPBlZu2m8R2EHMciF1mZiwyanXL5MqabXVLiJbrJwplTGzE6U7cbmhs1t4tkHOHAjJpHCwVZpV06G8S7qunxRJyoKa9bDoyt7K9IIugJjojp/PSbMcnz0AyDSeswfcdy+6cu5VebpVWT7S5S8fHzJVGVOrl3Fs0WOU9ZTSSQSBw6N+03c9nVOTm7x37u1ctPDtxr4xmu9c+7qWivhZW+E86ld6UJwgCAID0NoJ9X0vmv3OXB6p+Ks8y/xPco3wVeSWUNWYPU4jX1JgYXAzyXecmNG0QNp24ZWy3rvI31YmPD1j25LzOfcJW2PhRZ2h2hENDZ5Ilnt4wiwZfhGOHLa3ns3LmtQ1azJ9iPKPh4+f8ABZY+HGvnLmyS1lUyJjpJHBjGi7nHcB/7lbtVZVVK2ahBbtkuc1BcTKF030ndXz7Vi2Jl2wtPAcXH7zsu6wHBd1p+FHFq4erfVlDfc7Zb9xZmq7Rw01OZZBaWexsci1gzaDyJuXHvHJc7rWZ6631UOkfzZY4VXBHjl1ZoflrK/E31Tj/B0DC7a3h2yTs27XPu4djQFYRpeLhxpXbs/fr9ERpTVtzm+iK6xjEHVE0kz/CkeXEcrnIdwFh6FeU1KqtQXctiFOXFJyZhLYYhAEAQBAEAQHKAl2hOKxFslBVG1PUW2Xf3Mn2XjkDkD3DhdV+bTPdX1dqP5rvX8Eima93LoyaaD4xJSSnC6zqvYf4d5PVeCbhoPI72+luRsFTalixyK1l0d/Vf53+JMxbnW/VTMLWXoSXF1ZTNzzdPGBmeb2j2uHp5rbpGp7pUXPn3P9jHLxdnxwILo1pLNRPOxZ8b8pYn5skByII4G1xf3jJXeTiV3r2uTXRrqiDXa63y6eBm4lg0NQDPh9yMzJTO8dFzLR/ax9ouRxC11XWV+xf17pdz/hnsoxfOP0IvZTTUEBkUVbJC7bje5jrEXabGxFiDzB5LGdcZraS3R6ns+RjlZHhwgCAID0NoJ9X0vmv3OXB6p+Ks8y/xPco3yr/iSTrghaxoYxrWtG5rQGgdwCznZKx8UnuzGMVHoa3SDSKnombUz7EjqsbnI/8AC3l2mwUrEwbsmW0Fy733Gm7IhUufUpbS/S+avfZ3UhaepEDkO1x+07t4cF2ODp9eLHZc33spr752vn0JBq30IMxbVVDfmgQYmH+1I3Ej+7H83ddQdW1NUxdVfa7/AIf9m/ExeN8UuhJ9P9InkjD6TrVM3VfsnxbTvF+DiLk8m355V2lYSivtV/ZXTfv+JIyr9/uqyEaX1cdLA3DKdwcGO26uQf2knkj7reXMN4gq6w65XWPKsXXlFeC/lkK2ShH1cfmQslWZGOEAQBAEAQBAEAQHIQE5wbFYcQhZR1j9iZmVJUneOUch4jdY+476q+meNN3UreL7Uf3RJhNWLgn17mTDR3SqWnkFFiXzcrco5z4Eo4Xduvydx42O+ozNOhbH7Ric13rvX+eBNpyXB+rt+p0abaumT7U9IAyXe6PIMkPNp3Mcf0nszKy0/WHX93f08fDzMcjCTXFX9CqKiCanl2XNfFKw8btc0jiDv9IXTxlC2O65pla04vboZc2LNm+kM2n/AN8yzJD+MeDJ3kB3asVW4dh8vD/Ogct+prJmtB6rrjusfSP9ytq+J4daHgQBAEAQHoXQhwbh1KXEAdFvJsPCdxK4TUoSll2KK35l7iySpW7OrFtOaCnvecSO8mH5w+sdUelwWVOkZVr34dl4v+BZm1Q79yB4/rTnku2lYIW+W6z5D3fZb7T2q9xdCqrfFa+J/kQLc6cuUeRBSZZ5PtyyPP3nvcfaXFXW0K49yS+RC5yfiWboZq12SJq1oJvdsF7jsMpGR/CPTxC5zUda5erx/m/4/kscfC/qs+hudKdL3Nf8joG9LVO6t2gFsPD8O0P0t47rKLhaamvtGU9o9efV+Ztvydvu6upEK+ujwpj4opBLiEt/lFRcuEN8y1jjmX33nffM8ALiFcs2SlNbVLpHx+L+HgiE5KpbLnJ9WQBxurcinygCAIAgCAIAgCA3mjWjMtcJuhLduJrXbLjbbuSLB24HLiouVmV43C7OjfXwNtdMrN+E1VbSSRPMcjHMe3e1wII9BUiM4zXFF7o1tNPZnSFkeEvwfSqOSIUmIsM0G6OQeOg4Xa77TRy94yVddhSjP1uO9pd67peZvjcmuGfNfoSvD8Qq8PYHxu+X4d9l7DeSEcQeLbcjll9lVl1FGXLhkvV2+Hc/5JVds6ucfaiSIPw7F4rdWQgbvAmj7vtAetp7VW7ZunS3XJfWLJO9OSvj+ZCMe1VzMu6lkErfIeQx49Pgu9ncrjF12qzlauF+PcRLcGceceZBMRwyaB2zNE+M8ntLb91947Qrqu2Fi3g0/IhSjKPVGIthiEAQBAchAdslQ9wDXOcWt8EEkgdw4LxRinvse7vbY+6KilmdsxRvkd5LGlx9QC8nZGC3k0l8Qot9ETfAtV1TLZ1Q4QN8nJ8h9ANm+k+hU2TrlNfKv2n+RMqwbJc3yRPKeiw7CI9olsZI8N52ppPwjfbsaAOapZW5moz2S5fRImqNOMufX8zQ1eNVmJNd0H8FRC/SVMp2XOG42N93Y09hdwU+rExsNrj9uzuiv8/Ujzusu6ezEi1fpNBSRupsMBaHC0tU7xsnYzyG+rsAOZs68Sy6Ssyee3SPcvPxZGlbGK4a/qQtxurMjHZTQOe4MY1znHJrWguce4DMryUlFbt8j1LfobzHtEp6OCOWezTI8tEe9zbC93EZA9iiY+dVkWSjW99u/uNtlE60nLvI8phpCAIAgCAIAgLM1JeNqfNx/EVz/pB7qHmWGndtm/1v07DRB5a0vbKwNdYbQBDrgHfY2GXYoGgWS9e4pvbbp3G/UIR4E9uZA4tAKmWliqYC2UPbtGMdV7cyMrmz93YexXr1WiF0qrOTXf3EBYs5QU4kWqad8bix7XMcMi1wII7wVYxlGS3T3NDTXJmdgePVFI/bgkLCfCbva7sc05H3rVfj1Xx2mtzKFkoPkyTR4xh1Y4OnY6hqd4np79GTzcze3M8M+1QHRk0LaD9ZH+2XX6m5Trn15PxRLKKvxWBu2ww4lBwfG4dJbttx9Diqu6jCtltPeqXx6EuFt8Oj4kZUGsKifeKpjkgd9pk0Zc32D3tC0S0fJr9umSfkzYsyuXKxbH2cDwWr8AU5P+FIGO/Q0j3LxZOp0drfb4rceqxrOmxiT6p6N2bZKho/Exw+C/tWyOv5C5OC/MxeBW+kjDfqih4VUg742n9wW1ekMu+B5/py7pHDdUUXGrkPdG0fuKP0hl3QPP8ATv8AcZkGqWkGbpah3OxY0fCVrfpBe+zBfmZLAgusjLGjWDUmcghB/wAeXaJ/KTY+pa/tupX9nfb4L9zL1ONX1/U4m0/w+G0dO10p3NjgjsD2bgD6AUWkZd3tXPbzYeXTDlBfQxajFcWqGlzY4sPg4yzuG2B+YZZfdHet0MXBpaW7sl4L/o1yuvmv7URWpxDDaVxeS/EqrjJKSIQedjcv9o7QrSNWVcuFfdw8F1/6IrlXF79pkb0g0mqax15n9UeDG3qxt/C3+puVNx8SqhbQXPx738zTZbKfU1cMTnuDWtLnE2a1oJJJ3AAZkqTJpLdmtLfoT/AtVVRLZ1RIIQbdUDbk9OYa0+k9yo8jXaYPhrTl8e4m14M5Ld8jd6nKZjY6l2yNoTBgfYbVrHK/Adih6/ZJ8C7mt9jfp8FzPnXX9Hp/Ou+EJ6O9qfyPdR6RKiXUFUEAQBAEAQBAWXqS8bU+bZ8RXP8ApB7qHmWOndtkk1u/V/8Anx+56rdB/E/JkjUPdrzNrq/+rqbzZ+Nyi6r+Ln5m3D9yis9cB/j/APJj/cuk0P8AC/Nlbne9ZhaK6C1NczpWlscVyA99+sRv2WgZgHK+QW/N1SnFfDLm/BGunGnbzRzpJoFV0jTIQ2WIb3xknZHNzSAQO3MdqYuqUZD4U9peD/YW4tlXN9CN0VZJC7bikcx3lMcWn1jgp864zW0luviaFJrmiT0+sOr2didsVSzlPG13tFvbdV8tLp33r3i/9r2N6yZ9JczsOkOFy+OwzYPlU8pb/JYBefZcuC9i7f8A5I99ZU+sfodtNPg4N458Qpz2bBH8puvJLN74wl9QnT3NozW1lFwxuub2Fsp9xWl15D60Q/Iz4od02HVtFxxyuPYGTD3leKvIXTHh+Q4of3sw6mfCD4yqxCo7DsgfzLdFZvdCEf8APgYt097bOn/jmExeJw18h5zzG36RcFZLGzJ9u1LyRj6ypdI/U+ZNYdS0FtNFBSt/wY2g+kn/ALL1aXU+drc/Nj7TL+lJEfqZ6qqdtPdLM7mdp9u7kO5TIxqpW0dkvoam5Te75mLUUr4zZ7HM/E0t962RnGXZe5i011R1BZHhemr7RJtHEJHtBqJG3cTvjB+w3l2nictwXGarqLvsdcOwvzZdYmMoLjl1MDSrWWymlMUEYlew2e4usxpG9otm4jibjdxW/C0OVsFZa9t+iNd+dwtxitzq1NP2oKk85wfW0lZekC4ZVr4DT/6jq11+Ip/Ou+ELL0e7U/keaj0iVEuoKoIAgCAIAgCAsvUl42p82z4iuf8ASD3UPMsdO7bJJrd+r/8APj9z1W6D+K+TJGoe7RtdAPq6m83+5yi6r+Ln5m7D90iudaNMZcUZE3e9kLB3uJA966LRpqGHxPubZW5i4rtvIuCipGxMZEwWaxoa0dgFv9/SuStslbY5vq2W8IqENjCwPGoaxj3RZtbI+JwcN9uNuLXNIPcVuysWzFnHi6tJ/wCeRhVbG5MpTWBgIo6tzGC0Tx0kfYCTdt/ukEd1l2Wm5X2mhSfVcmUuRV6qzYn2imrimZEySqYZJXNDi0khrLi+zZpG0RfO5tdUedrVvrHCl7Jct/EnY+FFx4pm6qdBcNdkaZrSd2y97T6LOzUSGq5q58W/yN0sSgi+jegNHOaoPEvzVXJEyz7dVoaRfLM5nNWmZqt9Kg4pc4p/MiUYsJ77vozaO1V0PlTj87f/AAUL/X8n+1Ej/T6/E+maqqHypz+dv/gvVr2S3tsjx4FaXUjervQ+kq4pnzNeSyYsbZ5aLbIOduOasNU1K3GlBQ25rcj4mNC3fi7iYt0BwuPMwD88r7fEAqj/AFfNn2X9EiX9koj1/U0OA4dS/wDGp2RxQuibTAsADXsa75m5be42sznvzKsMu69adGU21Jvn3M0VV1vIaS5FhVdYyCJ0j3bEbBdxAOQy4DP1Ln64WXzUVzbLGbhXHdnyTFUxC+xNE9txez2OB703ux57c4yR5tCyKe3IpnGNHWUuLwwNHzUk0DmAm5DXyAFpPGxDh3ALscfLd+FKx9Unv5pFNZT6u5R+KLsnJs7Z8Kxt32NvauLrftx38UXc+w9jzA4nivpBzRbupT6PUeeb8C5b0h7cPJlrp3Rnzrr8RT+dd8IXvo92p/Iaj0iVEuoKoIAgCAIAgCAsvUl42p82z4iuf9IPdQ8yx07tsnmmeAurqYwNeGHba8FwJHVDsjbMb96otNy44t3HJb8tidlUu2GyMjRfDn01JDA8gujaQS03B6xORsOBC1510b75WQ6Myx4OEFFkIx2EP0hpgeDY3fpY549yvcSXDpc35lfat8pIsWtk2YpHeTG93qaT/Rc5jritgn4os7XtBla6kpT/ABTL5fMuA7fnAf6epdH6RRXDB+ZW6c+ckZWuamHR003kyuYe0OAd+w+srV6P2Peyv4b/ALGeoR24ZFjNINiNxsfQuektpNPxLGL9lNHnHSeplfVzulcS8SvGZ3bLiAByA3AL6HiwhGmKiuWyOcsbc3uYUdbK0kiR4JNyQ5wJPM571tcIvqjFSZ6F0ReXUNKSSSYGEk5k5cSuC1JJZViXiX+LzqiVPrMr5mYjM1ssjW2jyD3AC8bdwBXVaTXB4kG0voVOXJq18yXalz/CTef/AGNVT6Q+9h5EzTukjXa7v/q/53/TW70d6WeaNeo9UavUz9Nk/wCXd/qRKXrv4X5r9zXp/vH5FlacfV9V5k+8LndM/F1+ZY5fuWanVMHjD27W7pZNjuuL/wA20pOvOP2nZddlv/nkadP39WQ/WXiwZisTm5mnEJd3h5lt6nBXGkY7+xNP+rf9NiHl2ffbruLegna9rXsN2uAc0jiCLj3rkbIOubi+4uINOKZROsbBPkta+wtHL85Hy6x6w9Dr5ciOa7nS8n1+On3rkyiyqvV2NE11KfR6jzzfgVN6Q9uHkybp3Rnzrr8RT+dd8IXvo92p/Iaj0iVEuoKoIAgCAIAgCAsvUl42p82z4iuf9IPdQ8yx07tsn+lekDaGETOjLwZGsIB2TmHG4Nj5O7tVDgYf2qxwUtntuT8i/wBVFS2M3BsRbUwRzsBDZG7QDrXGZGdsuC05NDotlW+42VWesipIguIH/wCRwebH+hIVeVf+0S8/3RXS/Fomukj9mjqiOFNOf/yeqXCW+TX/AMl+pPv93LyK81IjrVX4Yve9dB6Q9ivzZXad2pG81wsvQNPKojP8kg/qoXo/L/8Aoa+H7kjUPdrzM/VvjPymiYCfnIQIn8+qOofS23pBWjWcb1OQ5d0uf8meFbx17PuITrewDo5hVsHUm6r+x4H7mi/eHK60PL9ZV6p9Y/oQc6nhlxLoyvFeEE9FaG/QKXzEfuXA6l+Ks8zoMX3USodaf1lN+GP/AE2rrNI/CQKjL96ya6lvok3n/wBjVTekPvYeRN07pIztY2is9f0HQmMdH0m0XuI8LYtawN/BK0aTn1Yqn6zfnt0M8zHna1wkf1d4K+jxSaCRzXObSkksvs9Z0R4gHirDVMiORgqyHRy/k0YlbrucX4Fl4lRMnifC++w8bLrGxtcHfw3Lm6bnRNWR6osrIKcXF9DExQSwUrhRwtc9jLRR3sAByH2iBnbjz578dwuyE8iXJvma7E66toI87Vc73vc+Qlz3OJcTvJJzv6V3sYqMUo9CgbbfMt7VHj/TQOpnnrw5s7YyfbsuJHc5q5XXcTgsV0ej6+f/AGWuBbuuB9xm608G6eiMgHXgPSD8JykHqs78i06HkurI4H0l+vcZ51XFDiXcazUr9HqPPN+BSPSHtw8ma9O6SPnXX4in8674QsvR7tT+Q1HpEqJdQVQQBAEAQBAEBZepLxtT5tnxFc/6Qe6h5ljp3bZINcP0Bv8AzDPhkVfoH4h/8f3RI1D3a8zdaBfV1N5v9zlD1X8XN/H9jbiL7pEOxqcM0igJ49E39cZYPa5XOLDi0uS839OZCte2UmWDpBFtUlS3i6nmHrjcFz2HLbIrf+5fqWN6+7l5Fe6kW/Sz5gf6pXQekT9mtfF/sV+nLnJm11yy2oo2+VUN9jJP+4UX0fX38n4L9zbqL9hIgWrnHvklY3aNopbRychc9V3odb0FyvdUxVfQ13rmiDi2+rsRc2kmECrppYDve3qnk4ZsP6gPRdcfg5Dx74zXz8i4vrVlbR5ylYWktcLEEgjkRkV9BT3W6OePQ+hv0Cl8xH7lwOpfirPM6DF91EqLWn9ZS/hj/wBNq6zSPwkCoy/esmmpb6LN5/8AY1U3pD72HkTdO7MjP1i6Vz0Ah6FsZ6Tb2uka4+DsWtZw5lR9JwKstT9Zvy26GzMyJVNKJHNXGMyVmKSzyhoe6mIOyCB1XRAZEnkrPVseFGEoQ6Jr9yLiWOy9yfgTbTzEZKaikmidsvY6Mg7/AO0aCCOIIJHpVJpVULclQmt00/0J2XOUK94mbo3i7aumjnaLbY6zfJcDZw7rg27LLTm4zxrnW+i6eRsot9bBMp7WlhIgrnOaLMmaJRlkCcn/AMwJ/Muu0jI9djLfquX8fkU2XXwWPbvNXoZippayGW/V2w1/a1/Vd7DfvAUjOoV1E4Pw/M10z4LEz0NLCHgscLhwLXDmCCCuBrk4TTXcdBJcUWiAanYiyGqYd7Zw0+hpH9Ffa/Lidb+BA09bcSOnXX4in8674Qs/R7tT+R5qPSJUS6gqggCAIAgCAICy9SXjanzbPiK5/wBIX91DzLHTu2zf64voDf8AmGfBIq/0f/EP/j+6JGoe7XmbvQL6upvN/ucoeq/i5+ZuxPdRKy1nVBjxUyN8Jggc3va1rh7l0ukQUsJRffuVeY9rmy5KGqZPEyVubJGBw7nDMe8ehchbCVFri+sWXEJKyvfxI/oHo06hjma4gl8xLSPIb1WX7Tcm3ap+qZ0cmUHHuX5s0YlDqUtyG65cR25oaZpuWNL3D70lg0d4Db/nVxoNHBVK197/ACRC1CfFNRXcQ+HRWuc/oxSTB17ZxuaB3uIsB23VtLNx4x4nNbeZEVNjeyTPQ1MxwYxrjdwa0OI4kAAkd5uuAtalOTj0bZ0EFtHY876XOaa6pLPB6eS1vxG/tuvoGGn6iCfXZHP27cb2Lz0N+gUvmI/cuJ1L8VZ5l3i+6iVFrT+spfwx/wCm1dZpH4OBU5fvWTTUt9Fm8/8Asaqb0h97Dy/cm6d2ZHRrko5JBTdHG99jLfYa51vF77DJZ+j9kIKziaXTvMdQi21sjS6oad8dfI17XNd8mdk4Fp8OLgVN1yUZYm8XvzX7mnBTVuz8Cca0Pq2fvi/1WKj0X8ZHyf6E7O90zS6lqu9PPET4ErXD87be9ntU30hrSnCfitjRp0uUkNb+GOmFHsC73SmFudrmTZ2RfcMwvdAuUVYn023GoQ3cdiM4Jq2rXzNE8YijDgXuL2OJAOYaGk5+oKyyNZxlW3CW78v5I1eHa5LdbIumedrA57jZrQXOPIAEn2BcbXFzmorq2XMnwxbIDqfmL4qp53uqA4+lpP8AVX2vR4XXH4EDT3vxM6NdfiKfzrvhCz9Hu1P5Hmo9IlRLqCqCAIAgCAIAgJfq70ohoHzOmbI4SNaB0YabWJOd3BVmqYM8uEYwaWz7yVi3qqTbNpp5pzTV1MIYmStcJWvu9rALBrxwcTfrBRdM0u3Fudk2ny25bmzKyo3R2SZsNGdZFJT0sMD45y6Nmy4tbGWnMnIl4PHktGZot198rIyWz8/4NlGbCuCi0yGab43HWVbp4g4NLWAB4Ad1WgHcSOHNXGBjSx6FXJ/Qh32KybkjdaB6e/I2dBO1z4bksLbbUdzc5Gwc0nO3A35qHqWlLJfrIPaX5M3Y2U6vZfNErxfWpSsYfk7HySEZbTdhg/Fnc9w9arKNAscvvWtvh1JVmoRS9hFTVFe+WYzSuLnuftvPEm9/R3cF1Ea4xhwR5JLkVbk3LiZcketHD3C5Mzewx3PscQuRloOTvycS2WfXsR/STWoHMdHSRuaSCOlksC3hdjQTn2k5clPw9BUJKdz327l0+Zouz3JbQRWLnLoiuLZ0f1kUUFLBC9s21HE1rrMaRcDOx2xkuYzNFvuvlZFrZv4lnTmwhBRaIFptjEdXVyTxBwY4MA2wAeqwNOQJ4jmrzAolRRGuXVEK+xWTckSLV3plTUMEkcwkLnS7Q2GtItsgZ3cOSr9V023KnGUGuS7zfiZMaU90Ssa1aHyaj9DP/NVX+gZPjH8yW8+t9xG6bTmlbiktYRL0T6cRgbLdu46PeNq1uqeKs56ZbLCVG6333IqyYq52dxkaaafUlXRyQRtlD3FltprQ3qva43IceAPBatO0m7HvVkmtuZnk5cLIcKRo9XWlUNA6czNkIkawN6MNObS7fdw8pTdVwZ5cYqDS236mjFvVTbZvdJNYVHUCn2Y5rw1UM3WawXDCdoCzzmQVDwdJvoc+Jr2k139/yN1+XCzh2XRm/ZrPw8tuTKD5Jjz9jre1V70HJ323X1JK1CvbvIXpprDdVsMEDTFCfDLiNuTsNsmt7Be/PgrnT9IhjS9ZN7y/JELIy5WrZckc6vdM6egilZKyVxe8OHRhpAAbbO7hmvNU02zLlFwaW3iMXJjTvuj51h6ZU9fFEyFkrSx7nHpA0DMWys4r3S9OsxHJzae/gMrJjclsQVXBDCAIAgCAIAgCAIAgCAIAgCAIAgCAIAgCAIAgCAIAgCAIAgCAIAgCAIAgCAIAgCAIAgCAIAgCAIAgCAIAgCAIAgCAIAgCAIAgCAIAgCAIAgCAIAgCAIAgCAIAgCAIAgCAIAgCAIAgCAIAgCAIAgCAIAgCAIAgCAIAgCAIAgCAIAgCAIAgCAIAgCAIAgCAIAgCAIAgCAID/9k=">
            <a:extLst>
              <a:ext uri="{FF2B5EF4-FFF2-40B4-BE49-F238E27FC236}">
                <a16:creationId xmlns:a16="http://schemas.microsoft.com/office/drawing/2014/main" id="{61F90EEC-AF68-44AB-A3AE-91EEEA346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78" y="5747657"/>
            <a:ext cx="898947" cy="89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Obraz 26" descr="Obraz zawierający rysunek&#10;&#10;Opis wygenerowany automatycznie">
            <a:extLst>
              <a:ext uri="{FF2B5EF4-FFF2-40B4-BE49-F238E27FC236}">
                <a16:creationId xmlns:a16="http://schemas.microsoft.com/office/drawing/2014/main" id="{0682ED77-A026-4D7D-8316-0731CAEE90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574" y="5747656"/>
            <a:ext cx="898948" cy="898948"/>
          </a:xfrm>
          <a:prstGeom prst="rect">
            <a:avLst/>
          </a:prstGeom>
        </p:spPr>
      </p:pic>
      <p:sp>
        <p:nvSpPr>
          <p:cNvPr id="28" name="pole tekstowe 27">
            <a:extLst>
              <a:ext uri="{FF2B5EF4-FFF2-40B4-BE49-F238E27FC236}">
                <a16:creationId xmlns:a16="http://schemas.microsoft.com/office/drawing/2014/main" id="{EF48C127-7112-49EC-9467-A063D640AA7D}"/>
              </a:ext>
            </a:extLst>
          </p:cNvPr>
          <p:cNvSpPr txBox="1"/>
          <p:nvPr/>
        </p:nvSpPr>
        <p:spPr>
          <a:xfrm>
            <a:off x="205902" y="211396"/>
            <a:ext cx="97671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err="1"/>
              <a:t>Cloud</a:t>
            </a:r>
            <a:r>
              <a:rPr lang="pl-PL" sz="4000" dirty="0"/>
              <a:t> Connect: </a:t>
            </a:r>
            <a:br>
              <a:rPr lang="pl-PL" sz="4000" dirty="0"/>
            </a:br>
            <a:r>
              <a:rPr lang="pl-PL" sz="4000" dirty="0"/>
              <a:t>połączenie pomiędzy własnym DC, a dostawcą</a:t>
            </a:r>
          </a:p>
        </p:txBody>
      </p:sp>
    </p:spTree>
    <p:extLst>
      <p:ext uri="{BB962C8B-B14F-4D97-AF65-F5344CB8AC3E}">
        <p14:creationId xmlns:p14="http://schemas.microsoft.com/office/powerpoint/2010/main" val="287079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ata:image/jpeg;base64,/9j/4AAQSkZJRgABAQAAAQABAAD/2wCEAAkGBxISEhUTExIWFhUXFRcYFRcWFxcXGBcgGhgXFxseGBceHyggGBolHRcXITUiJSkrLi4uFx8zODMsNyktLisBCgoKDg0OGhAQGy0mICYvLS8wLS0vLS8tLS4vLS8tLS0tLy0tLS0tLS0tLS0tLS0tLS0tLS0tLS0tLS0tLS0tLf/AABEIAOEA4QMBEQACEQEDEQH/xAAcAAEAAgIDAQAAAAAAAAAAAAAABgcEBQEDCAL/xABKEAABAwICBgQJCgMGBgMAAAABAAIDBBEFIQYHEjFBURMiYXEyM1JzgZGhsbIUIzQ1QmJygpLCJKLBQ1Njg7PhFXTD0dLwJkSj/8QAGwEBAAIDAQEAAAAAAAAAAAAAAAQFAgMGAQf/xAA9EQACAgECAwQHBwMEAQUBAAAAAQIDBAUREiExMkFRcQYTIjNhgZEUIzShscHRQlLwFWJy4fEWNUNTgiT/2gAMAwEAAhEDEQA/AKNQBAEAQBAEAQBAEAQBAEAQBAEAQBAEAQBAEAQBAEAQBAEAQBAEAQBAEAQBAEAQBAEAQBAEAQBAEAQBAEAQBAEAQBAEAQBAEAQBAEAQBAEAQBAEAQBAEAQHKAIBZAEBwgCAIAgCAIAgCAIAgCAIAgCAIAgCAIAgCAIDmyA7aamfI7ZjY57jua1pcT6BmvJSjBbyeyPUm+hJqTV7XObtyNZTs8qd4ZbvGZHpCr56pjrlFuT+C3N6xpvry8zuOjGHxePxWM/dgjdJ/MDb2Lz7Xky7FL+b2Hqq11n9D6jo8EBs11fMeTGxi/oLbrF2Z/eoRXxbPVGnu3ZltpMN4YZiLu0/7LHjyu+2H+fM94a/7WcupMN44ZiLe4n+qceT/wDbD/PmOGv+1mJLSYLfr/8AEICeD2xke66yVmd/TwS+p5w09+6PgaN4bL4nFGt7J4nM/myCy+1ZUO3Tv5PceqrfSf1Ouo1eVmztwmKpZ5UEjXZdxt7Lr2OqUb7T3i/9y2PHjT/p2fkRmsoZYXbMsb43eS9pafUVPhOM1vF7+RocXHqdCyPDhAEAQBAEAQBAEAQBAEAQBAEAQHKA2GC4LPVv6OCMvdxtub2uduA71puvrpjxWPYzhCU3siUNwHD6IgVcxqp9wp6bwQeT5N57hY9hUB5OTkL7qPDH+6X7I3erhDtPd+CJVh1Likrdmnhhw2A8m3lI7crk94aq267Cqe9snZL8v8+pJhC6a9lcKMyHV1Tk9JVzzVLhvdI8sb7yQPzKO9Ztfs0QUV8Fu/8APkbVhwXOyW52GtwSk3fJQ4ZdRold6wHH2rH1Wp5HXfb6HrljV+B0Ta0aBmTBM4fcja0e1w9yzWh5cu1JfVnn26pdEYj9blNwp5j3lg/qVs/9PT75r6GP+oR/tDNblPxp5h3OYf8Asn/p2f8AevoP9Rj/AGmVDrUoX5PbO0feY1w9jisHoeVHsyX5mX26p9UZAxbBKvwjTE/4jBG79RA961+o1PH7O/13PePGs67HxPq7o3fOUsksDvsvhk2m++/qcF6tZyIezfBS+DWx48OuXOD2MWsoMWgbsvEOJQcWSNHSW7Ac7+ly31ZGDc94t1y+HT/Poa513QXP2kROXC8Nq3FsbnYfU3zhnuYieQebFmZ4+hqtI3ZVC3kvWR8V1+nf8iK41zfL2X4Ebx/R2po3bM8ZaD4Lxmx34Xbj3b1Nx8qq9bwf8r5GmdcodTVKQYHCAIAgCAIAgCAIAgCAIAgOQEBLcF0VYIhV17zBTfZbb52fkI28AefLkMxX3ZrcvU464pfkvN/sb4VLbinyX6krw2lq6+MR07PkGH/d8ZMOd9778STbPe6yrL7aMSXHa/WWfkv4JNcJ28orhiSSnosOwiPbOzGbW6R/WmfzDePoaAFWytzNRnwx6eC6EpRpx1u+pDcd1rSOu2kiDB5ctnP9DB1W+kuVrjaBXDnc938OhFtz5S5Q5EDxPGKipN55nyZ3G04kDubub6ArurHrqW0IpEGU5S6swltMTgr1gLwBAEABQGXh2JzQO2oZXxnmxxbfvtv9K12VV2LaaT8zKM5R6MnOA61J2WbVRiVvltsyQejwXeod6psnQqZ86nwv8iZVnzjylzJw12G4xHubIQNx6k8f9QO67T2qmazNOl15fVMmfc5K+P5kercLrcNY5rR8uoPtwSC72DsFjYDfdtxxLRvVlTk4+a0+xZ4r/P1I06rKf90SL4lovDUxuqcMcXsaLy0zvHRdwz22+v052sqsydUvVZK2b6S7n/DI0qlJcVf08CGEKyI5wgCAIAgCAIAgCAIAgOQgJtguEw0MLa6uZtvfnS0x3yHg+QcGbt/tuAqu++eRN0UPZLtS8PgviSIQVa45/JEv0f0Wmq5BW4n13nOKnIsyMbxtM4fg/Vc3CqczUIY69RifOX+fr9CbTjysfrLfoc6aaw46bahptmSYZOdvji7OT3DluHG+YWOn6NO37y/kvDvZ7kZih7FZUeIV8s7zJLI57zvc43PcOQ7BkF1NdcK48MFsirlJye8uZuNH9DKyrAdHFsxn+0k6jO8cXflBUXJ1GjH5Tlz8F1NlePOzson2E6qadljUSvlPFrOoz15uPsVDf6QTfKqO3nzJ9enL+tkjGi1DBE/o6WIERvs5zdt3gn7T7m6gLUcm2xcU31XQkSxqoReyPPhXdFEcIAgCAID6Za+d7dm9AZzcKe8F0JEoGbgy+20czH4Vu0XHasHYlylyPdvAxqWpfG9sjHuY9pu1zSQR3EbllKCmuGS3T8QntzRauheskSFsNYQ1+QbMMmuPKQDJh+8Mudt65jUNFcd7Mf6fwWePm/02fU2Wkuh72yfLMOPRVLc3MbYMl52G4E8vBd35nTh6kpR+z5XOPj3oyuxdvvKupD8Rw+LFI3z08YirY7mppgLdJbe+MH7V9433yOdi64qsniSVdj3g+zLw+D/ZkOUVct48pd6IEVbEU4QBAEAQBAEAQBAEBLNCcIiIkraoXpqex2f72Te1g58LjtHAlV+bdPlRV2pfku9/wb6YLty6Im2hmEyVsxxOsFyT/DRnwWgE2cByH2e27uSp9Ryo41f2Wh/8n/ne+8m41Ltl62fyMbWVpwYy6kpndfdNIN7ebGHyuZ4bt91lpGl7pX3LyX7sxzMr/wCOBWmE4XNUyiKFhe88BuA4lx3NaOZXRXX10w45vZIr4QlN7RLg0U1dU9NZ89p5sjmPm2H7rT4R7XcsgFyedrVtr4KvZXj3stqMGMec+bJsqR7vqT1sgvD06K/xUnm3/CVtp95HzX6mu3sM8xr6Oc2cIAgOQgM6swmaKOOV8bhHK3ajfva7fltDIOyOW9a4XQnJxi+a6oycGluzAWwxO2GZzHBzXFrgbgtJBHcRmEaTWzQJFSVlNW9SrIhnOTKpoAa48BUMGR3+MFj5V96h2Rtp9qrmv7f4f7G1OMu1y+Jq8dwSekk6OZljva4ZseObHbnD/wBK3UZFd0eKD/lfBmM63B7Mm+rXTcsLaSpf82coZHHNh4McfIPA/Z7t1Nq2lqxO6pe13rx/7JmJlOD4ZdCQae4BJG4YjSdWoi60oA8Y0byRxIG8cR3ZwdLzIzj9lv7L6b93w/g35VGz9bWQjTKiiqIWYlTNDWyO2amMZ9FLvJ7Gu58yPKsrvDslVN41j5rsvxX/AEQbYqS9ZH5+ZDSrIjnCAIAgCAIAgCA7IInPcGtF3OIa0DiSbAeteOSim2epblk4nhglqaXB4j81TgPqXN+08jakd3gGw5F9uCo67/V1WZsusuyvh3fyTHDilGmPd1Jjpvjgw+jvEA15tFA0bm2G8Dk1o9eyqXTcZ5mQ5T5rq/j8Cdk2KmvhiUjhOGy1c7YoxtSSO3nhxc5x5AXJK7K62FNbnLkkU0IuctkX5ozo9DQwiOIXcc5JCOs88zyA4Dh33K4bNzbMqzilyXci+oojXHl1O7Hcdgo4+knfsjPZaM3vPJrePfuHEha8TDtyZcMF8+5GV18KlzKi0k1hVVUSyI9BETYNYeu6/lyb/QLDvXW4mkUY64pLil4v9ioty7LOS5IumipxHGyMbmMawflaG/0XG3z47JS8Wy6rW0Uj5r/FSebf8BSn3kfNfqeW9hnmRfRzmzhAEAQHoHQ6nZJhlMyRrXsdDZzXC4PWdwXDZ9s68ycoNp7l5jwjOlKSIZpbqwIvLRXcN5hcesPNuPhD7pz7SrjB1yM9oX8n493zId+C484fQrSWMtJa4EOBsQRYgjeCOBXQpprdFecBegsTQXEIq6E4ZV9bIupn/bZYXLWk8QLkdgI3WVHqNc8af2qj/wDS7n8SbjyjYvVT+TIfpJgclFO6GTO2bXDc9pvZw9RFuBBCtMXJhkVqyH/gjWVuuTiy3dWWkZq6YxyG8sFmuJz22nJjjfeci09w5rlNYw/s9ysgvZl+TLXCu9ZDgl1I82hZRYlJRPH8HXMsBwaXE7Fu1r7tHY4HkrON0srEjfHtw/br9URXX6q11vssrnFqB1PNJC/wo3uae2xtfuO/0q7qtVkFOPRohSjwvZmGthiEAQBAEAQBASvVlSNfXse/wYWvmd+QZepxB9Cr9Usccdpf1NL6kjGX3ifhzJpqliMrqutf4csmyDyz6R+fK7o/0qm12fBGvHj0S3/ZfuTcCPFKU2RnW5iZlreiB6sDA233nAPcfa0flVlolPq8ZT75cyLm2cVm3gS7VHgYipjUuHzk1w0kZhjTYD8zgT2gNVTruU52KmL5Lr5kzAp2jxvvJLpTpBHQwGZ+Z8GNl7F7uXYBvJ4Dtsq3AwpZVvCuneyTkXqqPxKCxrFpaqV00z9p59TRwa0cGjku6oohTBQgtkUM5ub3ZkaKUvS1tMznMy/cHAn2ArDLs4KJy+DMqo7zSPRpK+dnRpbHRXC8cgG/o32/SVto5WR80YW78DPM80LmHZc0tPJwIPqK+jqSlzic2011OpAEAQHobQT6vpfNfucuD1T8VZ5l/ie5RvlXkkgetvD4DSGd0Y6YPYxkgydmcw7yhsh2/cr/AEK+13er39nZ8itz6oKPF3lMFdaVJk4bWOgljmZ4Ub2vH5Tf1LCyCsg4vv5GUZOLTRdGsjB21dD0zB14m9Mw8SwgOe39Ofe1clpOQ8fJdT6Pl8+4tsuv1lXGuqK11b4l0FfFn1ZPmndz7W/mDT6F0GqUK7GkvDn9CvxZ8FqZP9b9CXUsc7fDhlGfENfl8TWetUWgW/eyrfRr9P8Aon6hD2VJEJ1lNEklPVgW+VU0cjvxABrv2q60xuMZ0v8Apk18uqIORzal4ohysyMEAQBAEAQBATLQLKnxJ/EUbmg/jyPuVZnv7ymP+79CRR2Z+RYeqmIDDoz5Ukjj+rZ/aue1175TXgkWWByq3Kg0qmL62qcd5qJfjcB7F1uIlGiG3gv0Km17zfmehMKpRFDFENzI2NH5WgLgMiz1lspPvbOgpjtWl8CktZeNGprXtB+bhvEwcLg9c95dfPkGrtNKxVRjx8XzZSZVvrLH8CJKyIxMdVNLt4jGf7tkj/5dke1wVXrFnBiy+OyJWHHitRea4cvgiPDqqqaOUbMrGyDk9rXj1EFbK7rIdiTXkzCVcJdUR6v0Cw6XM04YecbnM/lB2fYrCvWMqv8Aq38zRLCqfcRyv1SRHxNS9vZI0PHrFj7FY1ekT/8Akh9CNLTv7WRqv1YV8ebBHKPuPsfU/Z9isKtbxJ9W15ojTwrY9xa2iFK+Kip45Glr2x2c07wdpy5fULIzyZyg91uWuLFxqSZuFCJBXWuqotTwR8XSuf8AoZb/AKi6L0eg+Ocu7bb8ys1GXJIqBdUVRygPSuCQ/wANAx2fzMbXelgBXz3Iltkykv7v3OhrjvUl8Dzo8GCY2PWiky72O/2XfL7yvzX7FB2ZeRfOsCIPw6q83tD8rmu/ouK0x8GbHbxaLvK50MqzSHrYThzzva6oj9G3cewBdPj8sy5L/a/yKqznVF+ZDlZEcIAgCAIAgCAmWgedPiTOJo3OH5Lkqtz+VlMv936kijszXwLE1Uyg4dGPJfI0/rLv3LnddjtlPyRZYD3q2Kf0qiLK2pad4qJfjcR7F1mK1KiDXgv0Km1bTfmehqSoDomSN3Oja8dxaHBcFOtq5wfj+5fxe9e68DzPNIXOLjvJJPpN19ES2Wxzre51r08LK1KUwM1RJ5MbWD87tr/prn/SCxqmEfF/p/5LDT4+238C2lyZcHRXG0Uh/wAN/wAJWyn3kfNGu3sMoWg04xCKwbVPIHCQNk9rwTb0rurNNxbO1BfLl+hRRyLY9GSWg1tTt8dTxvHNhcw+3aHuVfZ6P0vsSa/MkR1Ca7SJHQa0qF/jGyxHtbtt9bTf2Kus0HIj2Wn+RJhqEH2iR0GktFPbo6qJxO4Fwa79LrH2Kus0/Jr7UGSYZNcujNqoe23U3JrqjlD0qLXVU3ngj8mIu/W637F13o/W1TKXiym1B72JFcK+IBtNGcJdV1MUAGTnDaPJozefQ0FaMq9UUysfcbKoOc1FHpBgAtwA9gC+ec5S38WdFyjE80VTjPUOLd8kriPzvNvevo0Pu6lv3L9Ec2/al8y+NP5AzDqrzez63Nb/AFXE6YuLNj5su8rlQyq9IDs4RhzDvc+of6Nsj+oXUY/PMua7lFfkVdnKmK8yHKyIwQBAEAQBAEBLNWNS1tc1j/BnY+B35xl7QB6VX6nByx3Jf0tP6G/Ge09vHkTPVHMYjV0b8nxS7QHP+zflyBaz9Sptdgpxrvj0a/7ROwJbOUGRfW1hhirjLbqzMa4HhtNGw4ewH8ys9EvVmMo98eRFza+G3fxJ7qtxkVFE2MnrwfNuHHZ3sPds9X8io9Zx3Tk+sXSXP595OwrFOrg8CmcaoTBPLERYskc31E2PpFiutosVlcZrvSKmceGTTMFbTAszVHjtNAJIZX9HJJI0tLrBjgBYDa4OuTvyzVBrmHbdwzgt0uviT8G6EG4y7y2FyTLhPc6K/wAVJ5t/wlbafeR81+phb2GeY19HObF0AugF0B6F0E+r6XzX7nLg9T/FWeZf4nuUb5V5JKK1qVO3iMo8hsbPU0E+1xXc6PDgxI/HmUOZLe1kTjjLiGtBJJAAAuSTkABxJVm2kt2RS8NXWiPyKIySgfKJB1uPRt3hgPPiT3Dhc8bq+ofaJerh2V+bLrDxvVril1Nhp7jApaKV17PeDHHz2nggkfhFz6Ao+lYzvyI+C5szy7VCtrxKj1c4Z09fCLdWM9K7uZmPW7ZHpXWaneqcaUvHl9SpxocdqRYOuCu2aSOBvhTSjLiWszNvzGNc/oFW90rH0S/UsNQl7Kiu8hOsl3RvpqQG/wAmpo2O/G4Bzv2+tXmmrijO7+6Tfy6Ig5HJqHgiGqyIwQBAEAQBAEB2087mOa9ps5rg5p5EG4PrC8lFSTT7z1PZ7lkYliYgq6XF4h8zUt2ahoz2XW2ZGnty2hzLCqOFHrabMOfWPTy7v4JjnwzjdHo+pL9PcAFfSfN2dIz52Ei1n5ZtB5OaQR2hqptMyni5DjPo+T+BOyq1dXvEp/RXH5KCpErQSPBlZu2m8R2EHMciF1mZiwyanXL5MqabXVLiJbrJwplTGzE6U7cbmhs1t4tkHOHAjJpHCwVZpV06G8S7qunxRJyoKa9bDoyt7K9IIugJjojp/PSbMcnz0AyDSeswfcdy+6cu5VebpVWT7S5S8fHzJVGVOrl3Fs0WOU9ZTSSQSBw6N+03c9nVOTm7x37u1ctPDtxr4xmu9c+7qWivhZW+E86ld6UJwgCAID0NoJ9X0vmv3OXB6p+Ks8y/xPco3wVeSWUNWYPU4jX1JgYXAzyXecmNG0QNp24ZWy3rvI31YmPD1j25LzOfcJW2PhRZ2h2hENDZ5Ilnt4wiwZfhGOHLa3ns3LmtQ1azJ9iPKPh4+f8ABZY+HGvnLmyS1lUyJjpJHBjGi7nHcB/7lbtVZVVK2ahBbtkuc1BcTKF030ndXz7Vi2Jl2wtPAcXH7zsu6wHBd1p+FHFq4erfVlDfc7Zb9xZmq7Rw01OZZBaWexsci1gzaDyJuXHvHJc7rWZ6631UOkfzZY4VXBHjl1ZoflrK/E31Tj/B0DC7a3h2yTs27XPu4djQFYRpeLhxpXbs/fr9ERpTVtzm+iK6xjEHVE0kz/CkeXEcrnIdwFh6FeU1KqtQXctiFOXFJyZhLYYhAEAQBAEAQHKAl2hOKxFslBVG1PUW2Xf3Mn2XjkDkD3DhdV+bTPdX1dqP5rvX8Eima93LoyaaD4xJSSnC6zqvYf4d5PVeCbhoPI72+luRsFTalixyK1l0d/Vf53+JMxbnW/VTMLWXoSXF1ZTNzzdPGBmeb2j2uHp5rbpGp7pUXPn3P9jHLxdnxwILo1pLNRPOxZ8b8pYn5skByII4G1xf3jJXeTiV3r2uTXRrqiDXa63y6eBm4lg0NQDPh9yMzJTO8dFzLR/ax9ouRxC11XWV+xf17pdz/hnsoxfOP0IvZTTUEBkUVbJC7bje5jrEXabGxFiDzB5LGdcZraS3R6ns+RjlZHhwgCAID0NoJ9X0vmv3OXB6p+Ks8y/xPco3yr/iSTrghaxoYxrWtG5rQGgdwCznZKx8UnuzGMVHoa3SDSKnombUz7EjqsbnI/8AC3l2mwUrEwbsmW0Fy733Gm7IhUufUpbS/S+avfZ3UhaepEDkO1x+07t4cF2ODp9eLHZc33spr752vn0JBq30IMxbVVDfmgQYmH+1I3Ej+7H83ddQdW1NUxdVfa7/AIf9m/ExeN8UuhJ9P9InkjD6TrVM3VfsnxbTvF+DiLk8m355V2lYSivtV/ZXTfv+JIyr9/uqyEaX1cdLA3DKdwcGO26uQf2knkj7reXMN4gq6w65XWPKsXXlFeC/lkK2ShH1cfmQslWZGOEAQBAEAQBAEAQHIQE5wbFYcQhZR1j9iZmVJUneOUch4jdY+476q+meNN3UreL7Uf3RJhNWLgn17mTDR3SqWnkFFiXzcrco5z4Eo4Xduvydx42O+ozNOhbH7Ric13rvX+eBNpyXB+rt+p0abaumT7U9IAyXe6PIMkPNp3Mcf0nszKy0/WHX93f08fDzMcjCTXFX9CqKiCanl2XNfFKw8btc0jiDv9IXTxlC2O65pla04vboZc2LNm+kM2n/AN8yzJD+MeDJ3kB3asVW4dh8vD/Ogct+prJmtB6rrjusfSP9ytq+J4daHgQBAEAQHoXQhwbh1KXEAdFvJsPCdxK4TUoSll2KK35l7iySpW7OrFtOaCnvecSO8mH5w+sdUelwWVOkZVr34dl4v+BZm1Q79yB4/rTnku2lYIW+W6z5D3fZb7T2q9xdCqrfFa+J/kQLc6cuUeRBSZZ5PtyyPP3nvcfaXFXW0K49yS+RC5yfiWboZq12SJq1oJvdsF7jsMpGR/CPTxC5zUda5erx/m/4/kscfC/qs+hudKdL3Nf8joG9LVO6t2gFsPD8O0P0t47rKLhaamvtGU9o9efV+Ztvydvu6upEK+ujwpj4opBLiEt/lFRcuEN8y1jjmX33nffM8ALiFcs2SlNbVLpHx+L+HgiE5KpbLnJ9WQBxurcinygCAIAgCAIAgCA3mjWjMtcJuhLduJrXbLjbbuSLB24HLiouVmV43C7OjfXwNtdMrN+E1VbSSRPMcjHMe3e1wII9BUiM4zXFF7o1tNPZnSFkeEvwfSqOSIUmIsM0G6OQeOg4Xa77TRy94yVddhSjP1uO9pd67peZvjcmuGfNfoSvD8Qq8PYHxu+X4d9l7DeSEcQeLbcjll9lVl1FGXLhkvV2+Hc/5JVds6ucfaiSIPw7F4rdWQgbvAmj7vtAetp7VW7ZunS3XJfWLJO9OSvj+ZCMe1VzMu6lkErfIeQx49Pgu9ncrjF12qzlauF+PcRLcGceceZBMRwyaB2zNE+M8ntLb91947Qrqu2Fi3g0/IhSjKPVGIthiEAQBAchAdslQ9wDXOcWt8EEkgdw4LxRinvse7vbY+6KilmdsxRvkd5LGlx9QC8nZGC3k0l8Qot9ETfAtV1TLZ1Q4QN8nJ8h9ANm+k+hU2TrlNfKv2n+RMqwbJc3yRPKeiw7CI9olsZI8N52ppPwjfbsaAOapZW5moz2S5fRImqNOMufX8zQ1eNVmJNd0H8FRC/SVMp2XOG42N93Y09hdwU+rExsNrj9uzuiv8/Ujzusu6ezEi1fpNBSRupsMBaHC0tU7xsnYzyG+rsAOZs68Sy6Ssyee3SPcvPxZGlbGK4a/qQtxurMjHZTQOe4MY1znHJrWguce4DMryUlFbt8j1LfobzHtEp6OCOWezTI8tEe9zbC93EZA9iiY+dVkWSjW99u/uNtlE60nLvI8phpCAIAgCAIAgLM1JeNqfNx/EVz/pB7qHmWGndtm/1v07DRB5a0vbKwNdYbQBDrgHfY2GXYoGgWS9e4pvbbp3G/UIR4E9uZA4tAKmWliqYC2UPbtGMdV7cyMrmz93YexXr1WiF0qrOTXf3EBYs5QU4kWqad8bix7XMcMi1wII7wVYxlGS3T3NDTXJmdgePVFI/bgkLCfCbva7sc05H3rVfj1Xx2mtzKFkoPkyTR4xh1Y4OnY6hqd4np79GTzcze3M8M+1QHRk0LaD9ZH+2XX6m5Trn15PxRLKKvxWBu2ww4lBwfG4dJbttx9Diqu6jCtltPeqXx6EuFt8Oj4kZUGsKifeKpjkgd9pk0Zc32D3tC0S0fJr9umSfkzYsyuXKxbH2cDwWr8AU5P+FIGO/Q0j3LxZOp0drfb4rceqxrOmxiT6p6N2bZKho/Exw+C/tWyOv5C5OC/MxeBW+kjDfqih4VUg742n9wW1ekMu+B5/py7pHDdUUXGrkPdG0fuKP0hl3QPP8ATv8AcZkGqWkGbpah3OxY0fCVrfpBe+zBfmZLAgusjLGjWDUmcghB/wAeXaJ/KTY+pa/tupX9nfb4L9zL1ONX1/U4m0/w+G0dO10p3NjgjsD2bgD6AUWkZd3tXPbzYeXTDlBfQxajFcWqGlzY4sPg4yzuG2B+YZZfdHet0MXBpaW7sl4L/o1yuvmv7URWpxDDaVxeS/EqrjJKSIQedjcv9o7QrSNWVcuFfdw8F1/6IrlXF79pkb0g0mqax15n9UeDG3qxt/C3+puVNx8SqhbQXPx738zTZbKfU1cMTnuDWtLnE2a1oJJJ3AAZkqTJpLdmtLfoT/AtVVRLZ1RIIQbdUDbk9OYa0+k9yo8jXaYPhrTl8e4m14M5Ld8jd6nKZjY6l2yNoTBgfYbVrHK/Adih6/ZJ8C7mt9jfp8FzPnXX9Hp/Ou+EJ6O9qfyPdR6RKiXUFUEAQBAEAQBAWXqS8bU+bZ8RXP8ApB7qHmWOndtkk1u/V/8Anx+56rdB/E/JkjUPdrzNrq/+rqbzZ+Nyi6r+Ln5m3D9yis9cB/j/APJj/cuk0P8AC/Nlbne9ZhaK6C1NczpWlscVyA99+sRv2WgZgHK+QW/N1SnFfDLm/BGunGnbzRzpJoFV0jTIQ2WIb3xknZHNzSAQO3MdqYuqUZD4U9peD/YW4tlXN9CN0VZJC7bikcx3lMcWn1jgp864zW0luviaFJrmiT0+sOr2didsVSzlPG13tFvbdV8tLp33r3i/9r2N6yZ9JczsOkOFy+OwzYPlU8pb/JYBefZcuC9i7f8A5I99ZU+sfodtNPg4N458Qpz2bBH8puvJLN74wl9QnT3NozW1lFwxuub2Fsp9xWl15D60Q/Iz4od02HVtFxxyuPYGTD3leKvIXTHh+Q4of3sw6mfCD4yqxCo7DsgfzLdFZvdCEf8APgYt097bOn/jmExeJw18h5zzG36RcFZLGzJ9u1LyRj6ypdI/U+ZNYdS0FtNFBSt/wY2g+kn/ALL1aXU+drc/Nj7TL+lJEfqZ6qqdtPdLM7mdp9u7kO5TIxqpW0dkvoam5Te75mLUUr4zZ7HM/E0t962RnGXZe5i011R1BZHhemr7RJtHEJHtBqJG3cTvjB+w3l2nictwXGarqLvsdcOwvzZdYmMoLjl1MDSrWWymlMUEYlew2e4usxpG9otm4jibjdxW/C0OVsFZa9t+iNd+dwtxitzq1NP2oKk85wfW0lZekC4ZVr4DT/6jq11+Ip/Ou+ELL0e7U/keaj0iVEuoKoIAgCAIAgCAsvUl42p82z4iuf8ASD3UPMsdO7bJJrd+r/8APj9z1W6D+K+TJGoe7RtdAPq6m83+5yi6r+Ln5m7D90iudaNMZcUZE3e9kLB3uJA966LRpqGHxPubZW5i4rtvIuCipGxMZEwWaxoa0dgFv9/SuStslbY5vq2W8IqENjCwPGoaxj3RZtbI+JwcN9uNuLXNIPcVuysWzFnHi6tJ/wCeRhVbG5MpTWBgIo6tzGC0Tx0kfYCTdt/ukEd1l2Wm5X2mhSfVcmUuRV6qzYn2imrimZEySqYZJXNDi0khrLi+zZpG0RfO5tdUedrVvrHCl7Jct/EnY+FFx4pm6qdBcNdkaZrSd2y97T6LOzUSGq5q58W/yN0sSgi+jegNHOaoPEvzVXJEyz7dVoaRfLM5nNWmZqt9Kg4pc4p/MiUYsJ77vozaO1V0PlTj87f/AAUL/X8n+1Ej/T6/E+maqqHypz+dv/gvVr2S3tsjx4FaXUjervQ+kq4pnzNeSyYsbZ5aLbIOduOasNU1K3GlBQ25rcj4mNC3fi7iYt0BwuPMwD88r7fEAqj/AFfNn2X9EiX9koj1/U0OA4dS/wDGp2RxQuibTAsADXsa75m5be42sznvzKsMu69adGU21Jvn3M0VV1vIaS5FhVdYyCJ0j3bEbBdxAOQy4DP1Ln64WXzUVzbLGbhXHdnyTFUxC+xNE9txez2OB703ux57c4yR5tCyKe3IpnGNHWUuLwwNHzUk0DmAm5DXyAFpPGxDh3ALscfLd+FKx9Unv5pFNZT6u5R+KLsnJs7Z8Kxt32NvauLrftx38UXc+w9jzA4nivpBzRbupT6PUeeb8C5b0h7cPJlrp3Rnzrr8RT+dd8IXvo92p/Iaj0iVEuoKoIAgCAIAgCAsvUl42p82z4iuf9IPdQ8yx07tsnmmeAurqYwNeGHba8FwJHVDsjbMb96otNy44t3HJb8tidlUu2GyMjRfDn01JDA8gujaQS03B6xORsOBC1510b75WQ6Myx4OEFFkIx2EP0hpgeDY3fpY549yvcSXDpc35lfat8pIsWtk2YpHeTG93qaT/Rc5jritgn4os7XtBla6kpT/ABTL5fMuA7fnAf6epdH6RRXDB+ZW6c+ckZWuamHR003kyuYe0OAd+w+srV6P2Peyv4b/ALGeoR24ZFjNINiNxsfQuektpNPxLGL9lNHnHSeplfVzulcS8SvGZ3bLiAByA3AL6HiwhGmKiuWyOcsbc3uYUdbK0kiR4JNyQ5wJPM571tcIvqjFSZ6F0ReXUNKSSSYGEk5k5cSuC1JJZViXiX+LzqiVPrMr5mYjM1ssjW2jyD3AC8bdwBXVaTXB4kG0voVOXJq18yXalz/CTef/AGNVT6Q+9h5EzTukjXa7v/q/53/TW70d6WeaNeo9UavUz9Nk/wCXd/qRKXrv4X5r9zXp/vH5FlacfV9V5k+8LndM/F1+ZY5fuWanVMHjD27W7pZNjuuL/wA20pOvOP2nZddlv/nkadP39WQ/WXiwZisTm5mnEJd3h5lt6nBXGkY7+xNP+rf9NiHl2ffbruLegna9rXsN2uAc0jiCLj3rkbIOubi+4uINOKZROsbBPkta+wtHL85Hy6x6w9Dr5ciOa7nS8n1+On3rkyiyqvV2NE11KfR6jzzfgVN6Q9uHkybp3Rnzrr8RT+dd8IXvo92p/Iaj0iVEuoKoIAgCAIAgCAsvUl42p82z4iuf9IPdQ8yx07tsn+lekDaGETOjLwZGsIB2TmHG4Nj5O7tVDgYf2qxwUtntuT8i/wBVFS2M3BsRbUwRzsBDZG7QDrXGZGdsuC05NDotlW+42VWesipIguIH/wCRwebH+hIVeVf+0S8/3RXS/Fomukj9mjqiOFNOf/yeqXCW+TX/AMl+pPv93LyK81IjrVX4Yve9dB6Q9ivzZXad2pG81wsvQNPKojP8kg/qoXo/L/8Aoa+H7kjUPdrzM/VvjPymiYCfnIQIn8+qOofS23pBWjWcb1OQ5d0uf8meFbx17PuITrewDo5hVsHUm6r+x4H7mi/eHK60PL9ZV6p9Y/oQc6nhlxLoyvFeEE9FaG/QKXzEfuXA6l+Ks8zoMX3USodaf1lN+GP/AE2rrNI/CQKjL96ya6lvok3n/wBjVTekPvYeRN07pIztY2is9f0HQmMdH0m0XuI8LYtawN/BK0aTn1Yqn6zfnt0M8zHna1wkf1d4K+jxSaCRzXObSkksvs9Z0R4gHirDVMiORgqyHRy/k0YlbrucX4Fl4lRMnifC++w8bLrGxtcHfw3Lm6bnRNWR6osrIKcXF9DExQSwUrhRwtc9jLRR3sAByH2iBnbjz578dwuyE8iXJvma7E66toI87Vc73vc+Qlz3OJcTvJJzv6V3sYqMUo9CgbbfMt7VHj/TQOpnnrw5s7YyfbsuJHc5q5XXcTgsV0ej6+f/AGWuBbuuB9xm608G6eiMgHXgPSD8JykHqs78i06HkurI4H0l+vcZ51XFDiXcazUr9HqPPN+BSPSHtw8ma9O6SPnXX4in8674QsvR7tT+Q1HpEqJdQVQQBAEAQBAEBZepLxtT5tnxFc/6Qe6h5ljp3bZINcP0Bv8AzDPhkVfoH4h/8f3RI1D3a8zdaBfV1N5v9zlD1X8XN/H9jbiL7pEOxqcM0igJ49E39cZYPa5XOLDi0uS839OZCte2UmWDpBFtUlS3i6nmHrjcFz2HLbIrf+5fqWN6+7l5Fe6kW/Sz5gf6pXQekT9mtfF/sV+nLnJm11yy2oo2+VUN9jJP+4UX0fX38n4L9zbqL9hIgWrnHvklY3aNopbRychc9V3odb0FyvdUxVfQ13rmiDi2+rsRc2kmECrppYDve3qnk4ZsP6gPRdcfg5Dx74zXz8i4vrVlbR5ylYWktcLEEgjkRkV9BT3W6OePQ+hv0Cl8xH7lwOpfirPM6DF91EqLWn9ZS/hj/wBNq6zSPwkCoy/esmmpb6LN5/8AY1U3pD72HkTdO7MjP1i6Vz0Ah6FsZ6Tb2uka4+DsWtZw5lR9JwKstT9Zvy26GzMyJVNKJHNXGMyVmKSzyhoe6mIOyCB1XRAZEnkrPVseFGEoQ6Jr9yLiWOy9yfgTbTzEZKaikmidsvY6Mg7/AO0aCCOIIJHpVJpVULclQmt00/0J2XOUK94mbo3i7aumjnaLbY6zfJcDZw7rg27LLTm4zxrnW+i6eRsot9bBMp7WlhIgrnOaLMmaJRlkCcn/AMwJ/Muu0jI9djLfquX8fkU2XXwWPbvNXoZippayGW/V2w1/a1/Vd7DfvAUjOoV1E4Pw/M10z4LEz0NLCHgscLhwLXDmCCCuBrk4TTXcdBJcUWiAanYiyGqYd7Zw0+hpH9Ffa/Lidb+BA09bcSOnXX4in8674Qs/R7tT+R5qPSJUS6gqggCAIAgCAICy9SXjanzbPiK5/wBIX91DzLHTu2zf64voDf8AmGfBIq/0f/EP/j+6JGoe7XmbvQL6upvN/ucoeq/i5+ZuxPdRKy1nVBjxUyN8Jggc3va1rh7l0ukQUsJRffuVeY9rmy5KGqZPEyVubJGBw7nDMe8ehchbCVFri+sWXEJKyvfxI/oHo06hjma4gl8xLSPIb1WX7Tcm3ap+qZ0cmUHHuX5s0YlDqUtyG65cR25oaZpuWNL3D70lg0d4Db/nVxoNHBVK197/ACRC1CfFNRXcQ+HRWuc/oxSTB17ZxuaB3uIsB23VtLNx4x4nNbeZEVNjeyTPQ1MxwYxrjdwa0OI4kAAkd5uuAtalOTj0bZ0EFtHY876XOaa6pLPB6eS1vxG/tuvoGGn6iCfXZHP27cb2Lz0N+gUvmI/cuJ1L8VZ5l3i+6iVFrT+spfwx/wCm1dZpH4OBU5fvWTTUt9Fm8/8Asaqb0h97Dy/cm6d2ZHRrko5JBTdHG99jLfYa51vF77DJZ+j9kIKziaXTvMdQi21sjS6oad8dfI17XNd8mdk4Fp8OLgVN1yUZYm8XvzX7mnBTVuz8Cca0Pq2fvi/1WKj0X8ZHyf6E7O90zS6lqu9PPET4ErXD87be9ntU30hrSnCfitjRp0uUkNb+GOmFHsC73SmFudrmTZ2RfcMwvdAuUVYn023GoQ3cdiM4Jq2rXzNE8YijDgXuL2OJAOYaGk5+oKyyNZxlW3CW78v5I1eHa5LdbIumedrA57jZrQXOPIAEn2BcbXFzmorq2XMnwxbIDqfmL4qp53uqA4+lpP8AVX2vR4XXH4EDT3vxM6NdfiKfzrvhCz9Hu1P5Hmo9IlRLqCqCAIAgCAIAgJfq70ohoHzOmbI4SNaB0YabWJOd3BVmqYM8uEYwaWz7yVi3qqTbNpp5pzTV1MIYmStcJWvu9rALBrxwcTfrBRdM0u3Fudk2ny25bmzKyo3R2SZsNGdZFJT0sMD45y6Nmy4tbGWnMnIl4PHktGZot198rIyWz8/4NlGbCuCi0yGab43HWVbp4g4NLWAB4Ad1WgHcSOHNXGBjSx6FXJ/Qh32KybkjdaB6e/I2dBO1z4bksLbbUdzc5Gwc0nO3A35qHqWlLJfrIPaX5M3Y2U6vZfNErxfWpSsYfk7HySEZbTdhg/Fnc9w9arKNAscvvWtvh1JVmoRS9hFTVFe+WYzSuLnuftvPEm9/R3cF1Ea4xhwR5JLkVbk3LiZcketHD3C5Mzewx3PscQuRloOTvycS2WfXsR/STWoHMdHSRuaSCOlksC3hdjQTn2k5clPw9BUJKdz327l0+Zouz3JbQRWLnLoiuLZ0f1kUUFLBC9s21HE1rrMaRcDOx2xkuYzNFvuvlZFrZv4lnTmwhBRaIFptjEdXVyTxBwY4MA2wAeqwNOQJ4jmrzAolRRGuXVEK+xWTckSLV3plTUMEkcwkLnS7Q2GtItsgZ3cOSr9V023KnGUGuS7zfiZMaU90Ssa1aHyaj9DP/NVX+gZPjH8yW8+t9xG6bTmlbiktYRL0T6cRgbLdu46PeNq1uqeKs56ZbLCVG6333IqyYq52dxkaaafUlXRyQRtlD3FltprQ3qva43IceAPBatO0m7HvVkmtuZnk5cLIcKRo9XWlUNA6czNkIkawN6MNObS7fdw8pTdVwZ5cYqDS236mjFvVTbZvdJNYVHUCn2Y5rw1UM3WawXDCdoCzzmQVDwdJvoc+Jr2k139/yN1+XCzh2XRm/ZrPw8tuTKD5Jjz9jre1V70HJ323X1JK1CvbvIXpprDdVsMEDTFCfDLiNuTsNsmt7Be/PgrnT9IhjS9ZN7y/JELIy5WrZckc6vdM6egilZKyVxe8OHRhpAAbbO7hmvNU02zLlFwaW3iMXJjTvuj51h6ZU9fFEyFkrSx7nHpA0DMWys4r3S9OsxHJzae/gMrJjclsQVXBDCAIAgCAIAgCAIAgCAIAgCAIAgCAIAgCAIAgCAIAgCAIAgCAIAgCAIAgCAIAgCAIAgCAIAgCAIAgCAIAgCAIAgCAIAgCAIAgCAIAgCAIAgCAIAgCAIAgCAIAgCAIAgCAIAgCAIAgCAIAgCAIAgCAIAgCAIAgCAIAgCAIAgCAIAgCAIAgCAIAgCAIAgCAIAgCAIAgCAID/9k=">
            <a:extLst>
              <a:ext uri="{FF2B5EF4-FFF2-40B4-BE49-F238E27FC236}">
                <a16:creationId xmlns:a16="http://schemas.microsoft.com/office/drawing/2014/main" id="{7EF7D9F7-2638-4C45-835B-9D006AF81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78" y="5747657"/>
            <a:ext cx="898947" cy="89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 descr="Obraz zawierający rysunek&#10;&#10;Opis wygenerowany automatycznie">
            <a:extLst>
              <a:ext uri="{FF2B5EF4-FFF2-40B4-BE49-F238E27FC236}">
                <a16:creationId xmlns:a16="http://schemas.microsoft.com/office/drawing/2014/main" id="{6193D7F4-D131-4AEA-892C-DC0533927C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574" y="5747656"/>
            <a:ext cx="898948" cy="89894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4D7299FD-A23B-4947-89AC-1926E095A0A7}"/>
              </a:ext>
            </a:extLst>
          </p:cNvPr>
          <p:cNvSpPr txBox="1"/>
          <p:nvPr/>
        </p:nvSpPr>
        <p:spPr>
          <a:xfrm>
            <a:off x="676467" y="211396"/>
            <a:ext cx="113201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/>
              <a:t>Zgadywanie wielkości wzrostu ruchu vs. rzeczywistość</a:t>
            </a:r>
          </a:p>
        </p:txBody>
      </p:sp>
      <p:sp>
        <p:nvSpPr>
          <p:cNvPr id="18" name="pole tekstowe 2">
            <a:extLst>
              <a:ext uri="{FF2B5EF4-FFF2-40B4-BE49-F238E27FC236}">
                <a16:creationId xmlns:a16="http://schemas.microsoft.com/office/drawing/2014/main" id="{B51E11C6-7F68-4C20-8D4E-9DD3D5A40678}"/>
              </a:ext>
            </a:extLst>
          </p:cNvPr>
          <p:cNvSpPr txBox="1"/>
          <p:nvPr/>
        </p:nvSpPr>
        <p:spPr>
          <a:xfrm>
            <a:off x="1690568" y="4914038"/>
            <a:ext cx="2809875" cy="2645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zwykłe wykorzystanie</a:t>
            </a:r>
          </a:p>
        </p:txBody>
      </p:sp>
      <p:sp>
        <p:nvSpPr>
          <p:cNvPr id="19" name="Nawias klamrowy otwierający 18">
            <a:extLst>
              <a:ext uri="{FF2B5EF4-FFF2-40B4-BE49-F238E27FC236}">
                <a16:creationId xmlns:a16="http://schemas.microsoft.com/office/drawing/2014/main" id="{F1EEECD8-143A-4E09-B0BA-994F3249295D}"/>
              </a:ext>
            </a:extLst>
          </p:cNvPr>
          <p:cNvSpPr/>
          <p:nvPr/>
        </p:nvSpPr>
        <p:spPr>
          <a:xfrm rot="16200000">
            <a:off x="2990734" y="3109050"/>
            <a:ext cx="266700" cy="3209926"/>
          </a:xfrm>
          <a:prstGeom prst="leftBrace">
            <a:avLst/>
          </a:prstGeom>
          <a:noFill/>
          <a:ln w="38100" cap="flat" cmpd="sng" algn="ctr">
            <a:solidFill>
              <a:srgbClr val="57565A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1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Nawias klamrowy otwierający 19">
            <a:extLst>
              <a:ext uri="{FF2B5EF4-FFF2-40B4-BE49-F238E27FC236}">
                <a16:creationId xmlns:a16="http://schemas.microsoft.com/office/drawing/2014/main" id="{A6E676D9-782F-4B88-A3BF-047AB099ED31}"/>
              </a:ext>
            </a:extLst>
          </p:cNvPr>
          <p:cNvSpPr/>
          <p:nvPr/>
        </p:nvSpPr>
        <p:spPr>
          <a:xfrm rot="16200000">
            <a:off x="5019559" y="4404451"/>
            <a:ext cx="180974" cy="590548"/>
          </a:xfrm>
          <a:prstGeom prst="leftBrace">
            <a:avLst/>
          </a:prstGeom>
          <a:noFill/>
          <a:ln w="38100" cap="flat" cmpd="sng" algn="ctr">
            <a:solidFill>
              <a:srgbClr val="57565A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1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pole tekstowe 5">
            <a:extLst>
              <a:ext uri="{FF2B5EF4-FFF2-40B4-BE49-F238E27FC236}">
                <a16:creationId xmlns:a16="http://schemas.microsoft.com/office/drawing/2014/main" id="{03A7362D-D71E-4536-A3FF-BC5EEF64E716}"/>
              </a:ext>
            </a:extLst>
          </p:cNvPr>
          <p:cNvSpPr txBox="1"/>
          <p:nvPr/>
        </p:nvSpPr>
        <p:spPr>
          <a:xfrm>
            <a:off x="3728918" y="4894988"/>
            <a:ext cx="2809875" cy="2645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akcja specjalna</a:t>
            </a:r>
          </a:p>
        </p:txBody>
      </p:sp>
      <p:graphicFrame>
        <p:nvGraphicFramePr>
          <p:cNvPr id="22" name="Wykres 21">
            <a:extLst>
              <a:ext uri="{FF2B5EF4-FFF2-40B4-BE49-F238E27FC236}">
                <a16:creationId xmlns:a16="http://schemas.microsoft.com/office/drawing/2014/main" id="{81F9E5B3-E38A-485E-82BA-2FA98FF760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6159574"/>
              </p:ext>
            </p:extLst>
          </p:nvPr>
        </p:nvGraphicFramePr>
        <p:xfrm>
          <a:off x="6538793" y="183746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pole tekstowe 2">
            <a:extLst>
              <a:ext uri="{FF2B5EF4-FFF2-40B4-BE49-F238E27FC236}">
                <a16:creationId xmlns:a16="http://schemas.microsoft.com/office/drawing/2014/main" id="{164CE81E-9069-4BE7-9333-94783215C67F}"/>
              </a:ext>
            </a:extLst>
          </p:cNvPr>
          <p:cNvSpPr txBox="1"/>
          <p:nvPr/>
        </p:nvSpPr>
        <p:spPr>
          <a:xfrm>
            <a:off x="7148392" y="4909275"/>
            <a:ext cx="2809875" cy="2645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zwykłe wykorzystanie</a:t>
            </a:r>
          </a:p>
        </p:txBody>
      </p:sp>
      <p:sp>
        <p:nvSpPr>
          <p:cNvPr id="24" name="Nawias klamrowy otwierający 23">
            <a:extLst>
              <a:ext uri="{FF2B5EF4-FFF2-40B4-BE49-F238E27FC236}">
                <a16:creationId xmlns:a16="http://schemas.microsoft.com/office/drawing/2014/main" id="{3A186903-B403-426D-B9CC-CEE4566D5EE1}"/>
              </a:ext>
            </a:extLst>
          </p:cNvPr>
          <p:cNvSpPr/>
          <p:nvPr/>
        </p:nvSpPr>
        <p:spPr>
          <a:xfrm rot="16200000">
            <a:off x="8448558" y="3104287"/>
            <a:ext cx="266700" cy="3209926"/>
          </a:xfrm>
          <a:prstGeom prst="leftBrace">
            <a:avLst/>
          </a:prstGeom>
          <a:noFill/>
          <a:ln w="38100" cap="flat" cmpd="sng" algn="ctr">
            <a:solidFill>
              <a:srgbClr val="57565A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1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Nawias klamrowy otwierający 24">
            <a:extLst>
              <a:ext uri="{FF2B5EF4-FFF2-40B4-BE49-F238E27FC236}">
                <a16:creationId xmlns:a16="http://schemas.microsoft.com/office/drawing/2014/main" id="{F50981CB-533E-4D58-B9DF-F05729D7F95B}"/>
              </a:ext>
            </a:extLst>
          </p:cNvPr>
          <p:cNvSpPr/>
          <p:nvPr/>
        </p:nvSpPr>
        <p:spPr>
          <a:xfrm rot="16200000">
            <a:off x="10477383" y="4399688"/>
            <a:ext cx="180974" cy="590548"/>
          </a:xfrm>
          <a:prstGeom prst="leftBrace">
            <a:avLst/>
          </a:prstGeom>
          <a:noFill/>
          <a:ln w="38100" cap="flat" cmpd="sng" algn="ctr">
            <a:solidFill>
              <a:srgbClr val="57565A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1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pole tekstowe 5">
            <a:extLst>
              <a:ext uri="{FF2B5EF4-FFF2-40B4-BE49-F238E27FC236}">
                <a16:creationId xmlns:a16="http://schemas.microsoft.com/office/drawing/2014/main" id="{E9A295E4-BEE5-493D-8FF9-5DAF7E6F6FA8}"/>
              </a:ext>
            </a:extLst>
          </p:cNvPr>
          <p:cNvSpPr txBox="1"/>
          <p:nvPr/>
        </p:nvSpPr>
        <p:spPr>
          <a:xfrm>
            <a:off x="9186742" y="4890225"/>
            <a:ext cx="2809875" cy="2645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akcja specjalna</a:t>
            </a:r>
          </a:p>
        </p:txBody>
      </p:sp>
      <p:graphicFrame>
        <p:nvGraphicFramePr>
          <p:cNvPr id="27" name="Wykres 26">
            <a:extLst>
              <a:ext uri="{FF2B5EF4-FFF2-40B4-BE49-F238E27FC236}">
                <a16:creationId xmlns:a16="http://schemas.microsoft.com/office/drawing/2014/main" id="{03610644-A2A8-4F72-B926-A79B67ECFC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433885"/>
              </p:ext>
            </p:extLst>
          </p:nvPr>
        </p:nvGraphicFramePr>
        <p:xfrm>
          <a:off x="1061920" y="18159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67909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ata:image/jpeg;base64,/9j/4AAQSkZJRgABAQAAAQABAAD/2wCEAAkGBxISEhUTExIWFhUXFRcYFRcWFxcXGBcgGhgXFxseGBceHyggGBolHRcXITUiJSkrLi4uFx8zODMsNyktLisBCgoKDg0OGhAQGy0mICYvLS8wLS0vLS8tLS4vLS8tLS0tLy0tLS0tLS0tLS0tLS0tLS0tLS0tLS0tLS0tLS0tLf/AABEIAOEA4QMBEQACEQEDEQH/xAAcAAEAAgIDAQAAAAAAAAAAAAAABgcEBQEDCAL/xABKEAABAwICBgQJCgMGBgMAAAABAAIDBBEFIQYHEjFBURMiYXEyM1JzgZGhsbIUIzQ1QmJygpLCJKLBQ1Njg7PhFXTD0dLwJkSj/8QAGwEBAAIDAQEAAAAAAAAAAAAAAAQFAgMGAQf/xAA9EQACAgECAwQHBwMEAQUBAAAAAQIDBAUREiExMkFRcQYTIjNhgZEUIzShscHRQlLwFWJy4fEWNUNTgiT/2gAMAwEAAhEDEQA/AKNQBAEAQBAEAQBAEAQBAEAQBAEAQBAEAQBAEAQBAEAQBAEAQBAEAQBAEAQBAEAQBAEAQBAEAQBAEAQBAEAQBAEAQBAEAQBAEAQBAEAQBAEAQBAEAQBAEAQHKAIBZAEBwgCAIAgCAIAgCAIAgCAIAgCAIAgCAIAgCAIDmyA7aamfI7ZjY57jua1pcT6BmvJSjBbyeyPUm+hJqTV7XObtyNZTs8qd4ZbvGZHpCr56pjrlFuT+C3N6xpvry8zuOjGHxePxWM/dgjdJ/MDb2Lz7Xky7FL+b2Hqq11n9D6jo8EBs11fMeTGxi/oLbrF2Z/eoRXxbPVGnu3ZltpMN4YZiLu0/7LHjyu+2H+fM94a/7WcupMN44ZiLe4n+qceT/wDbD/PmOGv+1mJLSYLfr/8AEICeD2xke66yVmd/TwS+p5w09+6PgaN4bL4nFGt7J4nM/myCy+1ZUO3Tv5PceqrfSf1Ouo1eVmztwmKpZ5UEjXZdxt7Lr2OqUb7T3i/9y2PHjT/p2fkRmsoZYXbMsb43eS9pafUVPhOM1vF7+RocXHqdCyPDhAEAQBAEAQBAEAQBAEAQBAEAQHKA2GC4LPVv6OCMvdxtub2uduA71puvrpjxWPYzhCU3siUNwHD6IgVcxqp9wp6bwQeT5N57hY9hUB5OTkL7qPDH+6X7I3erhDtPd+CJVh1Likrdmnhhw2A8m3lI7crk94aq267Cqe9snZL8v8+pJhC6a9lcKMyHV1Tk9JVzzVLhvdI8sb7yQPzKO9Ztfs0QUV8Fu/8APkbVhwXOyW52GtwSk3fJQ4ZdRold6wHH2rH1Wp5HXfb6HrljV+B0Ta0aBmTBM4fcja0e1w9yzWh5cu1JfVnn26pdEYj9blNwp5j3lg/qVs/9PT75r6GP+oR/tDNblPxp5h3OYf8Asn/p2f8AevoP9Rj/AGmVDrUoX5PbO0feY1w9jisHoeVHsyX5mX26p9UZAxbBKvwjTE/4jBG79RA961+o1PH7O/13PePGs67HxPq7o3fOUsksDvsvhk2m++/qcF6tZyIezfBS+DWx48OuXOD2MWsoMWgbsvEOJQcWSNHSW7Ac7+ly31ZGDc94t1y+HT/Poa513QXP2kROXC8Nq3FsbnYfU3zhnuYieQebFmZ4+hqtI3ZVC3kvWR8V1+nf8iK41zfL2X4Ebx/R2po3bM8ZaD4Lxmx34Xbj3b1Nx8qq9bwf8r5GmdcodTVKQYHCAIAgCAIAgCAIAgCAIAgOQEBLcF0VYIhV17zBTfZbb52fkI28AefLkMxX3ZrcvU464pfkvN/sb4VLbinyX6krw2lq6+MR07PkGH/d8ZMOd9778STbPe6yrL7aMSXHa/WWfkv4JNcJ28orhiSSnosOwiPbOzGbW6R/WmfzDePoaAFWytzNRnwx6eC6EpRpx1u+pDcd1rSOu2kiDB5ctnP9DB1W+kuVrjaBXDnc938OhFtz5S5Q5EDxPGKipN55nyZ3G04kDubub6ArurHrqW0IpEGU5S6swltMTgr1gLwBAEABQGXh2JzQO2oZXxnmxxbfvtv9K12VV2LaaT8zKM5R6MnOA61J2WbVRiVvltsyQejwXeod6psnQqZ86nwv8iZVnzjylzJw12G4xHubIQNx6k8f9QO67T2qmazNOl15fVMmfc5K+P5kercLrcNY5rR8uoPtwSC72DsFjYDfdtxxLRvVlTk4+a0+xZ4r/P1I06rKf90SL4lovDUxuqcMcXsaLy0zvHRdwz22+v052sqsydUvVZK2b6S7n/DI0qlJcVf08CGEKyI5wgCAIAgCAIAgCAIAgOQgJtguEw0MLa6uZtvfnS0x3yHg+QcGbt/tuAqu++eRN0UPZLtS8PgviSIQVa45/JEv0f0Wmq5BW4n13nOKnIsyMbxtM4fg/Vc3CqczUIY69RifOX+fr9CbTjysfrLfoc6aaw46bahptmSYZOdvji7OT3DluHG+YWOn6NO37y/kvDvZ7kZih7FZUeIV8s7zJLI57zvc43PcOQ7BkF1NdcK48MFsirlJye8uZuNH9DKyrAdHFsxn+0k6jO8cXflBUXJ1GjH5Tlz8F1NlePOzson2E6qadljUSvlPFrOoz15uPsVDf6QTfKqO3nzJ9enL+tkjGi1DBE/o6WIERvs5zdt3gn7T7m6gLUcm2xcU31XQkSxqoReyPPhXdFEcIAgCAID6Za+d7dm9AZzcKe8F0JEoGbgy+20czH4Vu0XHasHYlylyPdvAxqWpfG9sjHuY9pu1zSQR3EbllKCmuGS3T8QntzRauheskSFsNYQ1+QbMMmuPKQDJh+8Mudt65jUNFcd7Mf6fwWePm/02fU2Wkuh72yfLMOPRVLc3MbYMl52G4E8vBd35nTh6kpR+z5XOPj3oyuxdvvKupD8Rw+LFI3z08YirY7mppgLdJbe+MH7V9433yOdi64qsniSVdj3g+zLw+D/ZkOUVct48pd6IEVbEU4QBAEAQBAEAQBAEBLNCcIiIkraoXpqex2f72Te1g58LjtHAlV+bdPlRV2pfku9/wb6YLty6Im2hmEyVsxxOsFyT/DRnwWgE2cByH2e27uSp9Ryo41f2Wh/8n/ne+8m41Ltl62fyMbWVpwYy6kpndfdNIN7ebGHyuZ4bt91lpGl7pX3LyX7sxzMr/wCOBWmE4XNUyiKFhe88BuA4lx3NaOZXRXX10w45vZIr4QlN7RLg0U1dU9NZ89p5sjmPm2H7rT4R7XcsgFyedrVtr4KvZXj3stqMGMec+bJsqR7vqT1sgvD06K/xUnm3/CVtp95HzX6mu3sM8xr6Oc2cIAgOQgM6swmaKOOV8bhHK3ajfva7fltDIOyOW9a4XQnJxi+a6oycGluzAWwxO2GZzHBzXFrgbgtJBHcRmEaTWzQJFSVlNW9SrIhnOTKpoAa48BUMGR3+MFj5V96h2Rtp9qrmv7f4f7G1OMu1y+Jq8dwSekk6OZljva4ZseObHbnD/wBK3UZFd0eKD/lfBmM63B7Mm+rXTcsLaSpf82coZHHNh4McfIPA/Z7t1Nq2lqxO6pe13rx/7JmJlOD4ZdCQae4BJG4YjSdWoi60oA8Y0byRxIG8cR3ZwdLzIzj9lv7L6b93w/g35VGz9bWQjTKiiqIWYlTNDWyO2amMZ9FLvJ7Gu58yPKsrvDslVN41j5rsvxX/AEQbYqS9ZH5+ZDSrIjnCAIAgCAIAgCA7IInPcGtF3OIa0DiSbAeteOSim2epblk4nhglqaXB4j81TgPqXN+08jakd3gGw5F9uCo67/V1WZsusuyvh3fyTHDilGmPd1Jjpvjgw+jvEA15tFA0bm2G8Dk1o9eyqXTcZ5mQ5T5rq/j8Cdk2KmvhiUjhOGy1c7YoxtSSO3nhxc5x5AXJK7K62FNbnLkkU0IuctkX5ozo9DQwiOIXcc5JCOs88zyA4Dh33K4bNzbMqzilyXci+oojXHl1O7Hcdgo4+knfsjPZaM3vPJrePfuHEha8TDtyZcMF8+5GV18KlzKi0k1hVVUSyI9BETYNYeu6/lyb/QLDvXW4mkUY64pLil4v9ioty7LOS5IumipxHGyMbmMawflaG/0XG3z47JS8Wy6rW0Uj5r/FSebf8BSn3kfNfqeW9hnmRfRzmzhAEAQHoHQ6nZJhlMyRrXsdDZzXC4PWdwXDZ9s68ycoNp7l5jwjOlKSIZpbqwIvLRXcN5hcesPNuPhD7pz7SrjB1yM9oX8n493zId+C484fQrSWMtJa4EOBsQRYgjeCOBXQpprdFecBegsTQXEIq6E4ZV9bIupn/bZYXLWk8QLkdgI3WVHqNc8af2qj/wDS7n8SbjyjYvVT+TIfpJgclFO6GTO2bXDc9pvZw9RFuBBCtMXJhkVqyH/gjWVuuTiy3dWWkZq6YxyG8sFmuJz22nJjjfeci09w5rlNYw/s9ysgvZl+TLXCu9ZDgl1I82hZRYlJRPH8HXMsBwaXE7Fu1r7tHY4HkrON0srEjfHtw/br9URXX6q11vssrnFqB1PNJC/wo3uae2xtfuO/0q7qtVkFOPRohSjwvZmGthiEAQBAEAQBASvVlSNfXse/wYWvmd+QZepxB9Cr9Usccdpf1NL6kjGX3ifhzJpqliMrqutf4csmyDyz6R+fK7o/0qm12fBGvHj0S3/ZfuTcCPFKU2RnW5iZlreiB6sDA233nAPcfa0flVlolPq8ZT75cyLm2cVm3gS7VHgYipjUuHzk1w0kZhjTYD8zgT2gNVTruU52KmL5Lr5kzAp2jxvvJLpTpBHQwGZ+Z8GNl7F7uXYBvJ4Dtsq3AwpZVvCuneyTkXqqPxKCxrFpaqV00z9p59TRwa0cGjku6oohTBQgtkUM5ub3ZkaKUvS1tMznMy/cHAn2ArDLs4KJy+DMqo7zSPRpK+dnRpbHRXC8cgG/o32/SVto5WR80YW78DPM80LmHZc0tPJwIPqK+jqSlzic2011OpAEAQHobQT6vpfNfucuD1T8VZ5l/ie5RvlXkkgetvD4DSGd0Y6YPYxkgydmcw7yhsh2/cr/AEK+13er39nZ8itz6oKPF3lMFdaVJk4bWOgljmZ4Ub2vH5Tf1LCyCsg4vv5GUZOLTRdGsjB21dD0zB14m9Mw8SwgOe39Ofe1clpOQ8fJdT6Pl8+4tsuv1lXGuqK11b4l0FfFn1ZPmndz7W/mDT6F0GqUK7GkvDn9CvxZ8FqZP9b9CXUsc7fDhlGfENfl8TWetUWgW/eyrfRr9P8Aon6hD2VJEJ1lNEklPVgW+VU0cjvxABrv2q60xuMZ0v8Apk18uqIORzal4ohysyMEAQBAEAQBATLQLKnxJ/EUbmg/jyPuVZnv7ymP+79CRR2Z+RYeqmIDDoz5Ukjj+rZ/aue1175TXgkWWByq3Kg0qmL62qcd5qJfjcB7F1uIlGiG3gv0Km17zfmehMKpRFDFENzI2NH5WgLgMiz1lspPvbOgpjtWl8CktZeNGprXtB+bhvEwcLg9c95dfPkGrtNKxVRjx8XzZSZVvrLH8CJKyIxMdVNLt4jGf7tkj/5dke1wVXrFnBiy+OyJWHHitRea4cvgiPDqqqaOUbMrGyDk9rXj1EFbK7rIdiTXkzCVcJdUR6v0Cw6XM04YecbnM/lB2fYrCvWMqv8Aq38zRLCqfcRyv1SRHxNS9vZI0PHrFj7FY1ekT/8Akh9CNLTv7WRqv1YV8ebBHKPuPsfU/Z9isKtbxJ9W15ojTwrY9xa2iFK+Kip45Glr2x2c07wdpy5fULIzyZyg91uWuLFxqSZuFCJBXWuqotTwR8XSuf8AoZb/AKi6L0eg+Ocu7bb8ys1GXJIqBdUVRygPSuCQ/wANAx2fzMbXelgBXz3Iltkykv7v3OhrjvUl8Dzo8GCY2PWiky72O/2XfL7yvzX7FB2ZeRfOsCIPw6q83tD8rmu/ouK0x8GbHbxaLvK50MqzSHrYThzzva6oj9G3cewBdPj8sy5L/a/yKqznVF+ZDlZEcIAgCAIAgCAmWgedPiTOJo3OH5Lkqtz+VlMv936kijszXwLE1Uyg4dGPJfI0/rLv3LnddjtlPyRZYD3q2Kf0qiLK2pad4qJfjcR7F1mK1KiDXgv0Km1bTfmehqSoDomSN3Oja8dxaHBcFOtq5wfj+5fxe9e68DzPNIXOLjvJJPpN19ES2Wxzre51r08LK1KUwM1RJ5MbWD87tr/prn/SCxqmEfF/p/5LDT4+238C2lyZcHRXG0Uh/wAN/wAJWyn3kfNGu3sMoWg04xCKwbVPIHCQNk9rwTb0rurNNxbO1BfLl+hRRyLY9GSWg1tTt8dTxvHNhcw+3aHuVfZ6P0vsSa/MkR1Ca7SJHQa0qF/jGyxHtbtt9bTf2Kus0HIj2Wn+RJhqEH2iR0GktFPbo6qJxO4Fwa79LrH2Kus0/Jr7UGSYZNcujNqoe23U3JrqjlD0qLXVU3ngj8mIu/W637F13o/W1TKXiym1B72JFcK+IBtNGcJdV1MUAGTnDaPJozefQ0FaMq9UUysfcbKoOc1FHpBgAtwA9gC+ec5S38WdFyjE80VTjPUOLd8kriPzvNvevo0Pu6lv3L9Ec2/al8y+NP5AzDqrzez63Nb/AFXE6YuLNj5su8rlQyq9IDs4RhzDvc+of6Nsj+oXUY/PMua7lFfkVdnKmK8yHKyIwQBAEAQBAEBLNWNS1tc1j/BnY+B35xl7QB6VX6nByx3Jf0tP6G/Ge09vHkTPVHMYjV0b8nxS7QHP+zflyBaz9Sptdgpxrvj0a/7ROwJbOUGRfW1hhirjLbqzMa4HhtNGw4ewH8ys9EvVmMo98eRFza+G3fxJ7qtxkVFE2MnrwfNuHHZ3sPds9X8io9Zx3Tk+sXSXP595OwrFOrg8CmcaoTBPLERYskc31E2PpFiutosVlcZrvSKmceGTTMFbTAszVHjtNAJIZX9HJJI0tLrBjgBYDa4OuTvyzVBrmHbdwzgt0uviT8G6EG4y7y2FyTLhPc6K/wAVJ5t/wlbafeR81+phb2GeY19HObF0AugF0B6F0E+r6XzX7nLg9T/FWeZf4nuUb5V5JKK1qVO3iMo8hsbPU0E+1xXc6PDgxI/HmUOZLe1kTjjLiGtBJJAAAuSTkABxJVm2kt2RS8NXWiPyKIySgfKJB1uPRt3hgPPiT3Dhc8bq+ofaJerh2V+bLrDxvVril1Nhp7jApaKV17PeDHHz2nggkfhFz6Ao+lYzvyI+C5szy7VCtrxKj1c4Z09fCLdWM9K7uZmPW7ZHpXWaneqcaUvHl9SpxocdqRYOuCu2aSOBvhTSjLiWszNvzGNc/oFW90rH0S/UsNQl7Kiu8hOsl3RvpqQG/wAmpo2O/G4Bzv2+tXmmrijO7+6Tfy6Ig5HJqHgiGqyIwQBAEAQBAEB2087mOa9ps5rg5p5EG4PrC8lFSTT7z1PZ7lkYliYgq6XF4h8zUt2ahoz2XW2ZGnty2hzLCqOFHrabMOfWPTy7v4JjnwzjdHo+pL9PcAFfSfN2dIz52Ei1n5ZtB5OaQR2hqptMyni5DjPo+T+BOyq1dXvEp/RXH5KCpErQSPBlZu2m8R2EHMciF1mZiwyanXL5MqabXVLiJbrJwplTGzE6U7cbmhs1t4tkHOHAjJpHCwVZpV06G8S7qunxRJyoKa9bDoyt7K9IIugJjojp/PSbMcnz0AyDSeswfcdy+6cu5VebpVWT7S5S8fHzJVGVOrl3Fs0WOU9ZTSSQSBw6N+03c9nVOTm7x37u1ctPDtxr4xmu9c+7qWivhZW+E86ld6UJwgCAID0NoJ9X0vmv3OXB6p+Ks8y/xPco3wVeSWUNWYPU4jX1JgYXAzyXecmNG0QNp24ZWy3rvI31YmPD1j25LzOfcJW2PhRZ2h2hENDZ5Ilnt4wiwZfhGOHLa3ns3LmtQ1azJ9iPKPh4+f8ABZY+HGvnLmyS1lUyJjpJHBjGi7nHcB/7lbtVZVVK2ahBbtkuc1BcTKF030ndXz7Vi2Jl2wtPAcXH7zsu6wHBd1p+FHFq4erfVlDfc7Zb9xZmq7Rw01OZZBaWexsci1gzaDyJuXHvHJc7rWZ6631UOkfzZY4VXBHjl1ZoflrK/E31Tj/B0DC7a3h2yTs27XPu4djQFYRpeLhxpXbs/fr9ERpTVtzm+iK6xjEHVE0kz/CkeXEcrnIdwFh6FeU1KqtQXctiFOXFJyZhLYYhAEAQBAEAQHKAl2hOKxFslBVG1PUW2Xf3Mn2XjkDkD3DhdV+bTPdX1dqP5rvX8Eima93LoyaaD4xJSSnC6zqvYf4d5PVeCbhoPI72+luRsFTalixyK1l0d/Vf53+JMxbnW/VTMLWXoSXF1ZTNzzdPGBmeb2j2uHp5rbpGp7pUXPn3P9jHLxdnxwILo1pLNRPOxZ8b8pYn5skByII4G1xf3jJXeTiV3r2uTXRrqiDXa63y6eBm4lg0NQDPh9yMzJTO8dFzLR/ax9ouRxC11XWV+xf17pdz/hnsoxfOP0IvZTTUEBkUVbJC7bje5jrEXabGxFiDzB5LGdcZraS3R6ns+RjlZHhwgCAID0NoJ9X0vmv3OXB6p+Ks8y/xPco3yr/iSTrghaxoYxrWtG5rQGgdwCznZKx8UnuzGMVHoa3SDSKnombUz7EjqsbnI/8AC3l2mwUrEwbsmW0Fy733Gm7IhUufUpbS/S+avfZ3UhaepEDkO1x+07t4cF2ODp9eLHZc33spr752vn0JBq30IMxbVVDfmgQYmH+1I3Ej+7H83ddQdW1NUxdVfa7/AIf9m/ExeN8UuhJ9P9InkjD6TrVM3VfsnxbTvF+DiLk8m355V2lYSivtV/ZXTfv+JIyr9/uqyEaX1cdLA3DKdwcGO26uQf2knkj7reXMN4gq6w65XWPKsXXlFeC/lkK2ShH1cfmQslWZGOEAQBAEAQBAEAQHIQE5wbFYcQhZR1j9iZmVJUneOUch4jdY+476q+meNN3UreL7Uf3RJhNWLgn17mTDR3SqWnkFFiXzcrco5z4Eo4Xduvydx42O+ozNOhbH7Ric13rvX+eBNpyXB+rt+p0abaumT7U9IAyXe6PIMkPNp3Mcf0nszKy0/WHX93f08fDzMcjCTXFX9CqKiCanl2XNfFKw8btc0jiDv9IXTxlC2O65pla04vboZc2LNm+kM2n/AN8yzJD+MeDJ3kB3asVW4dh8vD/Ogct+prJmtB6rrjusfSP9ytq+J4daHgQBAEAQHoXQhwbh1KXEAdFvJsPCdxK4TUoSll2KK35l7iySpW7OrFtOaCnvecSO8mH5w+sdUelwWVOkZVr34dl4v+BZm1Q79yB4/rTnku2lYIW+W6z5D3fZb7T2q9xdCqrfFa+J/kQLc6cuUeRBSZZ5PtyyPP3nvcfaXFXW0K49yS+RC5yfiWboZq12SJq1oJvdsF7jsMpGR/CPTxC5zUda5erx/m/4/kscfC/qs+hudKdL3Nf8joG9LVO6t2gFsPD8O0P0t47rKLhaamvtGU9o9efV+Ztvydvu6upEK+ujwpj4opBLiEt/lFRcuEN8y1jjmX33nffM8ALiFcs2SlNbVLpHx+L+HgiE5KpbLnJ9WQBxurcinygCAIAgCAIAgCA3mjWjMtcJuhLduJrXbLjbbuSLB24HLiouVmV43C7OjfXwNtdMrN+E1VbSSRPMcjHMe3e1wII9BUiM4zXFF7o1tNPZnSFkeEvwfSqOSIUmIsM0G6OQeOg4Xa77TRy94yVddhSjP1uO9pd67peZvjcmuGfNfoSvD8Qq8PYHxu+X4d9l7DeSEcQeLbcjll9lVl1FGXLhkvV2+Hc/5JVds6ucfaiSIPw7F4rdWQgbvAmj7vtAetp7VW7ZunS3XJfWLJO9OSvj+ZCMe1VzMu6lkErfIeQx49Pgu9ncrjF12qzlauF+PcRLcGceceZBMRwyaB2zNE+M8ntLb91947Qrqu2Fi3g0/IhSjKPVGIthiEAQBAchAdslQ9wDXOcWt8EEkgdw4LxRinvse7vbY+6KilmdsxRvkd5LGlx9QC8nZGC3k0l8Qot9ETfAtV1TLZ1Q4QN8nJ8h9ANm+k+hU2TrlNfKv2n+RMqwbJc3yRPKeiw7CI9olsZI8N52ppPwjfbsaAOapZW5moz2S5fRImqNOMufX8zQ1eNVmJNd0H8FRC/SVMp2XOG42N93Y09hdwU+rExsNrj9uzuiv8/Ujzusu6ezEi1fpNBSRupsMBaHC0tU7xsnYzyG+rsAOZs68Sy6Ssyee3SPcvPxZGlbGK4a/qQtxurMjHZTQOe4MY1znHJrWguce4DMryUlFbt8j1LfobzHtEp6OCOWezTI8tEe9zbC93EZA9iiY+dVkWSjW99u/uNtlE60nLvI8phpCAIAgCAIAgLM1JeNqfNx/EVz/pB7qHmWGndtm/1v07DRB5a0vbKwNdYbQBDrgHfY2GXYoGgWS9e4pvbbp3G/UIR4E9uZA4tAKmWliqYC2UPbtGMdV7cyMrmz93YexXr1WiF0qrOTXf3EBYs5QU4kWqad8bix7XMcMi1wII7wVYxlGS3T3NDTXJmdgePVFI/bgkLCfCbva7sc05H3rVfj1Xx2mtzKFkoPkyTR4xh1Y4OnY6hqd4np79GTzcze3M8M+1QHRk0LaD9ZH+2XX6m5Trn15PxRLKKvxWBu2ww4lBwfG4dJbttx9Diqu6jCtltPeqXx6EuFt8Oj4kZUGsKifeKpjkgd9pk0Zc32D3tC0S0fJr9umSfkzYsyuXKxbH2cDwWr8AU5P+FIGO/Q0j3LxZOp0drfb4rceqxrOmxiT6p6N2bZKho/Exw+C/tWyOv5C5OC/MxeBW+kjDfqih4VUg742n9wW1ekMu+B5/py7pHDdUUXGrkPdG0fuKP0hl3QPP8ATv8AcZkGqWkGbpah3OxY0fCVrfpBe+zBfmZLAgusjLGjWDUmcghB/wAeXaJ/KTY+pa/tupX9nfb4L9zL1ONX1/U4m0/w+G0dO10p3NjgjsD2bgD6AUWkZd3tXPbzYeXTDlBfQxajFcWqGlzY4sPg4yzuG2B+YZZfdHet0MXBpaW7sl4L/o1yuvmv7URWpxDDaVxeS/EqrjJKSIQedjcv9o7QrSNWVcuFfdw8F1/6IrlXF79pkb0g0mqax15n9UeDG3qxt/C3+puVNx8SqhbQXPx738zTZbKfU1cMTnuDWtLnE2a1oJJJ3AAZkqTJpLdmtLfoT/AtVVRLZ1RIIQbdUDbk9OYa0+k9yo8jXaYPhrTl8e4m14M5Ld8jd6nKZjY6l2yNoTBgfYbVrHK/Adih6/ZJ8C7mt9jfp8FzPnXX9Hp/Ou+EJ6O9qfyPdR6RKiXUFUEAQBAEAQBAWXqS8bU+bZ8RXP8ApB7qHmWOndtkk1u/V/8Anx+56rdB/E/JkjUPdrzNrq/+rqbzZ+Nyi6r+Ln5m3D9yis9cB/j/APJj/cuk0P8AC/Nlbne9ZhaK6C1NczpWlscVyA99+sRv2WgZgHK+QW/N1SnFfDLm/BGunGnbzRzpJoFV0jTIQ2WIb3xknZHNzSAQO3MdqYuqUZD4U9peD/YW4tlXN9CN0VZJC7bikcx3lMcWn1jgp864zW0luviaFJrmiT0+sOr2didsVSzlPG13tFvbdV8tLp33r3i/9r2N6yZ9JczsOkOFy+OwzYPlU8pb/JYBefZcuC9i7f8A5I99ZU+sfodtNPg4N458Qpz2bBH8puvJLN74wl9QnT3NozW1lFwxuub2Fsp9xWl15D60Q/Iz4od02HVtFxxyuPYGTD3leKvIXTHh+Q4of3sw6mfCD4yqxCo7DsgfzLdFZvdCEf8APgYt097bOn/jmExeJw18h5zzG36RcFZLGzJ9u1LyRj6ypdI/U+ZNYdS0FtNFBSt/wY2g+kn/ALL1aXU+drc/Nj7TL+lJEfqZ6qqdtPdLM7mdp9u7kO5TIxqpW0dkvoam5Te75mLUUr4zZ7HM/E0t962RnGXZe5i011R1BZHhemr7RJtHEJHtBqJG3cTvjB+w3l2nictwXGarqLvsdcOwvzZdYmMoLjl1MDSrWWymlMUEYlew2e4usxpG9otm4jibjdxW/C0OVsFZa9t+iNd+dwtxitzq1NP2oKk85wfW0lZekC4ZVr4DT/6jq11+Ip/Ou+ELL0e7U/keaj0iVEuoKoIAgCAIAgCAsvUl42p82z4iuf8ASD3UPMsdO7bJJrd+r/8APj9z1W6D+K+TJGoe7RtdAPq6m83+5yi6r+Ln5m7D90iudaNMZcUZE3e9kLB3uJA966LRpqGHxPubZW5i4rtvIuCipGxMZEwWaxoa0dgFv9/SuStslbY5vq2W8IqENjCwPGoaxj3RZtbI+JwcN9uNuLXNIPcVuysWzFnHi6tJ/wCeRhVbG5MpTWBgIo6tzGC0Tx0kfYCTdt/ukEd1l2Wm5X2mhSfVcmUuRV6qzYn2imrimZEySqYZJXNDi0khrLi+zZpG0RfO5tdUedrVvrHCl7Jct/EnY+FFx4pm6qdBcNdkaZrSd2y97T6LOzUSGq5q58W/yN0sSgi+jegNHOaoPEvzVXJEyz7dVoaRfLM5nNWmZqt9Kg4pc4p/MiUYsJ77vozaO1V0PlTj87f/AAUL/X8n+1Ej/T6/E+maqqHypz+dv/gvVr2S3tsjx4FaXUjervQ+kq4pnzNeSyYsbZ5aLbIOduOasNU1K3GlBQ25rcj4mNC3fi7iYt0BwuPMwD88r7fEAqj/AFfNn2X9EiX9koj1/U0OA4dS/wDGp2RxQuibTAsADXsa75m5be42sznvzKsMu69adGU21Jvn3M0VV1vIaS5FhVdYyCJ0j3bEbBdxAOQy4DP1Ln64WXzUVzbLGbhXHdnyTFUxC+xNE9txez2OB703ux57c4yR5tCyKe3IpnGNHWUuLwwNHzUk0DmAm5DXyAFpPGxDh3ALscfLd+FKx9Unv5pFNZT6u5R+KLsnJs7Z8Kxt32NvauLrftx38UXc+w9jzA4nivpBzRbupT6PUeeb8C5b0h7cPJlrp3Rnzrr8RT+dd8IXvo92p/Iaj0iVEuoKoIAgCAIAgCAsvUl42p82z4iuf9IPdQ8yx07tsnmmeAurqYwNeGHba8FwJHVDsjbMb96otNy44t3HJb8tidlUu2GyMjRfDn01JDA8gujaQS03B6xORsOBC1510b75WQ6Myx4OEFFkIx2EP0hpgeDY3fpY549yvcSXDpc35lfat8pIsWtk2YpHeTG93qaT/Rc5jritgn4os7XtBla6kpT/ABTL5fMuA7fnAf6epdH6RRXDB+ZW6c+ckZWuamHR003kyuYe0OAd+w+srV6P2Peyv4b/ALGeoR24ZFjNINiNxsfQuektpNPxLGL9lNHnHSeplfVzulcS8SvGZ3bLiAByA3AL6HiwhGmKiuWyOcsbc3uYUdbK0kiR4JNyQ5wJPM571tcIvqjFSZ6F0ReXUNKSSSYGEk5k5cSuC1JJZViXiX+LzqiVPrMr5mYjM1ssjW2jyD3AC8bdwBXVaTXB4kG0voVOXJq18yXalz/CTef/AGNVT6Q+9h5EzTukjXa7v/q/53/TW70d6WeaNeo9UavUz9Nk/wCXd/qRKXrv4X5r9zXp/vH5FlacfV9V5k+8LndM/F1+ZY5fuWanVMHjD27W7pZNjuuL/wA20pOvOP2nZddlv/nkadP39WQ/WXiwZisTm5mnEJd3h5lt6nBXGkY7+xNP+rf9NiHl2ffbruLegna9rXsN2uAc0jiCLj3rkbIOubi+4uINOKZROsbBPkta+wtHL85Hy6x6w9Dr5ciOa7nS8n1+On3rkyiyqvV2NE11KfR6jzzfgVN6Q9uHkybp3Rnzrr8RT+dd8IXvo92p/Iaj0iVEuoKoIAgCAIAgCAsvUl42p82z4iuf9IPdQ8yx07tsn+lekDaGETOjLwZGsIB2TmHG4Nj5O7tVDgYf2qxwUtntuT8i/wBVFS2M3BsRbUwRzsBDZG7QDrXGZGdsuC05NDotlW+42VWesipIguIH/wCRwebH+hIVeVf+0S8/3RXS/Fomukj9mjqiOFNOf/yeqXCW+TX/AMl+pPv93LyK81IjrVX4Yve9dB6Q9ivzZXad2pG81wsvQNPKojP8kg/qoXo/L/8Aoa+H7kjUPdrzM/VvjPymiYCfnIQIn8+qOofS23pBWjWcb1OQ5d0uf8meFbx17PuITrewDo5hVsHUm6r+x4H7mi/eHK60PL9ZV6p9Y/oQc6nhlxLoyvFeEE9FaG/QKXzEfuXA6l+Ks8zoMX3USodaf1lN+GP/AE2rrNI/CQKjL96ya6lvok3n/wBjVTekPvYeRN07pIztY2is9f0HQmMdH0m0XuI8LYtawN/BK0aTn1Yqn6zfnt0M8zHna1wkf1d4K+jxSaCRzXObSkksvs9Z0R4gHirDVMiORgqyHRy/k0YlbrucX4Fl4lRMnifC++w8bLrGxtcHfw3Lm6bnRNWR6osrIKcXF9DExQSwUrhRwtc9jLRR3sAByH2iBnbjz578dwuyE8iXJvma7E66toI87Vc73vc+Qlz3OJcTvJJzv6V3sYqMUo9CgbbfMt7VHj/TQOpnnrw5s7YyfbsuJHc5q5XXcTgsV0ej6+f/AGWuBbuuB9xm608G6eiMgHXgPSD8JykHqs78i06HkurI4H0l+vcZ51XFDiXcazUr9HqPPN+BSPSHtw8ma9O6SPnXX4in8674QsvR7tT+Q1HpEqJdQVQQBAEAQBAEBZepLxtT5tnxFc/6Qe6h5ljp3bZINcP0Bv8AzDPhkVfoH4h/8f3RI1D3a8zdaBfV1N5v9zlD1X8XN/H9jbiL7pEOxqcM0igJ49E39cZYPa5XOLDi0uS839OZCte2UmWDpBFtUlS3i6nmHrjcFz2HLbIrf+5fqWN6+7l5Fe6kW/Sz5gf6pXQekT9mtfF/sV+nLnJm11yy2oo2+VUN9jJP+4UX0fX38n4L9zbqL9hIgWrnHvklY3aNopbRychc9V3odb0FyvdUxVfQ13rmiDi2+rsRc2kmECrppYDve3qnk4ZsP6gPRdcfg5Dx74zXz8i4vrVlbR5ylYWktcLEEgjkRkV9BT3W6OePQ+hv0Cl8xH7lwOpfirPM6DF91EqLWn9ZS/hj/wBNq6zSPwkCoy/esmmpb6LN5/8AY1U3pD72HkTdO7MjP1i6Vz0Ah6FsZ6Tb2uka4+DsWtZw5lR9JwKstT9Zvy26GzMyJVNKJHNXGMyVmKSzyhoe6mIOyCB1XRAZEnkrPVseFGEoQ6Jr9yLiWOy9yfgTbTzEZKaikmidsvY6Mg7/AO0aCCOIIJHpVJpVULclQmt00/0J2XOUK94mbo3i7aumjnaLbY6zfJcDZw7rg27LLTm4zxrnW+i6eRsot9bBMp7WlhIgrnOaLMmaJRlkCcn/AMwJ/Muu0jI9djLfquX8fkU2XXwWPbvNXoZippayGW/V2w1/a1/Vd7DfvAUjOoV1E4Pw/M10z4LEz0NLCHgscLhwLXDmCCCuBrk4TTXcdBJcUWiAanYiyGqYd7Zw0+hpH9Ffa/Lidb+BA09bcSOnXX4in8674Qs/R7tT+R5qPSJUS6gqggCAIAgCAICy9SXjanzbPiK5/wBIX91DzLHTu2zf64voDf8AmGfBIq/0f/EP/j+6JGoe7XmbvQL6upvN/ucoeq/i5+ZuxPdRKy1nVBjxUyN8Jggc3va1rh7l0ukQUsJRffuVeY9rmy5KGqZPEyVubJGBw7nDMe8ehchbCVFri+sWXEJKyvfxI/oHo06hjma4gl8xLSPIb1WX7Tcm3ap+qZ0cmUHHuX5s0YlDqUtyG65cR25oaZpuWNL3D70lg0d4Db/nVxoNHBVK197/ACRC1CfFNRXcQ+HRWuc/oxSTB17ZxuaB3uIsB23VtLNx4x4nNbeZEVNjeyTPQ1MxwYxrjdwa0OI4kAAkd5uuAtalOTj0bZ0EFtHY876XOaa6pLPB6eS1vxG/tuvoGGn6iCfXZHP27cb2Lz0N+gUvmI/cuJ1L8VZ5l3i+6iVFrT+spfwx/wCm1dZpH4OBU5fvWTTUt9Fm8/8Asaqb0h97Dy/cm6d2ZHRrko5JBTdHG99jLfYa51vF77DJZ+j9kIKziaXTvMdQi21sjS6oad8dfI17XNd8mdk4Fp8OLgVN1yUZYm8XvzX7mnBTVuz8Cca0Pq2fvi/1WKj0X8ZHyf6E7O90zS6lqu9PPET4ErXD87be9ntU30hrSnCfitjRp0uUkNb+GOmFHsC73SmFudrmTZ2RfcMwvdAuUVYn023GoQ3cdiM4Jq2rXzNE8YijDgXuL2OJAOYaGk5+oKyyNZxlW3CW78v5I1eHa5LdbIumedrA57jZrQXOPIAEn2BcbXFzmorq2XMnwxbIDqfmL4qp53uqA4+lpP8AVX2vR4XXH4EDT3vxM6NdfiKfzrvhCz9Hu1P5Hmo9IlRLqCqCAIAgCAIAgJfq70ohoHzOmbI4SNaB0YabWJOd3BVmqYM8uEYwaWz7yVi3qqTbNpp5pzTV1MIYmStcJWvu9rALBrxwcTfrBRdM0u3Fudk2ny25bmzKyo3R2SZsNGdZFJT0sMD45y6Nmy4tbGWnMnIl4PHktGZot198rIyWz8/4NlGbCuCi0yGab43HWVbp4g4NLWAB4Ad1WgHcSOHNXGBjSx6FXJ/Qh32KybkjdaB6e/I2dBO1z4bksLbbUdzc5Gwc0nO3A35qHqWlLJfrIPaX5M3Y2U6vZfNErxfWpSsYfk7HySEZbTdhg/Fnc9w9arKNAscvvWtvh1JVmoRS9hFTVFe+WYzSuLnuftvPEm9/R3cF1Ea4xhwR5JLkVbk3LiZcketHD3C5Mzewx3PscQuRloOTvycS2WfXsR/STWoHMdHSRuaSCOlksC3hdjQTn2k5clPw9BUJKdz327l0+Zouz3JbQRWLnLoiuLZ0f1kUUFLBC9s21HE1rrMaRcDOx2xkuYzNFvuvlZFrZv4lnTmwhBRaIFptjEdXVyTxBwY4MA2wAeqwNOQJ4jmrzAolRRGuXVEK+xWTckSLV3plTUMEkcwkLnS7Q2GtItsgZ3cOSr9V023KnGUGuS7zfiZMaU90Ssa1aHyaj9DP/NVX+gZPjH8yW8+t9xG6bTmlbiktYRL0T6cRgbLdu46PeNq1uqeKs56ZbLCVG6333IqyYq52dxkaaafUlXRyQRtlD3FltprQ3qva43IceAPBatO0m7HvVkmtuZnk5cLIcKRo9XWlUNA6czNkIkawN6MNObS7fdw8pTdVwZ5cYqDS236mjFvVTbZvdJNYVHUCn2Y5rw1UM3WawXDCdoCzzmQVDwdJvoc+Jr2k139/yN1+XCzh2XRm/ZrPw8tuTKD5Jjz9jre1V70HJ323X1JK1CvbvIXpprDdVsMEDTFCfDLiNuTsNsmt7Be/PgrnT9IhjS9ZN7y/JELIy5WrZckc6vdM6egilZKyVxe8OHRhpAAbbO7hmvNU02zLlFwaW3iMXJjTvuj51h6ZU9fFEyFkrSx7nHpA0DMWys4r3S9OsxHJzae/gMrJjclsQVXBDCAIAgCAIAgCAIAgCAIAgCAIAgCAIAgCAIAgCAIAgCAIAgCAIAgCAIAgCAIAgCAIAgCAIAgCAIAgCAIAgCAIAgCAIAgCAIAgCAIAgCAIAgCAIAgCAIAgCAIAgCAIAgCAIAgCAIAgCAIAgCAIAgCAIAgCAIAgCAIAgCAIAgCAIAgCAIAgCAIAgCAIAgCAIAgCAIAgCAID/9k=">
            <a:extLst>
              <a:ext uri="{FF2B5EF4-FFF2-40B4-BE49-F238E27FC236}">
                <a16:creationId xmlns:a16="http://schemas.microsoft.com/office/drawing/2014/main" id="{3C319809-8247-4C07-8E5C-FB2D320B6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78" y="5747657"/>
            <a:ext cx="898947" cy="89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 descr="Obraz zawierający rysunek&#10;&#10;Opis wygenerowany automatycznie">
            <a:extLst>
              <a:ext uri="{FF2B5EF4-FFF2-40B4-BE49-F238E27FC236}">
                <a16:creationId xmlns:a16="http://schemas.microsoft.com/office/drawing/2014/main" id="{5ACA6DA9-E8A4-424B-960F-A475980F8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574" y="5747656"/>
            <a:ext cx="898948" cy="89894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658A45D6-D14B-485F-9720-245BDD755699}"/>
              </a:ext>
            </a:extLst>
          </p:cNvPr>
          <p:cNvSpPr txBox="1"/>
          <p:nvPr/>
        </p:nvSpPr>
        <p:spPr>
          <a:xfrm>
            <a:off x="676467" y="211396"/>
            <a:ext cx="7389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err="1"/>
              <a:t>Sky</a:t>
            </a:r>
            <a:r>
              <a:rPr lang="pl-PL" sz="4000" dirty="0"/>
              <a:t> Shop: ponad 25 000 e-sklepów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352E881-DAD5-41F3-8B57-BBDEE24181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37" y="1890712"/>
            <a:ext cx="481012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49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7667B54-BB6A-4608-911C-863F50D91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189" y="915259"/>
            <a:ext cx="6699758" cy="5027481"/>
          </a:xfrm>
          <a:prstGeom prst="rect">
            <a:avLst/>
          </a:prstGeom>
        </p:spPr>
      </p:pic>
      <p:pic>
        <p:nvPicPr>
          <p:cNvPr id="3" name="Picture 2" descr="data:image/jpeg;base64,/9j/4AAQSkZJRgABAQAAAQABAAD/2wCEAAkGBxISEhUTExIWFhUXFRcYFRcWFxcXGBcgGhgXFxseGBceHyggGBolHRcXITUiJSkrLi4uFx8zODMsNyktLisBCgoKDg0OGhAQGy0mICYvLS8wLS0vLS8tLS4vLS8tLS0tLy0tLS0tLS0tLS0tLS0tLS0tLS0tLS0tLS0tLS0tLf/AABEIAOEA4QMBEQACEQEDEQH/xAAcAAEAAgIDAQAAAAAAAAAAAAAABgcEBQEDCAL/xABKEAABAwICBgQJCgMGBgMAAAABAAIDBBEFIQYHEjFBURMiYXEyM1JzgZGhsbIUIzQ1QmJygpLCJKLBQ1Njg7PhFXTD0dLwJkSj/8QAGwEBAAIDAQEAAAAAAAAAAAAAAAQFAgMGAQf/xAA9EQACAgECAwQHBwMEAQUBAAAAAQIDBAUREiExMkFRcQYTIjNhgZEUIzShscHRQlLwFWJy4fEWNUNTgiT/2gAMAwEAAhEDEQA/AKNQBAEAQBAEAQBAEAQBAEAQBAEAQBAEAQBAEAQBAEAQBAEAQBAEAQBAEAQBAEAQBAEAQBAEAQBAEAQBAEAQBAEAQBAEAQBAEAQBAEAQBAEAQBAEAQBAEAQHKAIBZAEBwgCAIAgCAIAgCAIAgCAIAgCAIAgCAIAgCAIDmyA7aamfI7ZjY57jua1pcT6BmvJSjBbyeyPUm+hJqTV7XObtyNZTs8qd4ZbvGZHpCr56pjrlFuT+C3N6xpvry8zuOjGHxePxWM/dgjdJ/MDb2Lz7Xky7FL+b2Hqq11n9D6jo8EBs11fMeTGxi/oLbrF2Z/eoRXxbPVGnu3ZltpMN4YZiLu0/7LHjyu+2H+fM94a/7WcupMN44ZiLe4n+qceT/wDbD/PmOGv+1mJLSYLfr/8AEICeD2xke66yVmd/TwS+p5w09+6PgaN4bL4nFGt7J4nM/myCy+1ZUO3Tv5PceqrfSf1Ouo1eVmztwmKpZ5UEjXZdxt7Lr2OqUb7T3i/9y2PHjT/p2fkRmsoZYXbMsb43eS9pafUVPhOM1vF7+RocXHqdCyPDhAEAQBAEAQBAEAQBAEAQBAEAQHKA2GC4LPVv6OCMvdxtub2uduA71puvrpjxWPYzhCU3siUNwHD6IgVcxqp9wp6bwQeT5N57hY9hUB5OTkL7qPDH+6X7I3erhDtPd+CJVh1Likrdmnhhw2A8m3lI7crk94aq267Cqe9snZL8v8+pJhC6a9lcKMyHV1Tk9JVzzVLhvdI8sb7yQPzKO9Ztfs0QUV8Fu/8APkbVhwXOyW52GtwSk3fJQ4ZdRold6wHH2rH1Wp5HXfb6HrljV+B0Ta0aBmTBM4fcja0e1w9yzWh5cu1JfVnn26pdEYj9blNwp5j3lg/qVs/9PT75r6GP+oR/tDNblPxp5h3OYf8Asn/p2f8AevoP9Rj/AGmVDrUoX5PbO0feY1w9jisHoeVHsyX5mX26p9UZAxbBKvwjTE/4jBG79RA961+o1PH7O/13PePGs67HxPq7o3fOUsksDvsvhk2m++/qcF6tZyIezfBS+DWx48OuXOD2MWsoMWgbsvEOJQcWSNHSW7Ac7+ly31ZGDc94t1y+HT/Poa513QXP2kROXC8Nq3FsbnYfU3zhnuYieQebFmZ4+hqtI3ZVC3kvWR8V1+nf8iK41zfL2X4Ebx/R2po3bM8ZaD4Lxmx34Xbj3b1Nx8qq9bwf8r5GmdcodTVKQYHCAIAgCAIAgCAIAgCAIAgOQEBLcF0VYIhV17zBTfZbb52fkI28AefLkMxX3ZrcvU464pfkvN/sb4VLbinyX6krw2lq6+MR07PkGH/d8ZMOd9778STbPe6yrL7aMSXHa/WWfkv4JNcJ28orhiSSnosOwiPbOzGbW6R/WmfzDePoaAFWytzNRnwx6eC6EpRpx1u+pDcd1rSOu2kiDB5ctnP9DB1W+kuVrjaBXDnc938OhFtz5S5Q5EDxPGKipN55nyZ3G04kDubub6ArurHrqW0IpEGU5S6swltMTgr1gLwBAEABQGXh2JzQO2oZXxnmxxbfvtv9K12VV2LaaT8zKM5R6MnOA61J2WbVRiVvltsyQejwXeod6psnQqZ86nwv8iZVnzjylzJw12G4xHubIQNx6k8f9QO67T2qmazNOl15fVMmfc5K+P5kercLrcNY5rR8uoPtwSC72DsFjYDfdtxxLRvVlTk4+a0+xZ4r/P1I06rKf90SL4lovDUxuqcMcXsaLy0zvHRdwz22+v052sqsydUvVZK2b6S7n/DI0qlJcVf08CGEKyI5wgCAIAgCAIAgCAIAgOQgJtguEw0MLa6uZtvfnS0x3yHg+QcGbt/tuAqu++eRN0UPZLtS8PgviSIQVa45/JEv0f0Wmq5BW4n13nOKnIsyMbxtM4fg/Vc3CqczUIY69RifOX+fr9CbTjysfrLfoc6aaw46bahptmSYZOdvji7OT3DluHG+YWOn6NO37y/kvDvZ7kZih7FZUeIV8s7zJLI57zvc43PcOQ7BkF1NdcK48MFsirlJye8uZuNH9DKyrAdHFsxn+0k6jO8cXflBUXJ1GjH5Tlz8F1NlePOzson2E6qadljUSvlPFrOoz15uPsVDf6QTfKqO3nzJ9enL+tkjGi1DBE/o6WIERvs5zdt3gn7T7m6gLUcm2xcU31XQkSxqoReyPPhXdFEcIAgCAID6Za+d7dm9AZzcKe8F0JEoGbgy+20czH4Vu0XHasHYlylyPdvAxqWpfG9sjHuY9pu1zSQR3EbllKCmuGS3T8QntzRauheskSFsNYQ1+QbMMmuPKQDJh+8Mudt65jUNFcd7Mf6fwWePm/02fU2Wkuh72yfLMOPRVLc3MbYMl52G4E8vBd35nTh6kpR+z5XOPj3oyuxdvvKupD8Rw+LFI3z08YirY7mppgLdJbe+MH7V9433yOdi64qsniSVdj3g+zLw+D/ZkOUVct48pd6IEVbEU4QBAEAQBAEAQBAEBLNCcIiIkraoXpqex2f72Te1g58LjtHAlV+bdPlRV2pfku9/wb6YLty6Im2hmEyVsxxOsFyT/DRnwWgE2cByH2e27uSp9Ryo41f2Wh/8n/ne+8m41Ltl62fyMbWVpwYy6kpndfdNIN7ebGHyuZ4bt91lpGl7pX3LyX7sxzMr/wCOBWmE4XNUyiKFhe88BuA4lx3NaOZXRXX10w45vZIr4QlN7RLg0U1dU9NZ89p5sjmPm2H7rT4R7XcsgFyedrVtr4KvZXj3stqMGMec+bJsqR7vqT1sgvD06K/xUnm3/CVtp95HzX6mu3sM8xr6Oc2cIAgOQgM6swmaKOOV8bhHK3ajfva7fltDIOyOW9a4XQnJxi+a6oycGluzAWwxO2GZzHBzXFrgbgtJBHcRmEaTWzQJFSVlNW9SrIhnOTKpoAa48BUMGR3+MFj5V96h2Rtp9qrmv7f4f7G1OMu1y+Jq8dwSekk6OZljva4ZseObHbnD/wBK3UZFd0eKD/lfBmM63B7Mm+rXTcsLaSpf82coZHHNh4McfIPA/Z7t1Nq2lqxO6pe13rx/7JmJlOD4ZdCQae4BJG4YjSdWoi60oA8Y0byRxIG8cR3ZwdLzIzj9lv7L6b93w/g35VGz9bWQjTKiiqIWYlTNDWyO2amMZ9FLvJ7Gu58yPKsrvDslVN41j5rsvxX/AEQbYqS9ZH5+ZDSrIjnCAIAgCAIAgCA7IInPcGtF3OIa0DiSbAeteOSim2epblk4nhglqaXB4j81TgPqXN+08jakd3gGw5F9uCo67/V1WZsusuyvh3fyTHDilGmPd1Jjpvjgw+jvEA15tFA0bm2G8Dk1o9eyqXTcZ5mQ5T5rq/j8Cdk2KmvhiUjhOGy1c7YoxtSSO3nhxc5x5AXJK7K62FNbnLkkU0IuctkX5ozo9DQwiOIXcc5JCOs88zyA4Dh33K4bNzbMqzilyXci+oojXHl1O7Hcdgo4+knfsjPZaM3vPJrePfuHEha8TDtyZcMF8+5GV18KlzKi0k1hVVUSyI9BETYNYeu6/lyb/QLDvXW4mkUY64pLil4v9ioty7LOS5IumipxHGyMbmMawflaG/0XG3z47JS8Wy6rW0Uj5r/FSebf8BSn3kfNfqeW9hnmRfRzmzhAEAQHoHQ6nZJhlMyRrXsdDZzXC4PWdwXDZ9s68ycoNp7l5jwjOlKSIZpbqwIvLRXcN5hcesPNuPhD7pz7SrjB1yM9oX8n493zId+C484fQrSWMtJa4EOBsQRYgjeCOBXQpprdFecBegsTQXEIq6E4ZV9bIupn/bZYXLWk8QLkdgI3WVHqNc8af2qj/wDS7n8SbjyjYvVT+TIfpJgclFO6GTO2bXDc9pvZw9RFuBBCtMXJhkVqyH/gjWVuuTiy3dWWkZq6YxyG8sFmuJz22nJjjfeci09w5rlNYw/s9ysgvZl+TLXCu9ZDgl1I82hZRYlJRPH8HXMsBwaXE7Fu1r7tHY4HkrON0srEjfHtw/br9URXX6q11vssrnFqB1PNJC/wo3uae2xtfuO/0q7qtVkFOPRohSjwvZmGthiEAQBAEAQBASvVlSNfXse/wYWvmd+QZepxB9Cr9Usccdpf1NL6kjGX3ifhzJpqliMrqutf4csmyDyz6R+fK7o/0qm12fBGvHj0S3/ZfuTcCPFKU2RnW5iZlreiB6sDA233nAPcfa0flVlolPq8ZT75cyLm2cVm3gS7VHgYipjUuHzk1w0kZhjTYD8zgT2gNVTruU52KmL5Lr5kzAp2jxvvJLpTpBHQwGZ+Z8GNl7F7uXYBvJ4Dtsq3AwpZVvCuneyTkXqqPxKCxrFpaqV00z9p59TRwa0cGjku6oohTBQgtkUM5ub3ZkaKUvS1tMznMy/cHAn2ArDLs4KJy+DMqo7zSPRpK+dnRpbHRXC8cgG/o32/SVto5WR80YW78DPM80LmHZc0tPJwIPqK+jqSlzic2011OpAEAQHobQT6vpfNfucuD1T8VZ5l/ie5RvlXkkgetvD4DSGd0Y6YPYxkgydmcw7yhsh2/cr/AEK+13er39nZ8itz6oKPF3lMFdaVJk4bWOgljmZ4Ub2vH5Tf1LCyCsg4vv5GUZOLTRdGsjB21dD0zB14m9Mw8SwgOe39Ofe1clpOQ8fJdT6Pl8+4tsuv1lXGuqK11b4l0FfFn1ZPmndz7W/mDT6F0GqUK7GkvDn9CvxZ8FqZP9b9CXUsc7fDhlGfENfl8TWetUWgW/eyrfRr9P8Aon6hD2VJEJ1lNEklPVgW+VU0cjvxABrv2q60xuMZ0v8Apk18uqIORzal4ohysyMEAQBAEAQBATLQLKnxJ/EUbmg/jyPuVZnv7ymP+79CRR2Z+RYeqmIDDoz5Ukjj+rZ/aue1175TXgkWWByq3Kg0qmL62qcd5qJfjcB7F1uIlGiG3gv0Km17zfmehMKpRFDFENzI2NH5WgLgMiz1lspPvbOgpjtWl8CktZeNGprXtB+bhvEwcLg9c95dfPkGrtNKxVRjx8XzZSZVvrLH8CJKyIxMdVNLt4jGf7tkj/5dke1wVXrFnBiy+OyJWHHitRea4cvgiPDqqqaOUbMrGyDk9rXj1EFbK7rIdiTXkzCVcJdUR6v0Cw6XM04YecbnM/lB2fYrCvWMqv8Aq38zRLCqfcRyv1SRHxNS9vZI0PHrFj7FY1ekT/8Akh9CNLTv7WRqv1YV8ebBHKPuPsfU/Z9isKtbxJ9W15ojTwrY9xa2iFK+Kip45Glr2x2c07wdpy5fULIzyZyg91uWuLFxqSZuFCJBXWuqotTwR8XSuf8AoZb/AKi6L0eg+Ocu7bb8ys1GXJIqBdUVRygPSuCQ/wANAx2fzMbXelgBXz3Iltkykv7v3OhrjvUl8Dzo8GCY2PWiky72O/2XfL7yvzX7FB2ZeRfOsCIPw6q83tD8rmu/ouK0x8GbHbxaLvK50MqzSHrYThzzva6oj9G3cewBdPj8sy5L/a/yKqznVF+ZDlZEcIAgCAIAgCAmWgedPiTOJo3OH5Lkqtz+VlMv936kijszXwLE1Uyg4dGPJfI0/rLv3LnddjtlPyRZYD3q2Kf0qiLK2pad4qJfjcR7F1mK1KiDXgv0Km1bTfmehqSoDomSN3Oja8dxaHBcFOtq5wfj+5fxe9e68DzPNIXOLjvJJPpN19ES2Wxzre51r08LK1KUwM1RJ5MbWD87tr/prn/SCxqmEfF/p/5LDT4+238C2lyZcHRXG0Uh/wAN/wAJWyn3kfNGu3sMoWg04xCKwbVPIHCQNk9rwTb0rurNNxbO1BfLl+hRRyLY9GSWg1tTt8dTxvHNhcw+3aHuVfZ6P0vsSa/MkR1Ca7SJHQa0qF/jGyxHtbtt9bTf2Kus0HIj2Wn+RJhqEH2iR0GktFPbo6qJxO4Fwa79LrH2Kus0/Jr7UGSYZNcujNqoe23U3JrqjlD0qLXVU3ngj8mIu/W637F13o/W1TKXiym1B72JFcK+IBtNGcJdV1MUAGTnDaPJozefQ0FaMq9UUysfcbKoOc1FHpBgAtwA9gC+ec5S38WdFyjE80VTjPUOLd8kriPzvNvevo0Pu6lv3L9Ec2/al8y+NP5AzDqrzez63Nb/AFXE6YuLNj5su8rlQyq9IDs4RhzDvc+of6Nsj+oXUY/PMua7lFfkVdnKmK8yHKyIwQBAEAQBAEBLNWNS1tc1j/BnY+B35xl7QB6VX6nByx3Jf0tP6G/Ge09vHkTPVHMYjV0b8nxS7QHP+zflyBaz9Sptdgpxrvj0a/7ROwJbOUGRfW1hhirjLbqzMa4HhtNGw4ewH8ys9EvVmMo98eRFza+G3fxJ7qtxkVFE2MnrwfNuHHZ3sPds9X8io9Zx3Tk+sXSXP595OwrFOrg8CmcaoTBPLERYskc31E2PpFiutosVlcZrvSKmceGTTMFbTAszVHjtNAJIZX9HJJI0tLrBjgBYDa4OuTvyzVBrmHbdwzgt0uviT8G6EG4y7y2FyTLhPc6K/wAVJ5t/wlbafeR81+phb2GeY19HObF0AugF0B6F0E+r6XzX7nLg9T/FWeZf4nuUb5V5JKK1qVO3iMo8hsbPU0E+1xXc6PDgxI/HmUOZLe1kTjjLiGtBJJAAAuSTkABxJVm2kt2RS8NXWiPyKIySgfKJB1uPRt3hgPPiT3Dhc8bq+ofaJerh2V+bLrDxvVril1Nhp7jApaKV17PeDHHz2nggkfhFz6Ao+lYzvyI+C5szy7VCtrxKj1c4Z09fCLdWM9K7uZmPW7ZHpXWaneqcaUvHl9SpxocdqRYOuCu2aSOBvhTSjLiWszNvzGNc/oFW90rH0S/UsNQl7Kiu8hOsl3RvpqQG/wAmpo2O/G4Bzv2+tXmmrijO7+6Tfy6Ig5HJqHgiGqyIwQBAEAQBAEB2087mOa9ps5rg5p5EG4PrC8lFSTT7z1PZ7lkYliYgq6XF4h8zUt2ahoz2XW2ZGnty2hzLCqOFHrabMOfWPTy7v4JjnwzjdHo+pL9PcAFfSfN2dIz52Ei1n5ZtB5OaQR2hqptMyni5DjPo+T+BOyq1dXvEp/RXH5KCpErQSPBlZu2m8R2EHMciF1mZiwyanXL5MqabXVLiJbrJwplTGzE6U7cbmhs1t4tkHOHAjJpHCwVZpV06G8S7qunxRJyoKa9bDoyt7K9IIugJjojp/PSbMcnz0AyDSeswfcdy+6cu5VebpVWT7S5S8fHzJVGVOrl3Fs0WOU9ZTSSQSBw6N+03c9nVOTm7x37u1ctPDtxr4xmu9c+7qWivhZW+E86ld6UJwgCAID0NoJ9X0vmv3OXB6p+Ks8y/xPco3wVeSWUNWYPU4jX1JgYXAzyXecmNG0QNp24ZWy3rvI31YmPD1j25LzOfcJW2PhRZ2h2hENDZ5Ilnt4wiwZfhGOHLa3ns3LmtQ1azJ9iPKPh4+f8ABZY+HGvnLmyS1lUyJjpJHBjGi7nHcB/7lbtVZVVK2ahBbtkuc1BcTKF030ndXz7Vi2Jl2wtPAcXH7zsu6wHBd1p+FHFq4erfVlDfc7Zb9xZmq7Rw01OZZBaWexsci1gzaDyJuXHvHJc7rWZ6631UOkfzZY4VXBHjl1ZoflrK/E31Tj/B0DC7a3h2yTs27XPu4djQFYRpeLhxpXbs/fr9ERpTVtzm+iK6xjEHVE0kz/CkeXEcrnIdwFh6FeU1KqtQXctiFOXFJyZhLYYhAEAQBAEAQHKAl2hOKxFslBVG1PUW2Xf3Mn2XjkDkD3DhdV+bTPdX1dqP5rvX8Eima93LoyaaD4xJSSnC6zqvYf4d5PVeCbhoPI72+luRsFTalixyK1l0d/Vf53+JMxbnW/VTMLWXoSXF1ZTNzzdPGBmeb2j2uHp5rbpGp7pUXPn3P9jHLxdnxwILo1pLNRPOxZ8b8pYn5skByII4G1xf3jJXeTiV3r2uTXRrqiDXa63y6eBm4lg0NQDPh9yMzJTO8dFzLR/ax9ouRxC11XWV+xf17pdz/hnsoxfOP0IvZTTUEBkUVbJC7bje5jrEXabGxFiDzB5LGdcZraS3R6ns+RjlZHhwgCAID0NoJ9X0vmv3OXB6p+Ks8y/xPco3yr/iSTrghaxoYxrWtG5rQGgdwCznZKx8UnuzGMVHoa3SDSKnombUz7EjqsbnI/8AC3l2mwUrEwbsmW0Fy733Gm7IhUufUpbS/S+avfZ3UhaepEDkO1x+07t4cF2ODp9eLHZc33spr752vn0JBq30IMxbVVDfmgQYmH+1I3Ej+7H83ddQdW1NUxdVfa7/AIf9m/ExeN8UuhJ9P9InkjD6TrVM3VfsnxbTvF+DiLk8m355V2lYSivtV/ZXTfv+JIyr9/uqyEaX1cdLA3DKdwcGO26uQf2knkj7reXMN4gq6w65XWPKsXXlFeC/lkK2ShH1cfmQslWZGOEAQBAEAQBAEAQHIQE5wbFYcQhZR1j9iZmVJUneOUch4jdY+476q+meNN3UreL7Uf3RJhNWLgn17mTDR3SqWnkFFiXzcrco5z4Eo4Xduvydx42O+ozNOhbH7Ric13rvX+eBNpyXB+rt+p0abaumT7U9IAyXe6PIMkPNp3Mcf0nszKy0/WHX93f08fDzMcjCTXFX9CqKiCanl2XNfFKw8btc0jiDv9IXTxlC2O65pla04vboZc2LNm+kM2n/AN8yzJD+MeDJ3kB3asVW4dh8vD/Ogct+prJmtB6rrjusfSP9ytq+J4daHgQBAEAQHoXQhwbh1KXEAdFvJsPCdxK4TUoSll2KK35l7iySpW7OrFtOaCnvecSO8mH5w+sdUelwWVOkZVr34dl4v+BZm1Q79yB4/rTnku2lYIW+W6z5D3fZb7T2q9xdCqrfFa+J/kQLc6cuUeRBSZZ5PtyyPP3nvcfaXFXW0K49yS+RC5yfiWboZq12SJq1oJvdsF7jsMpGR/CPTxC5zUda5erx/m/4/kscfC/qs+hudKdL3Nf8joG9LVO6t2gFsPD8O0P0t47rKLhaamvtGU9o9efV+Ztvydvu6upEK+ujwpj4opBLiEt/lFRcuEN8y1jjmX33nffM8ALiFcs2SlNbVLpHx+L+HgiE5KpbLnJ9WQBxurcinygCAIAgCAIAgCA3mjWjMtcJuhLduJrXbLjbbuSLB24HLiouVmV43C7OjfXwNtdMrN+E1VbSSRPMcjHMe3e1wII9BUiM4zXFF7o1tNPZnSFkeEvwfSqOSIUmIsM0G6OQeOg4Xa77TRy94yVddhSjP1uO9pd67peZvjcmuGfNfoSvD8Qq8PYHxu+X4d9l7DeSEcQeLbcjll9lVl1FGXLhkvV2+Hc/5JVds6ucfaiSIPw7F4rdWQgbvAmj7vtAetp7VW7ZunS3XJfWLJO9OSvj+ZCMe1VzMu6lkErfIeQx49Pgu9ncrjF12qzlauF+PcRLcGceceZBMRwyaB2zNE+M8ntLb91947Qrqu2Fi3g0/IhSjKPVGIthiEAQBAchAdslQ9wDXOcWt8EEkgdw4LxRinvse7vbY+6KilmdsxRvkd5LGlx9QC8nZGC3k0l8Qot9ETfAtV1TLZ1Q4QN8nJ8h9ANm+k+hU2TrlNfKv2n+RMqwbJc3yRPKeiw7CI9olsZI8N52ppPwjfbsaAOapZW5moz2S5fRImqNOMufX8zQ1eNVmJNd0H8FRC/SVMp2XOG42N93Y09hdwU+rExsNrj9uzuiv8/Ujzusu6ezEi1fpNBSRupsMBaHC0tU7xsnYzyG+rsAOZs68Sy6Ssyee3SPcvPxZGlbGK4a/qQtxurMjHZTQOe4MY1znHJrWguce4DMryUlFbt8j1LfobzHtEp6OCOWezTI8tEe9zbC93EZA9iiY+dVkWSjW99u/uNtlE60nLvI8phpCAIAgCAIAgLM1JeNqfNx/EVz/pB7qHmWGndtm/1v07DRB5a0vbKwNdYbQBDrgHfY2GXYoGgWS9e4pvbbp3G/UIR4E9uZA4tAKmWliqYC2UPbtGMdV7cyMrmz93YexXr1WiF0qrOTXf3EBYs5QU4kWqad8bix7XMcMi1wII7wVYxlGS3T3NDTXJmdgePVFI/bgkLCfCbva7sc05H3rVfj1Xx2mtzKFkoPkyTR4xh1Y4OnY6hqd4np79GTzcze3M8M+1QHRk0LaD9ZH+2XX6m5Trn15PxRLKKvxWBu2ww4lBwfG4dJbttx9Diqu6jCtltPeqXx6EuFt8Oj4kZUGsKifeKpjkgd9pk0Zc32D3tC0S0fJr9umSfkzYsyuXKxbH2cDwWr8AU5P+FIGO/Q0j3LxZOp0drfb4rceqxrOmxiT6p6N2bZKho/Exw+C/tWyOv5C5OC/MxeBW+kjDfqih4VUg742n9wW1ekMu+B5/py7pHDdUUXGrkPdG0fuKP0hl3QPP8ATv8AcZkGqWkGbpah3OxY0fCVrfpBe+zBfmZLAgusjLGjWDUmcghB/wAeXaJ/KTY+pa/tupX9nfb4L9zL1ONX1/U4m0/w+G0dO10p3NjgjsD2bgD6AUWkZd3tXPbzYeXTDlBfQxajFcWqGlzY4sPg4yzuG2B+YZZfdHet0MXBpaW7sl4L/o1yuvmv7URWpxDDaVxeS/EqrjJKSIQedjcv9o7QrSNWVcuFfdw8F1/6IrlXF79pkb0g0mqax15n9UeDG3qxt/C3+puVNx8SqhbQXPx738zTZbKfU1cMTnuDWtLnE2a1oJJJ3AAZkqTJpLdmtLfoT/AtVVRLZ1RIIQbdUDbk9OYa0+k9yo8jXaYPhrTl8e4m14M5Ld8jd6nKZjY6l2yNoTBgfYbVrHK/Adih6/ZJ8C7mt9jfp8FzPnXX9Hp/Ou+EJ6O9qfyPdR6RKiXUFUEAQBAEAQBAWXqS8bU+bZ8RXP8ApB7qHmWOndtkk1u/V/8Anx+56rdB/E/JkjUPdrzNrq/+rqbzZ+Nyi6r+Ln5m3D9yis9cB/j/APJj/cuk0P8AC/Nlbne9ZhaK6C1NczpWlscVyA99+sRv2WgZgHK+QW/N1SnFfDLm/BGunGnbzRzpJoFV0jTIQ2WIb3xknZHNzSAQO3MdqYuqUZD4U9peD/YW4tlXN9CN0VZJC7bikcx3lMcWn1jgp864zW0luviaFJrmiT0+sOr2didsVSzlPG13tFvbdV8tLp33r3i/9r2N6yZ9JczsOkOFy+OwzYPlU8pb/JYBefZcuC9i7f8A5I99ZU+sfodtNPg4N458Qpz2bBH8puvJLN74wl9QnT3NozW1lFwxuub2Fsp9xWl15D60Q/Iz4od02HVtFxxyuPYGTD3leKvIXTHh+Q4of3sw6mfCD4yqxCo7DsgfzLdFZvdCEf8APgYt097bOn/jmExeJw18h5zzG36RcFZLGzJ9u1LyRj6ypdI/U+ZNYdS0FtNFBSt/wY2g+kn/ALL1aXU+drc/Nj7TL+lJEfqZ6qqdtPdLM7mdp9u7kO5TIxqpW0dkvoam5Te75mLUUr4zZ7HM/E0t962RnGXZe5i011R1BZHhemr7RJtHEJHtBqJG3cTvjB+w3l2nictwXGarqLvsdcOwvzZdYmMoLjl1MDSrWWymlMUEYlew2e4usxpG9otm4jibjdxW/C0OVsFZa9t+iNd+dwtxitzq1NP2oKk85wfW0lZekC4ZVr4DT/6jq11+Ip/Ou+ELL0e7U/keaj0iVEuoKoIAgCAIAgCAsvUl42p82z4iuf8ASD3UPMsdO7bJJrd+r/8APj9z1W6D+K+TJGoe7RtdAPq6m83+5yi6r+Ln5m7D90iudaNMZcUZE3e9kLB3uJA966LRpqGHxPubZW5i4rtvIuCipGxMZEwWaxoa0dgFv9/SuStslbY5vq2W8IqENjCwPGoaxj3RZtbI+JwcN9uNuLXNIPcVuysWzFnHi6tJ/wCeRhVbG5MpTWBgIo6tzGC0Tx0kfYCTdt/ukEd1l2Wm5X2mhSfVcmUuRV6qzYn2imrimZEySqYZJXNDi0khrLi+zZpG0RfO5tdUedrVvrHCl7Jct/EnY+FFx4pm6qdBcNdkaZrSd2y97T6LOzUSGq5q58W/yN0sSgi+jegNHOaoPEvzVXJEyz7dVoaRfLM5nNWmZqt9Kg4pc4p/MiUYsJ77vozaO1V0PlTj87f/AAUL/X8n+1Ej/T6/E+maqqHypz+dv/gvVr2S3tsjx4FaXUjervQ+kq4pnzNeSyYsbZ5aLbIOduOasNU1K3GlBQ25rcj4mNC3fi7iYt0BwuPMwD88r7fEAqj/AFfNn2X9EiX9koj1/U0OA4dS/wDGp2RxQuibTAsADXsa75m5be42sznvzKsMu69adGU21Jvn3M0VV1vIaS5FhVdYyCJ0j3bEbBdxAOQy4DP1Ln64WXzUVzbLGbhXHdnyTFUxC+xNE9txez2OB703ux57c4yR5tCyKe3IpnGNHWUuLwwNHzUk0DmAm5DXyAFpPGxDh3ALscfLd+FKx9Unv5pFNZT6u5R+KLsnJs7Z8Kxt32NvauLrftx38UXc+w9jzA4nivpBzRbupT6PUeeb8C5b0h7cPJlrp3Rnzrr8RT+dd8IXvo92p/Iaj0iVEuoKoIAgCAIAgCAsvUl42p82z4iuf9IPdQ8yx07tsnmmeAurqYwNeGHba8FwJHVDsjbMb96otNy44t3HJb8tidlUu2GyMjRfDn01JDA8gujaQS03B6xORsOBC1510b75WQ6Myx4OEFFkIx2EP0hpgeDY3fpY549yvcSXDpc35lfat8pIsWtk2YpHeTG93qaT/Rc5jritgn4os7XtBla6kpT/ABTL5fMuA7fnAf6epdH6RRXDB+ZW6c+ckZWuamHR003kyuYe0OAd+w+srV6P2Peyv4b/ALGeoR24ZFjNINiNxsfQuektpNPxLGL9lNHnHSeplfVzulcS8SvGZ3bLiAByA3AL6HiwhGmKiuWyOcsbc3uYUdbK0kiR4JNyQ5wJPM571tcIvqjFSZ6F0ReXUNKSSSYGEk5k5cSuC1JJZViXiX+LzqiVPrMr5mYjM1ssjW2jyD3AC8bdwBXVaTXB4kG0voVOXJq18yXalz/CTef/AGNVT6Q+9h5EzTukjXa7v/q/53/TW70d6WeaNeo9UavUz9Nk/wCXd/qRKXrv4X5r9zXp/vH5FlacfV9V5k+8LndM/F1+ZY5fuWanVMHjD27W7pZNjuuL/wA20pOvOP2nZddlv/nkadP39WQ/WXiwZisTm5mnEJd3h5lt6nBXGkY7+xNP+rf9NiHl2ffbruLegna9rXsN2uAc0jiCLj3rkbIOubi+4uINOKZROsbBPkta+wtHL85Hy6x6w9Dr5ciOa7nS8n1+On3rkyiyqvV2NE11KfR6jzzfgVN6Q9uHkybp3Rnzrr8RT+dd8IXvo92p/Iaj0iVEuoKoIAgCAIAgCAsvUl42p82z4iuf9IPdQ8yx07tsn+lekDaGETOjLwZGsIB2TmHG4Nj5O7tVDgYf2qxwUtntuT8i/wBVFS2M3BsRbUwRzsBDZG7QDrXGZGdsuC05NDotlW+42VWesipIguIH/wCRwebH+hIVeVf+0S8/3RXS/Fomukj9mjqiOFNOf/yeqXCW+TX/AMl+pPv93LyK81IjrVX4Yve9dB6Q9ivzZXad2pG81wsvQNPKojP8kg/qoXo/L/8Aoa+H7kjUPdrzM/VvjPymiYCfnIQIn8+qOofS23pBWjWcb1OQ5d0uf8meFbx17PuITrewDo5hVsHUm6r+x4H7mi/eHK60PL9ZV6p9Y/oQc6nhlxLoyvFeEE9FaG/QKXzEfuXA6l+Ks8zoMX3USodaf1lN+GP/AE2rrNI/CQKjL96ya6lvok3n/wBjVTekPvYeRN07pIztY2is9f0HQmMdH0m0XuI8LYtawN/BK0aTn1Yqn6zfnt0M8zHna1wkf1d4K+jxSaCRzXObSkksvs9Z0R4gHirDVMiORgqyHRy/k0YlbrucX4Fl4lRMnifC++w8bLrGxtcHfw3Lm6bnRNWR6osrIKcXF9DExQSwUrhRwtc9jLRR3sAByH2iBnbjz578dwuyE8iXJvma7E66toI87Vc73vc+Qlz3OJcTvJJzv6V3sYqMUo9CgbbfMt7VHj/TQOpnnrw5s7YyfbsuJHc5q5XXcTgsV0ej6+f/AGWuBbuuB9xm608G6eiMgHXgPSD8JykHqs78i06HkurI4H0l+vcZ51XFDiXcazUr9HqPPN+BSPSHtw8ma9O6SPnXX4in8674QsvR7tT+Q1HpEqJdQVQQBAEAQBAEBZepLxtT5tnxFc/6Qe6h5ljp3bZINcP0Bv8AzDPhkVfoH4h/8f3RI1D3a8zdaBfV1N5v9zlD1X8XN/H9jbiL7pEOxqcM0igJ49E39cZYPa5XOLDi0uS839OZCte2UmWDpBFtUlS3i6nmHrjcFz2HLbIrf+5fqWN6+7l5Fe6kW/Sz5gf6pXQekT9mtfF/sV+nLnJm11yy2oo2+VUN9jJP+4UX0fX38n4L9zbqL9hIgWrnHvklY3aNopbRychc9V3odb0FyvdUxVfQ13rmiDi2+rsRc2kmECrppYDve3qnk4ZsP6gPRdcfg5Dx74zXz8i4vrVlbR5ylYWktcLEEgjkRkV9BT3W6OePQ+hv0Cl8xH7lwOpfirPM6DF91EqLWn9ZS/hj/wBNq6zSPwkCoy/esmmpb6LN5/8AY1U3pD72HkTdO7MjP1i6Vz0Ah6FsZ6Tb2uka4+DsWtZw5lR9JwKstT9Zvy26GzMyJVNKJHNXGMyVmKSzyhoe6mIOyCB1XRAZEnkrPVseFGEoQ6Jr9yLiWOy9yfgTbTzEZKaikmidsvY6Mg7/AO0aCCOIIJHpVJpVULclQmt00/0J2XOUK94mbo3i7aumjnaLbY6zfJcDZw7rg27LLTm4zxrnW+i6eRsot9bBMp7WlhIgrnOaLMmaJRlkCcn/AMwJ/Muu0jI9djLfquX8fkU2XXwWPbvNXoZippayGW/V2w1/a1/Vd7DfvAUjOoV1E4Pw/M10z4LEz0NLCHgscLhwLXDmCCCuBrk4TTXcdBJcUWiAanYiyGqYd7Zw0+hpH9Ffa/Lidb+BA09bcSOnXX4in8674Qs/R7tT+R5qPSJUS6gqggCAIAgCAICy9SXjanzbPiK5/wBIX91DzLHTu2zf64voDf8AmGfBIq/0f/EP/j+6JGoe7XmbvQL6upvN/ucoeq/i5+ZuxPdRKy1nVBjxUyN8Jggc3va1rh7l0ukQUsJRffuVeY9rmy5KGqZPEyVubJGBw7nDMe8ehchbCVFri+sWXEJKyvfxI/oHo06hjma4gl8xLSPIb1WX7Tcm3ap+qZ0cmUHHuX5s0YlDqUtyG65cR25oaZpuWNL3D70lg0d4Db/nVxoNHBVK197/ACRC1CfFNRXcQ+HRWuc/oxSTB17ZxuaB3uIsB23VtLNx4x4nNbeZEVNjeyTPQ1MxwYxrjdwa0OI4kAAkd5uuAtalOTj0bZ0EFtHY876XOaa6pLPB6eS1vxG/tuvoGGn6iCfXZHP27cb2Lz0N+gUvmI/cuJ1L8VZ5l3i+6iVFrT+spfwx/wCm1dZpH4OBU5fvWTTUt9Fm8/8Asaqb0h97Dy/cm6d2ZHRrko5JBTdHG99jLfYa51vF77DJZ+j9kIKziaXTvMdQi21sjS6oad8dfI17XNd8mdk4Fp8OLgVN1yUZYm8XvzX7mnBTVuz8Cca0Pq2fvi/1WKj0X8ZHyf6E7O90zS6lqu9PPET4ErXD87be9ntU30hrSnCfitjRp0uUkNb+GOmFHsC73SmFudrmTZ2RfcMwvdAuUVYn023GoQ3cdiM4Jq2rXzNE8YijDgXuL2OJAOYaGk5+oKyyNZxlW3CW78v5I1eHa5LdbIumedrA57jZrQXOPIAEn2BcbXFzmorq2XMnwxbIDqfmL4qp53uqA4+lpP8AVX2vR4XXH4EDT3vxM6NdfiKfzrvhCz9Hu1P5Hmo9IlRLqCqCAIAgCAIAgJfq70ohoHzOmbI4SNaB0YabWJOd3BVmqYM8uEYwaWz7yVi3qqTbNpp5pzTV1MIYmStcJWvu9rALBrxwcTfrBRdM0u3Fudk2ny25bmzKyo3R2SZsNGdZFJT0sMD45y6Nmy4tbGWnMnIl4PHktGZot198rIyWz8/4NlGbCuCi0yGab43HWVbp4g4NLWAB4Ad1WgHcSOHNXGBjSx6FXJ/Qh32KybkjdaB6e/I2dBO1z4bksLbbUdzc5Gwc0nO3A35qHqWlLJfrIPaX5M3Y2U6vZfNErxfWpSsYfk7HySEZbTdhg/Fnc9w9arKNAscvvWtvh1JVmoRS9hFTVFe+WYzSuLnuftvPEm9/R3cF1Ea4xhwR5JLkVbk3LiZcketHD3C5Mzewx3PscQuRloOTvycS2WfXsR/STWoHMdHSRuaSCOlksC3hdjQTn2k5clPw9BUJKdz327l0+Zouz3JbQRWLnLoiuLZ0f1kUUFLBC9s21HE1rrMaRcDOx2xkuYzNFvuvlZFrZv4lnTmwhBRaIFptjEdXVyTxBwY4MA2wAeqwNOQJ4jmrzAolRRGuXVEK+xWTckSLV3plTUMEkcwkLnS7Q2GtItsgZ3cOSr9V023KnGUGuS7zfiZMaU90Ssa1aHyaj9DP/NVX+gZPjH8yW8+t9xG6bTmlbiktYRL0T6cRgbLdu46PeNq1uqeKs56ZbLCVG6333IqyYq52dxkaaafUlXRyQRtlD3FltprQ3qva43IceAPBatO0m7HvVkmtuZnk5cLIcKRo9XWlUNA6czNkIkawN6MNObS7fdw8pTdVwZ5cYqDS236mjFvVTbZvdJNYVHUCn2Y5rw1UM3WawXDCdoCzzmQVDwdJvoc+Jr2k139/yN1+XCzh2XRm/ZrPw8tuTKD5Jjz9jre1V70HJ323X1JK1CvbvIXpprDdVsMEDTFCfDLiNuTsNsmt7Be/PgrnT9IhjS9ZN7y/JELIy5WrZckc6vdM6egilZKyVxe8OHRhpAAbbO7hmvNU02zLlFwaW3iMXJjTvuj51h6ZU9fFEyFkrSx7nHpA0DMWys4r3S9OsxHJzae/gMrJjclsQVXBDCAIAgCAIAgCAIAgCAIAgCAIAgCAIAgCAIAgCAIAgCAIAgCAIAgCAIAgCAIAgCAIAgCAIAgCAIAgCAIAgCAIAgCAIAgCAIAgCAIAgCAIAgCAIAgCAIAgCAIAgCAIAgCAIAgCAIAgCAIAgCAIAgCAIAgCAIAgCAIAgCAIAgCAIAgCAIAgCAIAgCAIAgCAIAgCAIAgCAID/9k=">
            <a:extLst>
              <a:ext uri="{FF2B5EF4-FFF2-40B4-BE49-F238E27FC236}">
                <a16:creationId xmlns:a16="http://schemas.microsoft.com/office/drawing/2014/main" id="{E46D25C1-4449-4086-9E10-FBDE57E9F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78" y="5747657"/>
            <a:ext cx="898947" cy="89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 descr="Obraz zawierający rysunek&#10;&#10;Opis wygenerowany automatycznie">
            <a:extLst>
              <a:ext uri="{FF2B5EF4-FFF2-40B4-BE49-F238E27FC236}">
                <a16:creationId xmlns:a16="http://schemas.microsoft.com/office/drawing/2014/main" id="{2725C874-AA62-49B5-B2D7-5DAB6D401A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574" y="5747656"/>
            <a:ext cx="898948" cy="89894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BC021D65-B2AA-4B3D-88E3-9E9676FECBCC}"/>
              </a:ext>
            </a:extLst>
          </p:cNvPr>
          <p:cNvSpPr txBox="1"/>
          <p:nvPr/>
        </p:nvSpPr>
        <p:spPr>
          <a:xfrm>
            <a:off x="676467" y="211396"/>
            <a:ext cx="7598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/>
              <a:t>Biznes rośnie, dane rosną, a co z IT?</a:t>
            </a:r>
          </a:p>
        </p:txBody>
      </p:sp>
    </p:spTree>
    <p:extLst>
      <p:ext uri="{BB962C8B-B14F-4D97-AF65-F5344CB8AC3E}">
        <p14:creationId xmlns:p14="http://schemas.microsoft.com/office/powerpoint/2010/main" val="574341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ata:image/jpeg;base64,/9j/4AAQSkZJRgABAQAAAQABAAD/2wCEAAkGBxISEhUTExIWFhUXFRcYFRcWFxcXGBcgGhgXFxseGBceHyggGBolHRcXITUiJSkrLi4uFx8zODMsNyktLisBCgoKDg0OGhAQGy0mICYvLS8wLS0vLS8tLS4vLS8tLS0tLy0tLS0tLS0tLS0tLS0tLS0tLS0tLS0tLS0tLS0tLf/AABEIAOEA4QMBEQACEQEDEQH/xAAcAAEAAgIDAQAAAAAAAAAAAAAABgcEBQEDCAL/xABKEAABAwICBgQJCgMGBgMAAAABAAIDBBEFIQYHEjFBURMiYXEyM1JzgZGhsbIUIzQ1QmJygpLCJKLBQ1Njg7PhFXTD0dLwJkSj/8QAGwEBAAIDAQEAAAAAAAAAAAAAAAQFAgMGAQf/xAA9EQACAgECAwQHBwMEAQUBAAAAAQIDBAUREiExMkFRcQYTIjNhgZEUIzShscHRQlLwFWJy4fEWNUNTgiT/2gAMAwEAAhEDEQA/AKNQBAEAQBAEAQBAEAQBAEAQBAEAQBAEAQBAEAQBAEAQBAEAQBAEAQBAEAQBAEAQBAEAQBAEAQBAEAQBAEAQBAEAQBAEAQBAEAQBAEAQBAEAQBAEAQBAEAQHKAIBZAEBwgCAIAgCAIAgCAIAgCAIAgCAIAgCAIAgCAIDmyA7aamfI7ZjY57jua1pcT6BmvJSjBbyeyPUm+hJqTV7XObtyNZTs8qd4ZbvGZHpCr56pjrlFuT+C3N6xpvry8zuOjGHxePxWM/dgjdJ/MDb2Lz7Xky7FL+b2Hqq11n9D6jo8EBs11fMeTGxi/oLbrF2Z/eoRXxbPVGnu3ZltpMN4YZiLu0/7LHjyu+2H+fM94a/7WcupMN44ZiLe4n+qceT/wDbD/PmOGv+1mJLSYLfr/8AEICeD2xke66yVmd/TwS+p5w09+6PgaN4bL4nFGt7J4nM/myCy+1ZUO3Tv5PceqrfSf1Ouo1eVmztwmKpZ5UEjXZdxt7Lr2OqUb7T3i/9y2PHjT/p2fkRmsoZYXbMsb43eS9pafUVPhOM1vF7+RocXHqdCyPDhAEAQBAEAQBAEAQBAEAQBAEAQHKA2GC4LPVv6OCMvdxtub2uduA71puvrpjxWPYzhCU3siUNwHD6IgVcxqp9wp6bwQeT5N57hY9hUB5OTkL7qPDH+6X7I3erhDtPd+CJVh1Likrdmnhhw2A8m3lI7crk94aq267Cqe9snZL8v8+pJhC6a9lcKMyHV1Tk9JVzzVLhvdI8sb7yQPzKO9Ztfs0QUV8Fu/8APkbVhwXOyW52GtwSk3fJQ4ZdRold6wHH2rH1Wp5HXfb6HrljV+B0Ta0aBmTBM4fcja0e1w9yzWh5cu1JfVnn26pdEYj9blNwp5j3lg/qVs/9PT75r6GP+oR/tDNblPxp5h3OYf8Asn/p2f8AevoP9Rj/AGmVDrUoX5PbO0feY1w9jisHoeVHsyX5mX26p9UZAxbBKvwjTE/4jBG79RA961+o1PH7O/13PePGs67HxPq7o3fOUsksDvsvhk2m++/qcF6tZyIezfBS+DWx48OuXOD2MWsoMWgbsvEOJQcWSNHSW7Ac7+ly31ZGDc94t1y+HT/Poa513QXP2kROXC8Nq3FsbnYfU3zhnuYieQebFmZ4+hqtI3ZVC3kvWR8V1+nf8iK41zfL2X4Ebx/R2po3bM8ZaD4Lxmx34Xbj3b1Nx8qq9bwf8r5GmdcodTVKQYHCAIAgCAIAgCAIAgCAIAgOQEBLcF0VYIhV17zBTfZbb52fkI28AefLkMxX3ZrcvU464pfkvN/sb4VLbinyX6krw2lq6+MR07PkGH/d8ZMOd9778STbPe6yrL7aMSXHa/WWfkv4JNcJ28orhiSSnosOwiPbOzGbW6R/WmfzDePoaAFWytzNRnwx6eC6EpRpx1u+pDcd1rSOu2kiDB5ctnP9DB1W+kuVrjaBXDnc938OhFtz5S5Q5EDxPGKipN55nyZ3G04kDubub6ArurHrqW0IpEGU5S6swltMTgr1gLwBAEABQGXh2JzQO2oZXxnmxxbfvtv9K12VV2LaaT8zKM5R6MnOA61J2WbVRiVvltsyQejwXeod6psnQqZ86nwv8iZVnzjylzJw12G4xHubIQNx6k8f9QO67T2qmazNOl15fVMmfc5K+P5kercLrcNY5rR8uoPtwSC72DsFjYDfdtxxLRvVlTk4+a0+xZ4r/P1I06rKf90SL4lovDUxuqcMcXsaLy0zvHRdwz22+v052sqsydUvVZK2b6S7n/DI0qlJcVf08CGEKyI5wgCAIAgCAIAgCAIAgOQgJtguEw0MLa6uZtvfnS0x3yHg+QcGbt/tuAqu++eRN0UPZLtS8PgviSIQVa45/JEv0f0Wmq5BW4n13nOKnIsyMbxtM4fg/Vc3CqczUIY69RifOX+fr9CbTjysfrLfoc6aaw46bahptmSYZOdvji7OT3DluHG+YWOn6NO37y/kvDvZ7kZih7FZUeIV8s7zJLI57zvc43PcOQ7BkF1NdcK48MFsirlJye8uZuNH9DKyrAdHFsxn+0k6jO8cXflBUXJ1GjH5Tlz8F1NlePOzson2E6qadljUSvlPFrOoz15uPsVDf6QTfKqO3nzJ9enL+tkjGi1DBE/o6WIERvs5zdt3gn7T7m6gLUcm2xcU31XQkSxqoReyPPhXdFEcIAgCAID6Za+d7dm9AZzcKe8F0JEoGbgy+20czH4Vu0XHasHYlylyPdvAxqWpfG9sjHuY9pu1zSQR3EbllKCmuGS3T8QntzRauheskSFsNYQ1+QbMMmuPKQDJh+8Mudt65jUNFcd7Mf6fwWePm/02fU2Wkuh72yfLMOPRVLc3MbYMl52G4E8vBd35nTh6kpR+z5XOPj3oyuxdvvKupD8Rw+LFI3z08YirY7mppgLdJbe+MH7V9433yOdi64qsniSVdj3g+zLw+D/ZkOUVct48pd6IEVbEU4QBAEAQBAEAQBAEBLNCcIiIkraoXpqex2f72Te1g58LjtHAlV+bdPlRV2pfku9/wb6YLty6Im2hmEyVsxxOsFyT/DRnwWgE2cByH2e27uSp9Ryo41f2Wh/8n/ne+8m41Ltl62fyMbWVpwYy6kpndfdNIN7ebGHyuZ4bt91lpGl7pX3LyX7sxzMr/wCOBWmE4XNUyiKFhe88BuA4lx3NaOZXRXX10w45vZIr4QlN7RLg0U1dU9NZ89p5sjmPm2H7rT4R7XcsgFyedrVtr4KvZXj3stqMGMec+bJsqR7vqT1sgvD06K/xUnm3/CVtp95HzX6mu3sM8xr6Oc2cIAgOQgM6swmaKOOV8bhHK3ajfva7fltDIOyOW9a4XQnJxi+a6oycGluzAWwxO2GZzHBzXFrgbgtJBHcRmEaTWzQJFSVlNW9SrIhnOTKpoAa48BUMGR3+MFj5V96h2Rtp9qrmv7f4f7G1OMu1y+Jq8dwSekk6OZljva4ZseObHbnD/wBK3UZFd0eKD/lfBmM63B7Mm+rXTcsLaSpf82coZHHNh4McfIPA/Z7t1Nq2lqxO6pe13rx/7JmJlOD4ZdCQae4BJG4YjSdWoi60oA8Y0byRxIG8cR3ZwdLzIzj9lv7L6b93w/g35VGz9bWQjTKiiqIWYlTNDWyO2amMZ9FLvJ7Gu58yPKsrvDslVN41j5rsvxX/AEQbYqS9ZH5+ZDSrIjnCAIAgCAIAgCA7IInPcGtF3OIa0DiSbAeteOSim2epblk4nhglqaXB4j81TgPqXN+08jakd3gGw5F9uCo67/V1WZsusuyvh3fyTHDilGmPd1Jjpvjgw+jvEA15tFA0bm2G8Dk1o9eyqXTcZ5mQ5T5rq/j8Cdk2KmvhiUjhOGy1c7YoxtSSO3nhxc5x5AXJK7K62FNbnLkkU0IuctkX5ozo9DQwiOIXcc5JCOs88zyA4Dh33K4bNzbMqzilyXci+oojXHl1O7Hcdgo4+knfsjPZaM3vPJrePfuHEha8TDtyZcMF8+5GV18KlzKi0k1hVVUSyI9BETYNYeu6/lyb/QLDvXW4mkUY64pLil4v9ioty7LOS5IumipxHGyMbmMawflaG/0XG3z47JS8Wy6rW0Uj5r/FSebf8BSn3kfNfqeW9hnmRfRzmzhAEAQHoHQ6nZJhlMyRrXsdDZzXC4PWdwXDZ9s68ycoNp7l5jwjOlKSIZpbqwIvLRXcN5hcesPNuPhD7pz7SrjB1yM9oX8n493zId+C484fQrSWMtJa4EOBsQRYgjeCOBXQpprdFecBegsTQXEIq6E4ZV9bIupn/bZYXLWk8QLkdgI3WVHqNc8af2qj/wDS7n8SbjyjYvVT+TIfpJgclFO6GTO2bXDc9pvZw9RFuBBCtMXJhkVqyH/gjWVuuTiy3dWWkZq6YxyG8sFmuJz22nJjjfeci09w5rlNYw/s9ysgvZl+TLXCu9ZDgl1I82hZRYlJRPH8HXMsBwaXE7Fu1r7tHY4HkrON0srEjfHtw/br9URXX6q11vssrnFqB1PNJC/wo3uae2xtfuO/0q7qtVkFOPRohSjwvZmGthiEAQBAEAQBASvVlSNfXse/wYWvmd+QZepxB9Cr9Usccdpf1NL6kjGX3ifhzJpqliMrqutf4csmyDyz6R+fK7o/0qm12fBGvHj0S3/ZfuTcCPFKU2RnW5iZlreiB6sDA233nAPcfa0flVlolPq8ZT75cyLm2cVm3gS7VHgYipjUuHzk1w0kZhjTYD8zgT2gNVTruU52KmL5Lr5kzAp2jxvvJLpTpBHQwGZ+Z8GNl7F7uXYBvJ4Dtsq3AwpZVvCuneyTkXqqPxKCxrFpaqV00z9p59TRwa0cGjku6oohTBQgtkUM5ub3ZkaKUvS1tMznMy/cHAn2ArDLs4KJy+DMqo7zSPRpK+dnRpbHRXC8cgG/o32/SVto5WR80YW78DPM80LmHZc0tPJwIPqK+jqSlzic2011OpAEAQHobQT6vpfNfucuD1T8VZ5l/ie5RvlXkkgetvD4DSGd0Y6YPYxkgydmcw7yhsh2/cr/AEK+13er39nZ8itz6oKPF3lMFdaVJk4bWOgljmZ4Ub2vH5Tf1LCyCsg4vv5GUZOLTRdGsjB21dD0zB14m9Mw8SwgOe39Ofe1clpOQ8fJdT6Pl8+4tsuv1lXGuqK11b4l0FfFn1ZPmndz7W/mDT6F0GqUK7GkvDn9CvxZ8FqZP9b9CXUsc7fDhlGfENfl8TWetUWgW/eyrfRr9P8Aon6hD2VJEJ1lNEklPVgW+VU0cjvxABrv2q60xuMZ0v8Apk18uqIORzal4ohysyMEAQBAEAQBATLQLKnxJ/EUbmg/jyPuVZnv7ymP+79CRR2Z+RYeqmIDDoz5Ukjj+rZ/aue1175TXgkWWByq3Kg0qmL62qcd5qJfjcB7F1uIlGiG3gv0Km17zfmehMKpRFDFENzI2NH5WgLgMiz1lspPvbOgpjtWl8CktZeNGprXtB+bhvEwcLg9c95dfPkGrtNKxVRjx8XzZSZVvrLH8CJKyIxMdVNLt4jGf7tkj/5dke1wVXrFnBiy+OyJWHHitRea4cvgiPDqqqaOUbMrGyDk9rXj1EFbK7rIdiTXkzCVcJdUR6v0Cw6XM04YecbnM/lB2fYrCvWMqv8Aq38zRLCqfcRyv1SRHxNS9vZI0PHrFj7FY1ekT/8Akh9CNLTv7WRqv1YV8ebBHKPuPsfU/Z9isKtbxJ9W15ojTwrY9xa2iFK+Kip45Glr2x2c07wdpy5fULIzyZyg91uWuLFxqSZuFCJBXWuqotTwR8XSuf8AoZb/AKi6L0eg+Ocu7bb8ys1GXJIqBdUVRygPSuCQ/wANAx2fzMbXelgBXz3Iltkykv7v3OhrjvUl8Dzo8GCY2PWiky72O/2XfL7yvzX7FB2ZeRfOsCIPw6q83tD8rmu/ouK0x8GbHbxaLvK50MqzSHrYThzzva6oj9G3cewBdPj8sy5L/a/yKqznVF+ZDlZEcIAgCAIAgCAmWgedPiTOJo3OH5Lkqtz+VlMv936kijszXwLE1Uyg4dGPJfI0/rLv3LnddjtlPyRZYD3q2Kf0qiLK2pad4qJfjcR7F1mK1KiDXgv0Km1bTfmehqSoDomSN3Oja8dxaHBcFOtq5wfj+5fxe9e68DzPNIXOLjvJJPpN19ES2Wxzre51r08LK1KUwM1RJ5MbWD87tr/prn/SCxqmEfF/p/5LDT4+238C2lyZcHRXG0Uh/wAN/wAJWyn3kfNGu3sMoWg04xCKwbVPIHCQNk9rwTb0rurNNxbO1BfLl+hRRyLY9GSWg1tTt8dTxvHNhcw+3aHuVfZ6P0vsSa/MkR1Ca7SJHQa0qF/jGyxHtbtt9bTf2Kus0HIj2Wn+RJhqEH2iR0GktFPbo6qJxO4Fwa79LrH2Kus0/Jr7UGSYZNcujNqoe23U3JrqjlD0qLXVU3ngj8mIu/W637F13o/W1TKXiym1B72JFcK+IBtNGcJdV1MUAGTnDaPJozefQ0FaMq9UUysfcbKoOc1FHpBgAtwA9gC+ec5S38WdFyjE80VTjPUOLd8kriPzvNvevo0Pu6lv3L9Ec2/al8y+NP5AzDqrzez63Nb/AFXE6YuLNj5su8rlQyq9IDs4RhzDvc+of6Nsj+oXUY/PMua7lFfkVdnKmK8yHKyIwQBAEAQBAEBLNWNS1tc1j/BnY+B35xl7QB6VX6nByx3Jf0tP6G/Ge09vHkTPVHMYjV0b8nxS7QHP+zflyBaz9Sptdgpxrvj0a/7ROwJbOUGRfW1hhirjLbqzMa4HhtNGw4ewH8ys9EvVmMo98eRFza+G3fxJ7qtxkVFE2MnrwfNuHHZ3sPds9X8io9Zx3Tk+sXSXP595OwrFOrg8CmcaoTBPLERYskc31E2PpFiutosVlcZrvSKmceGTTMFbTAszVHjtNAJIZX9HJJI0tLrBjgBYDa4OuTvyzVBrmHbdwzgt0uviT8G6EG4y7y2FyTLhPc6K/wAVJ5t/wlbafeR81+phb2GeY19HObF0AugF0B6F0E+r6XzX7nLg9T/FWeZf4nuUb5V5JKK1qVO3iMo8hsbPU0E+1xXc6PDgxI/HmUOZLe1kTjjLiGtBJJAAAuSTkABxJVm2kt2RS8NXWiPyKIySgfKJB1uPRt3hgPPiT3Dhc8bq+ofaJerh2V+bLrDxvVril1Nhp7jApaKV17PeDHHz2nggkfhFz6Ao+lYzvyI+C5szy7VCtrxKj1c4Z09fCLdWM9K7uZmPW7ZHpXWaneqcaUvHl9SpxocdqRYOuCu2aSOBvhTSjLiWszNvzGNc/oFW90rH0S/UsNQl7Kiu8hOsl3RvpqQG/wAmpo2O/G4Bzv2+tXmmrijO7+6Tfy6Ig5HJqHgiGqyIwQBAEAQBAEB2087mOa9ps5rg5p5EG4PrC8lFSTT7z1PZ7lkYliYgq6XF4h8zUt2ahoz2XW2ZGnty2hzLCqOFHrabMOfWPTy7v4JjnwzjdHo+pL9PcAFfSfN2dIz52Ei1n5ZtB5OaQR2hqptMyni5DjPo+T+BOyq1dXvEp/RXH5KCpErQSPBlZu2m8R2EHMciF1mZiwyanXL5MqabXVLiJbrJwplTGzE6U7cbmhs1t4tkHOHAjJpHCwVZpV06G8S7qunxRJyoKa9bDoyt7K9IIugJjojp/PSbMcnz0AyDSeswfcdy+6cu5VebpVWT7S5S8fHzJVGVOrl3Fs0WOU9ZTSSQSBw6N+03c9nVOTm7x37u1ctPDtxr4xmu9c+7qWivhZW+E86ld6UJwgCAID0NoJ9X0vmv3OXB6p+Ks8y/xPco3wVeSWUNWYPU4jX1JgYXAzyXecmNG0QNp24ZWy3rvI31YmPD1j25LzOfcJW2PhRZ2h2hENDZ5Ilnt4wiwZfhGOHLa3ns3LmtQ1azJ9iPKPh4+f8ABZY+HGvnLmyS1lUyJjpJHBjGi7nHcB/7lbtVZVVK2ahBbtkuc1BcTKF030ndXz7Vi2Jl2wtPAcXH7zsu6wHBd1p+FHFq4erfVlDfc7Zb9xZmq7Rw01OZZBaWexsci1gzaDyJuXHvHJc7rWZ6631UOkfzZY4VXBHjl1ZoflrK/E31Tj/B0DC7a3h2yTs27XPu4djQFYRpeLhxpXbs/fr9ERpTVtzm+iK6xjEHVE0kz/CkeXEcrnIdwFh6FeU1KqtQXctiFOXFJyZhLYYhAEAQBAEAQHKAl2hOKxFslBVG1PUW2Xf3Mn2XjkDkD3DhdV+bTPdX1dqP5rvX8Eima93LoyaaD4xJSSnC6zqvYf4d5PVeCbhoPI72+luRsFTalixyK1l0d/Vf53+JMxbnW/VTMLWXoSXF1ZTNzzdPGBmeb2j2uHp5rbpGp7pUXPn3P9jHLxdnxwILo1pLNRPOxZ8b8pYn5skByII4G1xf3jJXeTiV3r2uTXRrqiDXa63y6eBm4lg0NQDPh9yMzJTO8dFzLR/ax9ouRxC11XWV+xf17pdz/hnsoxfOP0IvZTTUEBkUVbJC7bje5jrEXabGxFiDzB5LGdcZraS3R6ns+RjlZHhwgCAID0NoJ9X0vmv3OXB6p+Ks8y/xPco3yr/iSTrghaxoYxrWtG5rQGgdwCznZKx8UnuzGMVHoa3SDSKnombUz7EjqsbnI/8AC3l2mwUrEwbsmW0Fy733Gm7IhUufUpbS/S+avfZ3UhaepEDkO1x+07t4cF2ODp9eLHZc33spr752vn0JBq30IMxbVVDfmgQYmH+1I3Ej+7H83ddQdW1NUxdVfa7/AIf9m/ExeN8UuhJ9P9InkjD6TrVM3VfsnxbTvF+DiLk8m355V2lYSivtV/ZXTfv+JIyr9/uqyEaX1cdLA3DKdwcGO26uQf2knkj7reXMN4gq6w65XWPKsXXlFeC/lkK2ShH1cfmQslWZGOEAQBAEAQBAEAQHIQE5wbFYcQhZR1j9iZmVJUneOUch4jdY+476q+meNN3UreL7Uf3RJhNWLgn17mTDR3SqWnkFFiXzcrco5z4Eo4Xduvydx42O+ozNOhbH7Ric13rvX+eBNpyXB+rt+p0abaumT7U9IAyXe6PIMkPNp3Mcf0nszKy0/WHX93f08fDzMcjCTXFX9CqKiCanl2XNfFKw8btc0jiDv9IXTxlC2O65pla04vboZc2LNm+kM2n/AN8yzJD+MeDJ3kB3asVW4dh8vD/Ogct+prJmtB6rrjusfSP9ytq+J4daHgQBAEAQHoXQhwbh1KXEAdFvJsPCdxK4TUoSll2KK35l7iySpW7OrFtOaCnvecSO8mH5w+sdUelwWVOkZVr34dl4v+BZm1Q79yB4/rTnku2lYIW+W6z5D3fZb7T2q9xdCqrfFa+J/kQLc6cuUeRBSZZ5PtyyPP3nvcfaXFXW0K49yS+RC5yfiWboZq12SJq1oJvdsF7jsMpGR/CPTxC5zUda5erx/m/4/kscfC/qs+hudKdL3Nf8joG9LVO6t2gFsPD8O0P0t47rKLhaamvtGU9o9efV+Ztvydvu6upEK+ujwpj4opBLiEt/lFRcuEN8y1jjmX33nffM8ALiFcs2SlNbVLpHx+L+HgiE5KpbLnJ9WQBxurcinygCAIAgCAIAgCA3mjWjMtcJuhLduJrXbLjbbuSLB24HLiouVmV43C7OjfXwNtdMrN+E1VbSSRPMcjHMe3e1wII9BUiM4zXFF7o1tNPZnSFkeEvwfSqOSIUmIsM0G6OQeOg4Xa77TRy94yVddhSjP1uO9pd67peZvjcmuGfNfoSvD8Qq8PYHxu+X4d9l7DeSEcQeLbcjll9lVl1FGXLhkvV2+Hc/5JVds6ucfaiSIPw7F4rdWQgbvAmj7vtAetp7VW7ZunS3XJfWLJO9OSvj+ZCMe1VzMu6lkErfIeQx49Pgu9ncrjF12qzlauF+PcRLcGceceZBMRwyaB2zNE+M8ntLb91947Qrqu2Fi3g0/IhSjKPVGIthiEAQBAchAdslQ9wDXOcWt8EEkgdw4LxRinvse7vbY+6KilmdsxRvkd5LGlx9QC8nZGC3k0l8Qot9ETfAtV1TLZ1Q4QN8nJ8h9ANm+k+hU2TrlNfKv2n+RMqwbJc3yRPKeiw7CI9olsZI8N52ppPwjfbsaAOapZW5moz2S5fRImqNOMufX8zQ1eNVmJNd0H8FRC/SVMp2XOG42N93Y09hdwU+rExsNrj9uzuiv8/Ujzusu6ezEi1fpNBSRupsMBaHC0tU7xsnYzyG+rsAOZs68Sy6Ssyee3SPcvPxZGlbGK4a/qQtxurMjHZTQOe4MY1znHJrWguce4DMryUlFbt8j1LfobzHtEp6OCOWezTI8tEe9zbC93EZA9iiY+dVkWSjW99u/uNtlE60nLvI8phpCAIAgCAIAgLM1JeNqfNx/EVz/pB7qHmWGndtm/1v07DRB5a0vbKwNdYbQBDrgHfY2GXYoGgWS9e4pvbbp3G/UIR4E9uZA4tAKmWliqYC2UPbtGMdV7cyMrmz93YexXr1WiF0qrOTXf3EBYs5QU4kWqad8bix7XMcMi1wII7wVYxlGS3T3NDTXJmdgePVFI/bgkLCfCbva7sc05H3rVfj1Xx2mtzKFkoPkyTR4xh1Y4OnY6hqd4np79GTzcze3M8M+1QHRk0LaD9ZH+2XX6m5Trn15PxRLKKvxWBu2ww4lBwfG4dJbttx9Diqu6jCtltPeqXx6EuFt8Oj4kZUGsKifeKpjkgd9pk0Zc32D3tC0S0fJr9umSfkzYsyuXKxbH2cDwWr8AU5P+FIGO/Q0j3LxZOp0drfb4rceqxrOmxiT6p6N2bZKho/Exw+C/tWyOv5C5OC/MxeBW+kjDfqih4VUg742n9wW1ekMu+B5/py7pHDdUUXGrkPdG0fuKP0hl3QPP8ATv8AcZkGqWkGbpah3OxY0fCVrfpBe+zBfmZLAgusjLGjWDUmcghB/wAeXaJ/KTY+pa/tupX9nfb4L9zL1ONX1/U4m0/w+G0dO10p3NjgjsD2bgD6AUWkZd3tXPbzYeXTDlBfQxajFcWqGlzY4sPg4yzuG2B+YZZfdHet0MXBpaW7sl4L/o1yuvmv7URWpxDDaVxeS/EqrjJKSIQedjcv9o7QrSNWVcuFfdw8F1/6IrlXF79pkb0g0mqax15n9UeDG3qxt/C3+puVNx8SqhbQXPx738zTZbKfU1cMTnuDWtLnE2a1oJJJ3AAZkqTJpLdmtLfoT/AtVVRLZ1RIIQbdUDbk9OYa0+k9yo8jXaYPhrTl8e4m14M5Ld8jd6nKZjY6l2yNoTBgfYbVrHK/Adih6/ZJ8C7mt9jfp8FzPnXX9Hp/Ou+EJ6O9qfyPdR6RKiXUFUEAQBAEAQBAWXqS8bU+bZ8RXP8ApB7qHmWOndtkk1u/V/8Anx+56rdB/E/JkjUPdrzNrq/+rqbzZ+Nyi6r+Ln5m3D9yis9cB/j/APJj/cuk0P8AC/Nlbne9ZhaK6C1NczpWlscVyA99+sRv2WgZgHK+QW/N1SnFfDLm/BGunGnbzRzpJoFV0jTIQ2WIb3xknZHNzSAQO3MdqYuqUZD4U9peD/YW4tlXN9CN0VZJC7bikcx3lMcWn1jgp864zW0luviaFJrmiT0+sOr2didsVSzlPG13tFvbdV8tLp33r3i/9r2N6yZ9JczsOkOFy+OwzYPlU8pb/JYBefZcuC9i7f8A5I99ZU+sfodtNPg4N458Qpz2bBH8puvJLN74wl9QnT3NozW1lFwxuub2Fsp9xWl15D60Q/Iz4od02HVtFxxyuPYGTD3leKvIXTHh+Q4of3sw6mfCD4yqxCo7DsgfzLdFZvdCEf8APgYt097bOn/jmExeJw18h5zzG36RcFZLGzJ9u1LyRj6ypdI/U+ZNYdS0FtNFBSt/wY2g+kn/ALL1aXU+drc/Nj7TL+lJEfqZ6qqdtPdLM7mdp9u7kO5TIxqpW0dkvoam5Te75mLUUr4zZ7HM/E0t962RnGXZe5i011R1BZHhemr7RJtHEJHtBqJG3cTvjB+w3l2nictwXGarqLvsdcOwvzZdYmMoLjl1MDSrWWymlMUEYlew2e4usxpG9otm4jibjdxW/C0OVsFZa9t+iNd+dwtxitzq1NP2oKk85wfW0lZekC4ZVr4DT/6jq11+Ip/Ou+ELL0e7U/keaj0iVEuoKoIAgCAIAgCAsvUl42p82z4iuf8ASD3UPMsdO7bJJrd+r/8APj9z1W6D+K+TJGoe7RtdAPq6m83+5yi6r+Ln5m7D90iudaNMZcUZE3e9kLB3uJA966LRpqGHxPubZW5i4rtvIuCipGxMZEwWaxoa0dgFv9/SuStslbY5vq2W8IqENjCwPGoaxj3RZtbI+JwcN9uNuLXNIPcVuysWzFnHi6tJ/wCeRhVbG5MpTWBgIo6tzGC0Tx0kfYCTdt/ukEd1l2Wm5X2mhSfVcmUuRV6qzYn2imrimZEySqYZJXNDi0khrLi+zZpG0RfO5tdUedrVvrHCl7Jct/EnY+FFx4pm6qdBcNdkaZrSd2y97T6LOzUSGq5q58W/yN0sSgi+jegNHOaoPEvzVXJEyz7dVoaRfLM5nNWmZqt9Kg4pc4p/MiUYsJ77vozaO1V0PlTj87f/AAUL/X8n+1Ej/T6/E+maqqHypz+dv/gvVr2S3tsjx4FaXUjervQ+kq4pnzNeSyYsbZ5aLbIOduOasNU1K3GlBQ25rcj4mNC3fi7iYt0BwuPMwD88r7fEAqj/AFfNn2X9EiX9koj1/U0OA4dS/wDGp2RxQuibTAsADXsa75m5be42sznvzKsMu69adGU21Jvn3M0VV1vIaS5FhVdYyCJ0j3bEbBdxAOQy4DP1Ln64WXzUVzbLGbhXHdnyTFUxC+xNE9txez2OB703ux57c4yR5tCyKe3IpnGNHWUuLwwNHzUk0DmAm5DXyAFpPGxDh3ALscfLd+FKx9Unv5pFNZT6u5R+KLsnJs7Z8Kxt32NvauLrftx38UXc+w9jzA4nivpBzRbupT6PUeeb8C5b0h7cPJlrp3Rnzrr8RT+dd8IXvo92p/Iaj0iVEuoKoIAgCAIAgCAsvUl42p82z4iuf9IPdQ8yx07tsnmmeAurqYwNeGHba8FwJHVDsjbMb96otNy44t3HJb8tidlUu2GyMjRfDn01JDA8gujaQS03B6xORsOBC1510b75WQ6Myx4OEFFkIx2EP0hpgeDY3fpY549yvcSXDpc35lfat8pIsWtk2YpHeTG93qaT/Rc5jritgn4os7XtBla6kpT/ABTL5fMuA7fnAf6epdH6RRXDB+ZW6c+ckZWuamHR003kyuYe0OAd+w+srV6P2Peyv4b/ALGeoR24ZFjNINiNxsfQuektpNPxLGL9lNHnHSeplfVzulcS8SvGZ3bLiAByA3AL6HiwhGmKiuWyOcsbc3uYUdbK0kiR4JNyQ5wJPM571tcIvqjFSZ6F0ReXUNKSSSYGEk5k5cSuC1JJZViXiX+LzqiVPrMr5mYjM1ssjW2jyD3AC8bdwBXVaTXB4kG0voVOXJq18yXalz/CTef/AGNVT6Q+9h5EzTukjXa7v/q/53/TW70d6WeaNeo9UavUz9Nk/wCXd/qRKXrv4X5r9zXp/vH5FlacfV9V5k+8LndM/F1+ZY5fuWanVMHjD27W7pZNjuuL/wA20pOvOP2nZddlv/nkadP39WQ/WXiwZisTm5mnEJd3h5lt6nBXGkY7+xNP+rf9NiHl2ffbruLegna9rXsN2uAc0jiCLj3rkbIOubi+4uINOKZROsbBPkta+wtHL85Hy6x6w9Dr5ciOa7nS8n1+On3rkyiyqvV2NE11KfR6jzzfgVN6Q9uHkybp3Rnzrr8RT+dd8IXvo92p/Iaj0iVEuoKoIAgCAIAgCAsvUl42p82z4iuf9IPdQ8yx07tsn+lekDaGETOjLwZGsIB2TmHG4Nj5O7tVDgYf2qxwUtntuT8i/wBVFS2M3BsRbUwRzsBDZG7QDrXGZGdsuC05NDotlW+42VWesipIguIH/wCRwebH+hIVeVf+0S8/3RXS/Fomukj9mjqiOFNOf/yeqXCW+TX/AMl+pPv93LyK81IjrVX4Yve9dB6Q9ivzZXad2pG81wsvQNPKojP8kg/qoXo/L/8Aoa+H7kjUPdrzM/VvjPymiYCfnIQIn8+qOofS23pBWjWcb1OQ5d0uf8meFbx17PuITrewDo5hVsHUm6r+x4H7mi/eHK60PL9ZV6p9Y/oQc6nhlxLoyvFeEE9FaG/QKXzEfuXA6l+Ks8zoMX3USodaf1lN+GP/AE2rrNI/CQKjL96ya6lvok3n/wBjVTekPvYeRN07pIztY2is9f0HQmMdH0m0XuI8LYtawN/BK0aTn1Yqn6zfnt0M8zHna1wkf1d4K+jxSaCRzXObSkksvs9Z0R4gHirDVMiORgqyHRy/k0YlbrucX4Fl4lRMnifC++w8bLrGxtcHfw3Lm6bnRNWR6osrIKcXF9DExQSwUrhRwtc9jLRR3sAByH2iBnbjz578dwuyE8iXJvma7E66toI87Vc73vc+Qlz3OJcTvJJzv6V3sYqMUo9CgbbfMt7VHj/TQOpnnrw5s7YyfbsuJHc5q5XXcTgsV0ej6+f/AGWuBbuuB9xm608G6eiMgHXgPSD8JykHqs78i06HkurI4H0l+vcZ51XFDiXcazUr9HqPPN+BSPSHtw8ma9O6SPnXX4in8674QsvR7tT+Q1HpEqJdQVQQBAEAQBAEBZepLxtT5tnxFc/6Qe6h5ljp3bZINcP0Bv8AzDPhkVfoH4h/8f3RI1D3a8zdaBfV1N5v9zlD1X8XN/H9jbiL7pEOxqcM0igJ49E39cZYPa5XOLDi0uS839OZCte2UmWDpBFtUlS3i6nmHrjcFz2HLbIrf+5fqWN6+7l5Fe6kW/Sz5gf6pXQekT9mtfF/sV+nLnJm11yy2oo2+VUN9jJP+4UX0fX38n4L9zbqL9hIgWrnHvklY3aNopbRychc9V3odb0FyvdUxVfQ13rmiDi2+rsRc2kmECrppYDve3qnk4ZsP6gPRdcfg5Dx74zXz8i4vrVlbR5ylYWktcLEEgjkRkV9BT3W6OePQ+hv0Cl8xH7lwOpfirPM6DF91EqLWn9ZS/hj/wBNq6zSPwkCoy/esmmpb6LN5/8AY1U3pD72HkTdO7MjP1i6Vz0Ah6FsZ6Tb2uka4+DsWtZw5lR9JwKstT9Zvy26GzMyJVNKJHNXGMyVmKSzyhoe6mIOyCB1XRAZEnkrPVseFGEoQ6Jr9yLiWOy9yfgTbTzEZKaikmidsvY6Mg7/AO0aCCOIIJHpVJpVULclQmt00/0J2XOUK94mbo3i7aumjnaLbY6zfJcDZw7rg27LLTm4zxrnW+i6eRsot9bBMp7WlhIgrnOaLMmaJRlkCcn/AMwJ/Muu0jI9djLfquX8fkU2XXwWPbvNXoZippayGW/V2w1/a1/Vd7DfvAUjOoV1E4Pw/M10z4LEz0NLCHgscLhwLXDmCCCuBrk4TTXcdBJcUWiAanYiyGqYd7Zw0+hpH9Ffa/Lidb+BA09bcSOnXX4in8674Qs/R7tT+R5qPSJUS6gqggCAIAgCAICy9SXjanzbPiK5/wBIX91DzLHTu2zf64voDf8AmGfBIq/0f/EP/j+6JGoe7XmbvQL6upvN/ucoeq/i5+ZuxPdRKy1nVBjxUyN8Jggc3va1rh7l0ukQUsJRffuVeY9rmy5KGqZPEyVubJGBw7nDMe8ehchbCVFri+sWXEJKyvfxI/oHo06hjma4gl8xLSPIb1WX7Tcm3ap+qZ0cmUHHuX5s0YlDqUtyG65cR25oaZpuWNL3D70lg0d4Db/nVxoNHBVK197/ACRC1CfFNRXcQ+HRWuc/oxSTB17ZxuaB3uIsB23VtLNx4x4nNbeZEVNjeyTPQ1MxwYxrjdwa0OI4kAAkd5uuAtalOTj0bZ0EFtHY876XOaa6pLPB6eS1vxG/tuvoGGn6iCfXZHP27cb2Lz0N+gUvmI/cuJ1L8VZ5l3i+6iVFrT+spfwx/wCm1dZpH4OBU5fvWTTUt9Fm8/8Asaqb0h97Dy/cm6d2ZHRrko5JBTdHG99jLfYa51vF77DJZ+j9kIKziaXTvMdQi21sjS6oad8dfI17XNd8mdk4Fp8OLgVN1yUZYm8XvzX7mnBTVuz8Cca0Pq2fvi/1WKj0X8ZHyf6E7O90zS6lqu9PPET4ErXD87be9ntU30hrSnCfitjRp0uUkNb+GOmFHsC73SmFudrmTZ2RfcMwvdAuUVYn023GoQ3cdiM4Jq2rXzNE8YijDgXuL2OJAOYaGk5+oKyyNZxlW3CW78v5I1eHa5LdbIumedrA57jZrQXOPIAEn2BcbXFzmorq2XMnwxbIDqfmL4qp53uqA4+lpP8AVX2vR4XXH4EDT3vxM6NdfiKfzrvhCz9Hu1P5Hmo9IlRLqCqCAIAgCAIAgJfq70ohoHzOmbI4SNaB0YabWJOd3BVmqYM8uEYwaWz7yVi3qqTbNpp5pzTV1MIYmStcJWvu9rALBrxwcTfrBRdM0u3Fudk2ny25bmzKyo3R2SZsNGdZFJT0sMD45y6Nmy4tbGWnMnIl4PHktGZot198rIyWz8/4NlGbCuCi0yGab43HWVbp4g4NLWAB4Ad1WgHcSOHNXGBjSx6FXJ/Qh32KybkjdaB6e/I2dBO1z4bksLbbUdzc5Gwc0nO3A35qHqWlLJfrIPaX5M3Y2U6vZfNErxfWpSsYfk7HySEZbTdhg/Fnc9w9arKNAscvvWtvh1JVmoRS9hFTVFe+WYzSuLnuftvPEm9/R3cF1Ea4xhwR5JLkVbk3LiZcketHD3C5Mzewx3PscQuRloOTvycS2WfXsR/STWoHMdHSRuaSCOlksC3hdjQTn2k5clPw9BUJKdz327l0+Zouz3JbQRWLnLoiuLZ0f1kUUFLBC9s21HE1rrMaRcDOx2xkuYzNFvuvlZFrZv4lnTmwhBRaIFptjEdXVyTxBwY4MA2wAeqwNOQJ4jmrzAolRRGuXVEK+xWTckSLV3plTUMEkcwkLnS7Q2GtItsgZ3cOSr9V023KnGUGuS7zfiZMaU90Ssa1aHyaj9DP/NVX+gZPjH8yW8+t9xG6bTmlbiktYRL0T6cRgbLdu46PeNq1uqeKs56ZbLCVG6333IqyYq52dxkaaafUlXRyQRtlD3FltprQ3qva43IceAPBatO0m7HvVkmtuZnk5cLIcKRo9XWlUNA6czNkIkawN6MNObS7fdw8pTdVwZ5cYqDS236mjFvVTbZvdJNYVHUCn2Y5rw1UM3WawXDCdoCzzmQVDwdJvoc+Jr2k139/yN1+XCzh2XRm/ZrPw8tuTKD5Jjz9jre1V70HJ323X1JK1CvbvIXpprDdVsMEDTFCfDLiNuTsNsmt7Be/PgrnT9IhjS9ZN7y/JELIy5WrZckc6vdM6egilZKyVxe8OHRhpAAbbO7hmvNU02zLlFwaW3iMXJjTvuj51h6ZU9fFEyFkrSx7nHpA0DMWys4r3S9OsxHJzae/gMrJjclsQVXBDCAIAgCAIAgCAIAgCAIAgCAIAgCAIAgCAIAgCAIAgCAIAgCAIAgCAIAgCAIAgCAIAgCAIAgCAIAgCAIAgCAIAgCAIAgCAIAgCAIAgCAIAgCAIAgCAIAgCAIAgCAIAgCAIAgCAIAgCAIAgCAIAgCAIAgCAIAgCAIAgCAIAgCAIAgCAIAgCAIAgCAIAgCAIAgCAIAgCAID/9k=">
            <a:extLst>
              <a:ext uri="{FF2B5EF4-FFF2-40B4-BE49-F238E27FC236}">
                <a16:creationId xmlns:a16="http://schemas.microsoft.com/office/drawing/2014/main" id="{F4E5F540-979F-4E01-8EDC-730126E6A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78" y="5747657"/>
            <a:ext cx="898947" cy="89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 descr="Obraz zawierający rysunek&#10;&#10;Opis wygenerowany automatycznie">
            <a:extLst>
              <a:ext uri="{FF2B5EF4-FFF2-40B4-BE49-F238E27FC236}">
                <a16:creationId xmlns:a16="http://schemas.microsoft.com/office/drawing/2014/main" id="{BB508DD8-6C21-4869-A69A-C37BD45D8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574" y="5747656"/>
            <a:ext cx="898948" cy="898948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6869A81F-FD5C-43C2-A9DD-78F6D4CFF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5262" y="2146670"/>
            <a:ext cx="9269256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„Współpracując z </a:t>
            </a:r>
            <a:r>
              <a:rPr kumimoji="0" lang="pl-PL" altLang="pl-PL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OVHcloud</a:t>
            </a: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możemy płynnie skalować naszą działalność </a:t>
            </a:r>
            <a:b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 przetwarzać terabajty danych, </a:t>
            </a:r>
            <a:b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dostarczając naszym klientom wartościową wiedzę </a:t>
            </a:r>
            <a:b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 ich grupach docelowych.”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pl-PL" sz="24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2400" dirty="0"/>
              <a:t>„Pod względem budżetowym, proces migracji okazał się bardzo korzystny. </a:t>
            </a:r>
            <a:br>
              <a:rPr lang="pl-PL" sz="2400" dirty="0"/>
            </a:br>
            <a:r>
              <a:rPr lang="pl-PL" sz="2400" dirty="0"/>
              <a:t>Koszty utrzymania klastra zmniejszyły się o około 5%, </a:t>
            </a:r>
            <a:br>
              <a:rPr lang="pl-PL" sz="2400" dirty="0"/>
            </a:br>
            <a:r>
              <a:rPr lang="pl-PL" sz="2400" dirty="0"/>
              <a:t>przy znacznej poprawie wydajności.”</a:t>
            </a:r>
            <a:endParaRPr kumimoji="0" lang="pl-PL" altLang="pl-P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Michał Brzezicki, Co-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Founder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Chief Technical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Officer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 SentiOne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Obraz 6" descr="Obraz zawierający rysunek, talerz, znak&#10;&#10;Opis wygenerowany automatycznie">
            <a:extLst>
              <a:ext uri="{FF2B5EF4-FFF2-40B4-BE49-F238E27FC236}">
                <a16:creationId xmlns:a16="http://schemas.microsoft.com/office/drawing/2014/main" id="{AA3EAC81-9497-4985-B84F-0F7EC77CF2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08" y="432841"/>
            <a:ext cx="4399152" cy="150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78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-65314" y="-74644"/>
            <a:ext cx="12642979" cy="7091266"/>
          </a:xfrm>
          <a:prstGeom prst="rect">
            <a:avLst/>
          </a:prstGeom>
          <a:solidFill>
            <a:srgbClr val="0D1E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1E0B9AA-4864-4E0A-A698-CA2D31359990}"/>
              </a:ext>
            </a:extLst>
          </p:cNvPr>
          <p:cNvSpPr txBox="1"/>
          <p:nvPr/>
        </p:nvSpPr>
        <p:spPr>
          <a:xfrm>
            <a:off x="1717083" y="4526447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5ADA560-C93D-4129-AE7F-63A25FBB2944}"/>
              </a:ext>
            </a:extLst>
          </p:cNvPr>
          <p:cNvSpPr txBox="1"/>
          <p:nvPr/>
        </p:nvSpPr>
        <p:spPr>
          <a:xfrm>
            <a:off x="4385867" y="1082761"/>
            <a:ext cx="5673220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Hubert Majchrzak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 ponad 12 lat prowadzę i rozwijam </a:t>
            </a:r>
            <a:b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projekty internetowe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800" dirty="0">
                <a:solidFill>
                  <a:prstClr val="white"/>
                </a:solidFill>
                <a:latin typeface="Calibri" panose="020F0502020204030204"/>
              </a:rPr>
              <a:t>Od ponad 3 lat z </a:t>
            </a:r>
            <a:r>
              <a:rPr lang="pl-PL" sz="2800" dirty="0" err="1">
                <a:solidFill>
                  <a:prstClr val="white"/>
                </a:solidFill>
                <a:latin typeface="Calibri" panose="020F0502020204030204"/>
              </a:rPr>
              <a:t>Hostersami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527" y="593165"/>
            <a:ext cx="2708051" cy="279792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063" y="3671995"/>
            <a:ext cx="2606515" cy="2606515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E5ADA560-C93D-4129-AE7F-63A25FBB2944}"/>
              </a:ext>
            </a:extLst>
          </p:cNvPr>
          <p:cNvSpPr txBox="1"/>
          <p:nvPr/>
        </p:nvSpPr>
        <p:spPr>
          <a:xfrm>
            <a:off x="4385867" y="4111582"/>
            <a:ext cx="592905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Robert Paszkiewicz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solidFill>
                  <a:prstClr val="white"/>
                </a:solidFill>
                <a:latin typeface="Calibri" panose="020F0502020204030204"/>
              </a:rPr>
              <a:t> 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 ponad 14 lat łączę świat biznesu i IT</a:t>
            </a:r>
            <a:endParaRPr lang="pl-PL" sz="2800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 ponad 4 lat rozwijam chmurę </a:t>
            </a:r>
            <a:b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 europejskim </a:t>
            </a:r>
            <a:r>
              <a:rPr kumimoji="0" lang="pl-P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OVHcloud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data:image/jpeg;base64,/9j/4AAQSkZJRgABAQAAAQABAAD/2wCEAAkGBxISEhUTExIWFhUXFRcYFRcWFxcXGBcgGhgXFxseGBceHyggGBolHRcXITUiJSkrLi4uFx8zODMsNyktLisBCgoKDg0OGhAQGy0mICYvLS8wLS0vLS8tLS4vLS8tLS0tLy0tLS0tLS0tLS0tLS0tLS0tLS0tLS0tLS0tLS0tLf/AABEIAOEA4QMBEQACEQEDEQH/xAAcAAEAAgIDAQAAAAAAAAAAAAAABgcEBQEDCAL/xABKEAABAwICBgQJCgMGBgMAAAABAAIDBBEFIQYHEjFBURMiYXEyM1JzgZGhsbIUIzQ1QmJygpLCJKLBQ1Njg7PhFXTD0dLwJkSj/8QAGwEBAAIDAQEAAAAAAAAAAAAAAAQFAgMGAQf/xAA9EQACAgECAwQHBwMEAQUBAAAAAQIDBAUREiExMkFRcQYTIjNhgZEUIzShscHRQlLwFWJy4fEWNUNTgiT/2gAMAwEAAhEDEQA/AKNQBAEAQBAEAQBAEAQBAEAQBAEAQBAEAQBAEAQBAEAQBAEAQBAEAQBAEAQBAEAQBAEAQBAEAQBAEAQBAEAQBAEAQBAEAQBAEAQBAEAQBAEAQBAEAQBAEAQHKAIBZAEBwgCAIAgCAIAgCAIAgCAIAgCAIAgCAIAgCAIDmyA7aamfI7ZjY57jua1pcT6BmvJSjBbyeyPUm+hJqTV7XObtyNZTs8qd4ZbvGZHpCr56pjrlFuT+C3N6xpvry8zuOjGHxePxWM/dgjdJ/MDb2Lz7Xky7FL+b2Hqq11n9D6jo8EBs11fMeTGxi/oLbrF2Z/eoRXxbPVGnu3ZltpMN4YZiLu0/7LHjyu+2H+fM94a/7WcupMN44ZiLe4n+qceT/wDbD/PmOGv+1mJLSYLfr/8AEICeD2xke66yVmd/TwS+p5w09+6PgaN4bL4nFGt7J4nM/myCy+1ZUO3Tv5PceqrfSf1Ouo1eVmztwmKpZ5UEjXZdxt7Lr2OqUb7T3i/9y2PHjT/p2fkRmsoZYXbMsb43eS9pafUVPhOM1vF7+RocXHqdCyPDhAEAQBAEAQBAEAQBAEAQBAEAQHKA2GC4LPVv6OCMvdxtub2uduA71puvrpjxWPYzhCU3siUNwHD6IgVcxqp9wp6bwQeT5N57hY9hUB5OTkL7qPDH+6X7I3erhDtPd+CJVh1Likrdmnhhw2A8m3lI7crk94aq267Cqe9snZL8v8+pJhC6a9lcKMyHV1Tk9JVzzVLhvdI8sb7yQPzKO9Ztfs0QUV8Fu/8APkbVhwXOyW52GtwSk3fJQ4ZdRold6wHH2rH1Wp5HXfb6HrljV+B0Ta0aBmTBM4fcja0e1w9yzWh5cu1JfVnn26pdEYj9blNwp5j3lg/qVs/9PT75r6GP+oR/tDNblPxp5h3OYf8Asn/p2f8AevoP9Rj/AGmVDrUoX5PbO0feY1w9jisHoeVHsyX5mX26p9UZAxbBKvwjTE/4jBG79RA961+o1PH7O/13PePGs67HxPq7o3fOUsksDvsvhk2m++/qcF6tZyIezfBS+DWx48OuXOD2MWsoMWgbsvEOJQcWSNHSW7Ac7+ly31ZGDc94t1y+HT/Poa513QXP2kROXC8Nq3FsbnYfU3zhnuYieQebFmZ4+hqtI3ZVC3kvWR8V1+nf8iK41zfL2X4Ebx/R2po3bM8ZaD4Lxmx34Xbj3b1Nx8qq9bwf8r5GmdcodTVKQYHCAIAgCAIAgCAIAgCAIAgOQEBLcF0VYIhV17zBTfZbb52fkI28AefLkMxX3ZrcvU464pfkvN/sb4VLbinyX6krw2lq6+MR07PkGH/d8ZMOd9778STbPe6yrL7aMSXHa/WWfkv4JNcJ28orhiSSnosOwiPbOzGbW6R/WmfzDePoaAFWytzNRnwx6eC6EpRpx1u+pDcd1rSOu2kiDB5ctnP9DB1W+kuVrjaBXDnc938OhFtz5S5Q5EDxPGKipN55nyZ3G04kDubub6ArurHrqW0IpEGU5S6swltMTgr1gLwBAEABQGXh2JzQO2oZXxnmxxbfvtv9K12VV2LaaT8zKM5R6MnOA61J2WbVRiVvltsyQejwXeod6psnQqZ86nwv8iZVnzjylzJw12G4xHubIQNx6k8f9QO67T2qmazNOl15fVMmfc5K+P5kercLrcNY5rR8uoPtwSC72DsFjYDfdtxxLRvVlTk4+a0+xZ4r/P1I06rKf90SL4lovDUxuqcMcXsaLy0zvHRdwz22+v052sqsydUvVZK2b6S7n/DI0qlJcVf08CGEKyI5wgCAIAgCAIAgCAIAgOQgJtguEw0MLa6uZtvfnS0x3yHg+QcGbt/tuAqu++eRN0UPZLtS8PgviSIQVa45/JEv0f0Wmq5BW4n13nOKnIsyMbxtM4fg/Vc3CqczUIY69RifOX+fr9CbTjysfrLfoc6aaw46bahptmSYZOdvji7OT3DluHG+YWOn6NO37y/kvDvZ7kZih7FZUeIV8s7zJLI57zvc43PcOQ7BkF1NdcK48MFsirlJye8uZuNH9DKyrAdHFsxn+0k6jO8cXflBUXJ1GjH5Tlz8F1NlePOzson2E6qadljUSvlPFrOoz15uPsVDf6QTfKqO3nzJ9enL+tkjGi1DBE/o6WIERvs5zdt3gn7T7m6gLUcm2xcU31XQkSxqoReyPPhXdFEcIAgCAID6Za+d7dm9AZzcKe8F0JEoGbgy+20czH4Vu0XHasHYlylyPdvAxqWpfG9sjHuY9pu1zSQR3EbllKCmuGS3T8QntzRauheskSFsNYQ1+QbMMmuPKQDJh+8Mudt65jUNFcd7Mf6fwWePm/02fU2Wkuh72yfLMOPRVLc3MbYMl52G4E8vBd35nTh6kpR+z5XOPj3oyuxdvvKupD8Rw+LFI3z08YirY7mppgLdJbe+MH7V9433yOdi64qsniSVdj3g+zLw+D/ZkOUVct48pd6IEVbEU4QBAEAQBAEAQBAEBLNCcIiIkraoXpqex2f72Te1g58LjtHAlV+bdPlRV2pfku9/wb6YLty6Im2hmEyVsxxOsFyT/DRnwWgE2cByH2e27uSp9Ryo41f2Wh/8n/ne+8m41Ltl62fyMbWVpwYy6kpndfdNIN7ebGHyuZ4bt91lpGl7pX3LyX7sxzMr/wCOBWmE4XNUyiKFhe88BuA4lx3NaOZXRXX10w45vZIr4QlN7RLg0U1dU9NZ89p5sjmPm2H7rT4R7XcsgFyedrVtr4KvZXj3stqMGMec+bJsqR7vqT1sgvD06K/xUnm3/CVtp95HzX6mu3sM8xr6Oc2cIAgOQgM6swmaKOOV8bhHK3ajfva7fltDIOyOW9a4XQnJxi+a6oycGluzAWwxO2GZzHBzXFrgbgtJBHcRmEaTWzQJFSVlNW9SrIhnOTKpoAa48BUMGR3+MFj5V96h2Rtp9qrmv7f4f7G1OMu1y+Jq8dwSekk6OZljva4ZseObHbnD/wBK3UZFd0eKD/lfBmM63B7Mm+rXTcsLaSpf82coZHHNh4McfIPA/Z7t1Nq2lqxO6pe13rx/7JmJlOD4ZdCQae4BJG4YjSdWoi60oA8Y0byRxIG8cR3ZwdLzIzj9lv7L6b93w/g35VGz9bWQjTKiiqIWYlTNDWyO2amMZ9FLvJ7Gu58yPKsrvDslVN41j5rsvxX/AEQbYqS9ZH5+ZDSrIjnCAIAgCAIAgCA7IInPcGtF3OIa0DiSbAeteOSim2epblk4nhglqaXB4j81TgPqXN+08jakd3gGw5F9uCo67/V1WZsusuyvh3fyTHDilGmPd1Jjpvjgw+jvEA15tFA0bm2G8Dk1o9eyqXTcZ5mQ5T5rq/j8Cdk2KmvhiUjhOGy1c7YoxtSSO3nhxc5x5AXJK7K62FNbnLkkU0IuctkX5ozo9DQwiOIXcc5JCOs88zyA4Dh33K4bNzbMqzilyXci+oojXHl1O7Hcdgo4+knfsjPZaM3vPJrePfuHEha8TDtyZcMF8+5GV18KlzKi0k1hVVUSyI9BETYNYeu6/lyb/QLDvXW4mkUY64pLil4v9ioty7LOS5IumipxHGyMbmMawflaG/0XG3z47JS8Wy6rW0Uj5r/FSebf8BSn3kfNfqeW9hnmRfRzmzhAEAQHoHQ6nZJhlMyRrXsdDZzXC4PWdwXDZ9s68ycoNp7l5jwjOlKSIZpbqwIvLRXcN5hcesPNuPhD7pz7SrjB1yM9oX8n493zId+C484fQrSWMtJa4EOBsQRYgjeCOBXQpprdFecBegsTQXEIq6E4ZV9bIupn/bZYXLWk8QLkdgI3WVHqNc8af2qj/wDS7n8SbjyjYvVT+TIfpJgclFO6GTO2bXDc9pvZw9RFuBBCtMXJhkVqyH/gjWVuuTiy3dWWkZq6YxyG8sFmuJz22nJjjfeci09w5rlNYw/s9ysgvZl+TLXCu9ZDgl1I82hZRYlJRPH8HXMsBwaXE7Fu1r7tHY4HkrON0srEjfHtw/br9URXX6q11vssrnFqB1PNJC/wo3uae2xtfuO/0q7qtVkFOPRohSjwvZmGthiEAQBAEAQBASvVlSNfXse/wYWvmd+QZepxB9Cr9Usccdpf1NL6kjGX3ifhzJpqliMrqutf4csmyDyz6R+fK7o/0qm12fBGvHj0S3/ZfuTcCPFKU2RnW5iZlreiB6sDA233nAPcfa0flVlolPq8ZT75cyLm2cVm3gS7VHgYipjUuHzk1w0kZhjTYD8zgT2gNVTruU52KmL5Lr5kzAp2jxvvJLpTpBHQwGZ+Z8GNl7F7uXYBvJ4Dtsq3AwpZVvCuneyTkXqqPxKCxrFpaqV00z9p59TRwa0cGjku6oohTBQgtkUM5ub3ZkaKUvS1tMznMy/cHAn2ArDLs4KJy+DMqo7zSPRpK+dnRpbHRXC8cgG/o32/SVto5WR80YW78DPM80LmHZc0tPJwIPqK+jqSlzic2011OpAEAQHobQT6vpfNfucuD1T8VZ5l/ie5RvlXkkgetvD4DSGd0Y6YPYxkgydmcw7yhsh2/cr/AEK+13er39nZ8itz6oKPF3lMFdaVJk4bWOgljmZ4Ub2vH5Tf1LCyCsg4vv5GUZOLTRdGsjB21dD0zB14m9Mw8SwgOe39Ofe1clpOQ8fJdT6Pl8+4tsuv1lXGuqK11b4l0FfFn1ZPmndz7W/mDT6F0GqUK7GkvDn9CvxZ8FqZP9b9CXUsc7fDhlGfENfl8TWetUWgW/eyrfRr9P8Aon6hD2VJEJ1lNEklPVgW+VU0cjvxABrv2q60xuMZ0v8Apk18uqIORzal4ohysyMEAQBAEAQBATLQLKnxJ/EUbmg/jyPuVZnv7ymP+79CRR2Z+RYeqmIDDoz5Ukjj+rZ/aue1175TXgkWWByq3Kg0qmL62qcd5qJfjcB7F1uIlGiG3gv0Km17zfmehMKpRFDFENzI2NH5WgLgMiz1lspPvbOgpjtWl8CktZeNGprXtB+bhvEwcLg9c95dfPkGrtNKxVRjx8XzZSZVvrLH8CJKyIxMdVNLt4jGf7tkj/5dke1wVXrFnBiy+OyJWHHitRea4cvgiPDqqqaOUbMrGyDk9rXj1EFbK7rIdiTXkzCVcJdUR6v0Cw6XM04YecbnM/lB2fYrCvWMqv8Aq38zRLCqfcRyv1SRHxNS9vZI0PHrFj7FY1ekT/8Akh9CNLTv7WRqv1YV8ebBHKPuPsfU/Z9isKtbxJ9W15ojTwrY9xa2iFK+Kip45Glr2x2c07wdpy5fULIzyZyg91uWuLFxqSZuFCJBXWuqotTwR8XSuf8AoZb/AKi6L0eg+Ocu7bb8ys1GXJIqBdUVRygPSuCQ/wANAx2fzMbXelgBXz3Iltkykv7v3OhrjvUl8Dzo8GCY2PWiky72O/2XfL7yvzX7FB2ZeRfOsCIPw6q83tD8rmu/ouK0x8GbHbxaLvK50MqzSHrYThzzva6oj9G3cewBdPj8sy5L/a/yKqznVF+ZDlZEcIAgCAIAgCAmWgedPiTOJo3OH5Lkqtz+VlMv936kijszXwLE1Uyg4dGPJfI0/rLv3LnddjtlPyRZYD3q2Kf0qiLK2pad4qJfjcR7F1mK1KiDXgv0Km1bTfmehqSoDomSN3Oja8dxaHBcFOtq5wfj+5fxe9e68DzPNIXOLjvJJPpN19ES2Wxzre51r08LK1KUwM1RJ5MbWD87tr/prn/SCxqmEfF/p/5LDT4+238C2lyZcHRXG0Uh/wAN/wAJWyn3kfNGu3sMoWg04xCKwbVPIHCQNk9rwTb0rurNNxbO1BfLl+hRRyLY9GSWg1tTt8dTxvHNhcw+3aHuVfZ6P0vsSa/MkR1Ca7SJHQa0qF/jGyxHtbtt9bTf2Kus0HIj2Wn+RJhqEH2iR0GktFPbo6qJxO4Fwa79LrH2Kus0/Jr7UGSYZNcujNqoe23U3JrqjlD0qLXVU3ngj8mIu/W637F13o/W1TKXiym1B72JFcK+IBtNGcJdV1MUAGTnDaPJozefQ0FaMq9UUysfcbKoOc1FHpBgAtwA9gC+ec5S38WdFyjE80VTjPUOLd8kriPzvNvevo0Pu6lv3L9Ec2/al8y+NP5AzDqrzez63Nb/AFXE6YuLNj5su8rlQyq9IDs4RhzDvc+of6Nsj+oXUY/PMua7lFfkVdnKmK8yHKyIwQBAEAQBAEBLNWNS1tc1j/BnY+B35xl7QB6VX6nByx3Jf0tP6G/Ge09vHkTPVHMYjV0b8nxS7QHP+zflyBaz9Sptdgpxrvj0a/7ROwJbOUGRfW1hhirjLbqzMa4HhtNGw4ewH8ys9EvVmMo98eRFza+G3fxJ7qtxkVFE2MnrwfNuHHZ3sPds9X8io9Zx3Tk+sXSXP595OwrFOrg8CmcaoTBPLERYskc31E2PpFiutosVlcZrvSKmceGTTMFbTAszVHjtNAJIZX9HJJI0tLrBjgBYDa4OuTvyzVBrmHbdwzgt0uviT8G6EG4y7y2FyTLhPc6K/wAVJ5t/wlbafeR81+phb2GeY19HObF0AugF0B6F0E+r6XzX7nLg9T/FWeZf4nuUb5V5JKK1qVO3iMo8hsbPU0E+1xXc6PDgxI/HmUOZLe1kTjjLiGtBJJAAAuSTkABxJVm2kt2RS8NXWiPyKIySgfKJB1uPRt3hgPPiT3Dhc8bq+ofaJerh2V+bLrDxvVril1Nhp7jApaKV17PeDHHz2nggkfhFz6Ao+lYzvyI+C5szy7VCtrxKj1c4Z09fCLdWM9K7uZmPW7ZHpXWaneqcaUvHl9SpxocdqRYOuCu2aSOBvhTSjLiWszNvzGNc/oFW90rH0S/UsNQl7Kiu8hOsl3RvpqQG/wAmpo2O/G4Bzv2+tXmmrijO7+6Tfy6Ig5HJqHgiGqyIwQBAEAQBAEB2087mOa9ps5rg5p5EG4PrC8lFSTT7z1PZ7lkYliYgq6XF4h8zUt2ahoz2XW2ZGnty2hzLCqOFHrabMOfWPTy7v4JjnwzjdHo+pL9PcAFfSfN2dIz52Ei1n5ZtB5OaQR2hqptMyni5DjPo+T+BOyq1dXvEp/RXH5KCpErQSPBlZu2m8R2EHMciF1mZiwyanXL5MqabXVLiJbrJwplTGzE6U7cbmhs1t4tkHOHAjJpHCwVZpV06G8S7qunxRJyoKa9bDoyt7K9IIugJjojp/PSbMcnz0AyDSeswfcdy+6cu5VebpVWT7S5S8fHzJVGVOrl3Fs0WOU9ZTSSQSBw6N+03c9nVOTm7x37u1ctPDtxr4xmu9c+7qWivhZW+E86ld6UJwgCAID0NoJ9X0vmv3OXB6p+Ks8y/xPco3wVeSWUNWYPU4jX1JgYXAzyXecmNG0QNp24ZWy3rvI31YmPD1j25LzOfcJW2PhRZ2h2hENDZ5Ilnt4wiwZfhGOHLa3ns3LmtQ1azJ9iPKPh4+f8ABZY+HGvnLmyS1lUyJjpJHBjGi7nHcB/7lbtVZVVK2ahBbtkuc1BcTKF030ndXz7Vi2Jl2wtPAcXH7zsu6wHBd1p+FHFq4erfVlDfc7Zb9xZmq7Rw01OZZBaWexsci1gzaDyJuXHvHJc7rWZ6631UOkfzZY4VXBHjl1ZoflrK/E31Tj/B0DC7a3h2yTs27XPu4djQFYRpeLhxpXbs/fr9ERpTVtzm+iK6xjEHVE0kz/CkeXEcrnIdwFh6FeU1KqtQXctiFOXFJyZhLYYhAEAQBAEAQHKAl2hOKxFslBVG1PUW2Xf3Mn2XjkDkD3DhdV+bTPdX1dqP5rvX8Eima93LoyaaD4xJSSnC6zqvYf4d5PVeCbhoPI72+luRsFTalixyK1l0d/Vf53+JMxbnW/VTMLWXoSXF1ZTNzzdPGBmeb2j2uHp5rbpGp7pUXPn3P9jHLxdnxwILo1pLNRPOxZ8b8pYn5skByII4G1xf3jJXeTiV3r2uTXRrqiDXa63y6eBm4lg0NQDPh9yMzJTO8dFzLR/ax9ouRxC11XWV+xf17pdz/hnsoxfOP0IvZTTUEBkUVbJC7bje5jrEXabGxFiDzB5LGdcZraS3R6ns+RjlZHhwgCAID0NoJ9X0vmv3OXB6p+Ks8y/xPco3yr/iSTrghaxoYxrWtG5rQGgdwCznZKx8UnuzGMVHoa3SDSKnombUz7EjqsbnI/8AC3l2mwUrEwbsmW0Fy733Gm7IhUufUpbS/S+avfZ3UhaepEDkO1x+07t4cF2ODp9eLHZc33spr752vn0JBq30IMxbVVDfmgQYmH+1I3Ej+7H83ddQdW1NUxdVfa7/AIf9m/ExeN8UuhJ9P9InkjD6TrVM3VfsnxbTvF+DiLk8m355V2lYSivtV/ZXTfv+JIyr9/uqyEaX1cdLA3DKdwcGO26uQf2knkj7reXMN4gq6w65XWPKsXXlFeC/lkK2ShH1cfmQslWZGOEAQBAEAQBAEAQHIQE5wbFYcQhZR1j9iZmVJUneOUch4jdY+476q+meNN3UreL7Uf3RJhNWLgn17mTDR3SqWnkFFiXzcrco5z4Eo4Xduvydx42O+ozNOhbH7Ric13rvX+eBNpyXB+rt+p0abaumT7U9IAyXe6PIMkPNp3Mcf0nszKy0/WHX93f08fDzMcjCTXFX9CqKiCanl2XNfFKw8btc0jiDv9IXTxlC2O65pla04vboZc2LNm+kM2n/AN8yzJD+MeDJ3kB3asVW4dh8vD/Ogct+prJmtB6rrjusfSP9ytq+J4daHgQBAEAQHoXQhwbh1KXEAdFvJsPCdxK4TUoSll2KK35l7iySpW7OrFtOaCnvecSO8mH5w+sdUelwWVOkZVr34dl4v+BZm1Q79yB4/rTnku2lYIW+W6z5D3fZb7T2q9xdCqrfFa+J/kQLc6cuUeRBSZZ5PtyyPP3nvcfaXFXW0K49yS+RC5yfiWboZq12SJq1oJvdsF7jsMpGR/CPTxC5zUda5erx/m/4/kscfC/qs+hudKdL3Nf8joG9LVO6t2gFsPD8O0P0t47rKLhaamvtGU9o9efV+Ztvydvu6upEK+ujwpj4opBLiEt/lFRcuEN8y1jjmX33nffM8ALiFcs2SlNbVLpHx+L+HgiE5KpbLnJ9WQBxurcinygCAIAgCAIAgCA3mjWjMtcJuhLduJrXbLjbbuSLB24HLiouVmV43C7OjfXwNtdMrN+E1VbSSRPMcjHMe3e1wII9BUiM4zXFF7o1tNPZnSFkeEvwfSqOSIUmIsM0G6OQeOg4Xa77TRy94yVddhSjP1uO9pd67peZvjcmuGfNfoSvD8Qq8PYHxu+X4d9l7DeSEcQeLbcjll9lVl1FGXLhkvV2+Hc/5JVds6ucfaiSIPw7F4rdWQgbvAmj7vtAetp7VW7ZunS3XJfWLJO9OSvj+ZCMe1VzMu6lkErfIeQx49Pgu9ncrjF12qzlauF+PcRLcGceceZBMRwyaB2zNE+M8ntLb91947Qrqu2Fi3g0/IhSjKPVGIthiEAQBAchAdslQ9wDXOcWt8EEkgdw4LxRinvse7vbY+6KilmdsxRvkd5LGlx9QC8nZGC3k0l8Qot9ETfAtV1TLZ1Q4QN8nJ8h9ANm+k+hU2TrlNfKv2n+RMqwbJc3yRPKeiw7CI9olsZI8N52ppPwjfbsaAOapZW5moz2S5fRImqNOMufX8zQ1eNVmJNd0H8FRC/SVMp2XOG42N93Y09hdwU+rExsNrj9uzuiv8/Ujzusu6ezEi1fpNBSRupsMBaHC0tU7xsnYzyG+rsAOZs68Sy6Ssyee3SPcvPxZGlbGK4a/qQtxurMjHZTQOe4MY1znHJrWguce4DMryUlFbt8j1LfobzHtEp6OCOWezTI8tEe9zbC93EZA9iiY+dVkWSjW99u/uNtlE60nLvI8phpCAIAgCAIAgLM1JeNqfNx/EVz/pB7qHmWGndtm/1v07DRB5a0vbKwNdYbQBDrgHfY2GXYoGgWS9e4pvbbp3G/UIR4E9uZA4tAKmWliqYC2UPbtGMdV7cyMrmz93YexXr1WiF0qrOTXf3EBYs5QU4kWqad8bix7XMcMi1wII7wVYxlGS3T3NDTXJmdgePVFI/bgkLCfCbva7sc05H3rVfj1Xx2mtzKFkoPkyTR4xh1Y4OnY6hqd4np79GTzcze3M8M+1QHRk0LaD9ZH+2XX6m5Trn15PxRLKKvxWBu2ww4lBwfG4dJbttx9Diqu6jCtltPeqXx6EuFt8Oj4kZUGsKifeKpjkgd9pk0Zc32D3tC0S0fJr9umSfkzYsyuXKxbH2cDwWr8AU5P+FIGO/Q0j3LxZOp0drfb4rceqxrOmxiT6p6N2bZKho/Exw+C/tWyOv5C5OC/MxeBW+kjDfqih4VUg742n9wW1ekMu+B5/py7pHDdUUXGrkPdG0fuKP0hl3QPP8ATv8AcZkGqWkGbpah3OxY0fCVrfpBe+zBfmZLAgusjLGjWDUmcghB/wAeXaJ/KTY+pa/tupX9nfb4L9zL1ONX1/U4m0/w+G0dO10p3NjgjsD2bgD6AUWkZd3tXPbzYeXTDlBfQxajFcWqGlzY4sPg4yzuG2B+YZZfdHet0MXBpaW7sl4L/o1yuvmv7URWpxDDaVxeS/EqrjJKSIQedjcv9o7QrSNWVcuFfdw8F1/6IrlXF79pkb0g0mqax15n9UeDG3qxt/C3+puVNx8SqhbQXPx738zTZbKfU1cMTnuDWtLnE2a1oJJJ3AAZkqTJpLdmtLfoT/AtVVRLZ1RIIQbdUDbk9OYa0+k9yo8jXaYPhrTl8e4m14M5Ld8jd6nKZjY6l2yNoTBgfYbVrHK/Adih6/ZJ8C7mt9jfp8FzPnXX9Hp/Ou+EJ6O9qfyPdR6RKiXUFUEAQBAEAQBAWXqS8bU+bZ8RXP8ApB7qHmWOndtkk1u/V/8Anx+56rdB/E/JkjUPdrzNrq/+rqbzZ+Nyi6r+Ln5m3D9yis9cB/j/APJj/cuk0P8AC/Nlbne9ZhaK6C1NczpWlscVyA99+sRv2WgZgHK+QW/N1SnFfDLm/BGunGnbzRzpJoFV0jTIQ2WIb3xknZHNzSAQO3MdqYuqUZD4U9peD/YW4tlXN9CN0VZJC7bikcx3lMcWn1jgp864zW0luviaFJrmiT0+sOr2didsVSzlPG13tFvbdV8tLp33r3i/9r2N6yZ9JczsOkOFy+OwzYPlU8pb/JYBefZcuC9i7f8A5I99ZU+sfodtNPg4N458Qpz2bBH8puvJLN74wl9QnT3NozW1lFwxuub2Fsp9xWl15D60Q/Iz4od02HVtFxxyuPYGTD3leKvIXTHh+Q4of3sw6mfCD4yqxCo7DsgfzLdFZvdCEf8APgYt097bOn/jmExeJw18h5zzG36RcFZLGzJ9u1LyRj6ypdI/U+ZNYdS0FtNFBSt/wY2g+kn/ALL1aXU+drc/Nj7TL+lJEfqZ6qqdtPdLM7mdp9u7kO5TIxqpW0dkvoam5Te75mLUUr4zZ7HM/E0t962RnGXZe5i011R1BZHhemr7RJtHEJHtBqJG3cTvjB+w3l2nictwXGarqLvsdcOwvzZdYmMoLjl1MDSrWWymlMUEYlew2e4usxpG9otm4jibjdxW/C0OVsFZa9t+iNd+dwtxitzq1NP2oKk85wfW0lZekC4ZVr4DT/6jq11+Ip/Ou+ELL0e7U/keaj0iVEuoKoIAgCAIAgCAsvUl42p82z4iuf8ASD3UPMsdO7bJJrd+r/8APj9z1W6D+K+TJGoe7RtdAPq6m83+5yi6r+Ln5m7D90iudaNMZcUZE3e9kLB3uJA966LRpqGHxPubZW5i4rtvIuCipGxMZEwWaxoa0dgFv9/SuStslbY5vq2W8IqENjCwPGoaxj3RZtbI+JwcN9uNuLXNIPcVuysWzFnHi6tJ/wCeRhVbG5MpTWBgIo6tzGC0Tx0kfYCTdt/ukEd1l2Wm5X2mhSfVcmUuRV6qzYn2imrimZEySqYZJXNDi0khrLi+zZpG0RfO5tdUedrVvrHCl7Jct/EnY+FFx4pm6qdBcNdkaZrSd2y97T6LOzUSGq5q58W/yN0sSgi+jegNHOaoPEvzVXJEyz7dVoaRfLM5nNWmZqt9Kg4pc4p/MiUYsJ77vozaO1V0PlTj87f/AAUL/X8n+1Ej/T6/E+maqqHypz+dv/gvVr2S3tsjx4FaXUjervQ+kq4pnzNeSyYsbZ5aLbIOduOasNU1K3GlBQ25rcj4mNC3fi7iYt0BwuPMwD88r7fEAqj/AFfNn2X9EiX9koj1/U0OA4dS/wDGp2RxQuibTAsADXsa75m5be42sznvzKsMu69adGU21Jvn3M0VV1vIaS5FhVdYyCJ0j3bEbBdxAOQy4DP1Ln64WXzUVzbLGbhXHdnyTFUxC+xNE9txez2OB703ux57c4yR5tCyKe3IpnGNHWUuLwwNHzUk0DmAm5DXyAFpPGxDh3ALscfLd+FKx9Unv5pFNZT6u5R+KLsnJs7Z8Kxt32NvauLrftx38UXc+w9jzA4nivpBzRbupT6PUeeb8C5b0h7cPJlrp3Rnzrr8RT+dd8IXvo92p/Iaj0iVEuoKoIAgCAIAgCAsvUl42p82z4iuf9IPdQ8yx07tsnmmeAurqYwNeGHba8FwJHVDsjbMb96otNy44t3HJb8tidlUu2GyMjRfDn01JDA8gujaQS03B6xORsOBC1510b75WQ6Myx4OEFFkIx2EP0hpgeDY3fpY549yvcSXDpc35lfat8pIsWtk2YpHeTG93qaT/Rc5jritgn4os7XtBla6kpT/ABTL5fMuA7fnAf6epdH6RRXDB+ZW6c+ckZWuamHR003kyuYe0OAd+w+srV6P2Peyv4b/ALGeoR24ZFjNINiNxsfQuektpNPxLGL9lNHnHSeplfVzulcS8SvGZ3bLiAByA3AL6HiwhGmKiuWyOcsbc3uYUdbK0kiR4JNyQ5wJPM571tcIvqjFSZ6F0ReXUNKSSSYGEk5k5cSuC1JJZViXiX+LzqiVPrMr5mYjM1ssjW2jyD3AC8bdwBXVaTXB4kG0voVOXJq18yXalz/CTef/AGNVT6Q+9h5EzTukjXa7v/q/53/TW70d6WeaNeo9UavUz9Nk/wCXd/qRKXrv4X5r9zXp/vH5FlacfV9V5k+8LndM/F1+ZY5fuWanVMHjD27W7pZNjuuL/wA20pOvOP2nZddlv/nkadP39WQ/WXiwZisTm5mnEJd3h5lt6nBXGkY7+xNP+rf9NiHl2ffbruLegna9rXsN2uAc0jiCLj3rkbIOubi+4uINOKZROsbBPkta+wtHL85Hy6x6w9Dr5ciOa7nS8n1+On3rkyiyqvV2NE11KfR6jzzfgVN6Q9uHkybp3Rnzrr8RT+dd8IXvo92p/Iaj0iVEuoKoIAgCAIAgCAsvUl42p82z4iuf9IPdQ8yx07tsn+lekDaGETOjLwZGsIB2TmHG4Nj5O7tVDgYf2qxwUtntuT8i/wBVFS2M3BsRbUwRzsBDZG7QDrXGZGdsuC05NDotlW+42VWesipIguIH/wCRwebH+hIVeVf+0S8/3RXS/Fomukj9mjqiOFNOf/yeqXCW+TX/AMl+pPv93LyK81IjrVX4Yve9dB6Q9ivzZXad2pG81wsvQNPKojP8kg/qoXo/L/8Aoa+H7kjUPdrzM/VvjPymiYCfnIQIn8+qOofS23pBWjWcb1OQ5d0uf8meFbx17PuITrewDo5hVsHUm6r+x4H7mi/eHK60PL9ZV6p9Y/oQc6nhlxLoyvFeEE9FaG/QKXzEfuXA6l+Ks8zoMX3USodaf1lN+GP/AE2rrNI/CQKjL96ya6lvok3n/wBjVTekPvYeRN07pIztY2is9f0HQmMdH0m0XuI8LYtawN/BK0aTn1Yqn6zfnt0M8zHna1wkf1d4K+jxSaCRzXObSkksvs9Z0R4gHirDVMiORgqyHRy/k0YlbrucX4Fl4lRMnifC++w8bLrGxtcHfw3Lm6bnRNWR6osrIKcXF9DExQSwUrhRwtc9jLRR3sAByH2iBnbjz578dwuyE8iXJvma7E66toI87Vc73vc+Qlz3OJcTvJJzv6V3sYqMUo9CgbbfMt7VHj/TQOpnnrw5s7YyfbsuJHc5q5XXcTgsV0ej6+f/AGWuBbuuB9xm608G6eiMgHXgPSD8JykHqs78i06HkurI4H0l+vcZ51XFDiXcazUr9HqPPN+BSPSHtw8ma9O6SPnXX4in8674QsvR7tT+Q1HpEqJdQVQQBAEAQBAEBZepLxtT5tnxFc/6Qe6h5ljp3bZINcP0Bv8AzDPhkVfoH4h/8f3RI1D3a8zdaBfV1N5v9zlD1X8XN/H9jbiL7pEOxqcM0igJ49E39cZYPa5XOLDi0uS839OZCte2UmWDpBFtUlS3i6nmHrjcFz2HLbIrf+5fqWN6+7l5Fe6kW/Sz5gf6pXQekT9mtfF/sV+nLnJm11yy2oo2+VUN9jJP+4UX0fX38n4L9zbqL9hIgWrnHvklY3aNopbRychc9V3odb0FyvdUxVfQ13rmiDi2+rsRc2kmECrppYDve3qnk4ZsP6gPRdcfg5Dx74zXz8i4vrVlbR5ylYWktcLEEgjkRkV9BT3W6OePQ+hv0Cl8xH7lwOpfirPM6DF91EqLWn9ZS/hj/wBNq6zSPwkCoy/esmmpb6LN5/8AY1U3pD72HkTdO7MjP1i6Vz0Ah6FsZ6Tb2uka4+DsWtZw5lR9JwKstT9Zvy26GzMyJVNKJHNXGMyVmKSzyhoe6mIOyCB1XRAZEnkrPVseFGEoQ6Jr9yLiWOy9yfgTbTzEZKaikmidsvY6Mg7/AO0aCCOIIJHpVJpVULclQmt00/0J2XOUK94mbo3i7aumjnaLbY6zfJcDZw7rg27LLTm4zxrnW+i6eRsot9bBMp7WlhIgrnOaLMmaJRlkCcn/AMwJ/Muu0jI9djLfquX8fkU2XXwWPbvNXoZippayGW/V2w1/a1/Vd7DfvAUjOoV1E4Pw/M10z4LEz0NLCHgscLhwLXDmCCCuBrk4TTXcdBJcUWiAanYiyGqYd7Zw0+hpH9Ffa/Lidb+BA09bcSOnXX4in8674Qs/R7tT+R5qPSJUS6gqggCAIAgCAICy9SXjanzbPiK5/wBIX91DzLHTu2zf64voDf8AmGfBIq/0f/EP/j+6JGoe7XmbvQL6upvN/ucoeq/i5+ZuxPdRKy1nVBjxUyN8Jggc3va1rh7l0ukQUsJRffuVeY9rmy5KGqZPEyVubJGBw7nDMe8ehchbCVFri+sWXEJKyvfxI/oHo06hjma4gl8xLSPIb1WX7Tcm3ap+qZ0cmUHHuX5s0YlDqUtyG65cR25oaZpuWNL3D70lg0d4Db/nVxoNHBVK197/ACRC1CfFNRXcQ+HRWuc/oxSTB17ZxuaB3uIsB23VtLNx4x4nNbeZEVNjeyTPQ1MxwYxrjdwa0OI4kAAkd5uuAtalOTj0bZ0EFtHY876XOaa6pLPB6eS1vxG/tuvoGGn6iCfXZHP27cb2Lz0N+gUvmI/cuJ1L8VZ5l3i+6iVFrT+spfwx/wCm1dZpH4OBU5fvWTTUt9Fm8/8Asaqb0h97Dy/cm6d2ZHRrko5JBTdHG99jLfYa51vF77DJZ+j9kIKziaXTvMdQi21sjS6oad8dfI17XNd8mdk4Fp8OLgVN1yUZYm8XvzX7mnBTVuz8Cca0Pq2fvi/1WKj0X8ZHyf6E7O90zS6lqu9PPET4ErXD87be9ntU30hrSnCfitjRp0uUkNb+GOmFHsC73SmFudrmTZ2RfcMwvdAuUVYn023GoQ3cdiM4Jq2rXzNE8YijDgXuL2OJAOYaGk5+oKyyNZxlW3CW78v5I1eHa5LdbIumedrA57jZrQXOPIAEn2BcbXFzmorq2XMnwxbIDqfmL4qp53uqA4+lpP8AVX2vR4XXH4EDT3vxM6NdfiKfzrvhCz9Hu1P5Hmo9IlRLqCqCAIAgCAIAgJfq70ohoHzOmbI4SNaB0YabWJOd3BVmqYM8uEYwaWz7yVi3qqTbNpp5pzTV1MIYmStcJWvu9rALBrxwcTfrBRdM0u3Fudk2ny25bmzKyo3R2SZsNGdZFJT0sMD45y6Nmy4tbGWnMnIl4PHktGZot198rIyWz8/4NlGbCuCi0yGab43HWVbp4g4NLWAB4Ad1WgHcSOHNXGBjSx6FXJ/Qh32KybkjdaB6e/I2dBO1z4bksLbbUdzc5Gwc0nO3A35qHqWlLJfrIPaX5M3Y2U6vZfNErxfWpSsYfk7HySEZbTdhg/Fnc9w9arKNAscvvWtvh1JVmoRS9hFTVFe+WYzSuLnuftvPEm9/R3cF1Ea4xhwR5JLkVbk3LiZcketHD3C5Mzewx3PscQuRloOTvycS2WfXsR/STWoHMdHSRuaSCOlksC3hdjQTn2k5clPw9BUJKdz327l0+Zouz3JbQRWLnLoiuLZ0f1kUUFLBC9s21HE1rrMaRcDOx2xkuYzNFvuvlZFrZv4lnTmwhBRaIFptjEdXVyTxBwY4MA2wAeqwNOQJ4jmrzAolRRGuXVEK+xWTckSLV3plTUMEkcwkLnS7Q2GtItsgZ3cOSr9V023KnGUGuS7zfiZMaU90Ssa1aHyaj9DP/NVX+gZPjH8yW8+t9xG6bTmlbiktYRL0T6cRgbLdu46PeNq1uqeKs56ZbLCVG6333IqyYq52dxkaaafUlXRyQRtlD3FltprQ3qva43IceAPBatO0m7HvVkmtuZnk5cLIcKRo9XWlUNA6czNkIkawN6MNObS7fdw8pTdVwZ5cYqDS236mjFvVTbZvdJNYVHUCn2Y5rw1UM3WawXDCdoCzzmQVDwdJvoc+Jr2k139/yN1+XCzh2XRm/ZrPw8tuTKD5Jjz9jre1V70HJ323X1JK1CvbvIXpprDdVsMEDTFCfDLiNuTsNsmt7Be/PgrnT9IhjS9ZN7y/JELIy5WrZckc6vdM6egilZKyVxe8OHRhpAAbbO7hmvNU02zLlFwaW3iMXJjTvuj51h6ZU9fFEyFkrSx7nHpA0DMWys4r3S9OsxHJzae/gMrJjclsQVXBDCAIAgCAIAgCAIAgCAIAgCAIAgCAIAgCAIAgCAIAgCAIAgCAIAgCAIAgCAIAgCAIAgCAIAgCAIAgCAIAgCAIAgCAIAgCAIAgCAIAgCAIAgCAIAgCAIAgCAIAgCAIAgCAIAgCAIAgCAIAgCAIAgCAIAgCAIAgCAIAgCAIAgCAIAgCAIAgCAIAgCAIAgCAIAgCAIAgCAID/9k=">
            <a:extLst>
              <a:ext uri="{FF2B5EF4-FFF2-40B4-BE49-F238E27FC236}">
                <a16:creationId xmlns:a16="http://schemas.microsoft.com/office/drawing/2014/main" id="{CC09E3E4-C6B7-49A5-996B-1552E0F17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35" y="1542651"/>
            <a:ext cx="898947" cy="89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az 9" descr="Obraz zawierający rysunek&#10;&#10;Opis wygenerowany automatycznie">
            <a:extLst>
              <a:ext uri="{FF2B5EF4-FFF2-40B4-BE49-F238E27FC236}">
                <a16:creationId xmlns:a16="http://schemas.microsoft.com/office/drawing/2014/main" id="{AD217BE2-3FCA-40F4-B8BB-0D5890F384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35" y="4430916"/>
            <a:ext cx="898948" cy="89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4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3">
            <a:extLst>
              <a:ext uri="{FF2B5EF4-FFF2-40B4-BE49-F238E27FC236}">
                <a16:creationId xmlns:a16="http://schemas.microsoft.com/office/drawing/2014/main" id="{0E7D55E4-4AEB-4021-B69F-81C22A56E8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0318373"/>
              </p:ext>
            </p:extLst>
          </p:nvPr>
        </p:nvGraphicFramePr>
        <p:xfrm>
          <a:off x="-807448" y="719667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9">
            <a:extLst>
              <a:ext uri="{FF2B5EF4-FFF2-40B4-BE49-F238E27FC236}">
                <a16:creationId xmlns:a16="http://schemas.microsoft.com/office/drawing/2014/main" id="{62ABFB33-0B4D-4AA4-86F7-6F89A3B7E9B7}"/>
              </a:ext>
            </a:extLst>
          </p:cNvPr>
          <p:cNvSpPr txBox="1"/>
          <p:nvPr/>
        </p:nvSpPr>
        <p:spPr>
          <a:xfrm>
            <a:off x="1059004" y="2889671"/>
            <a:ext cx="456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1,5 miliarda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4543234A-54B4-43EF-B92B-EBD70279730A}"/>
              </a:ext>
            </a:extLst>
          </p:cNvPr>
          <p:cNvSpPr txBox="1"/>
          <p:nvPr/>
        </p:nvSpPr>
        <p:spPr>
          <a:xfrm>
            <a:off x="1759646" y="3731922"/>
            <a:ext cx="2980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dirty="0">
                <a:solidFill>
                  <a:prstClr val="white">
                    <a:lumMod val="50000"/>
                  </a:prstClr>
                </a:solidFill>
                <a:latin typeface="Open Sans Light"/>
              </a:rPr>
              <a:t>p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oziom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 inwestycji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OVHcloud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 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w latach 2016-2020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60E9EF0-EEC6-4A3A-9767-40A4954CC79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930587" y="2171701"/>
            <a:ext cx="656167" cy="734484"/>
            <a:chOff x="2726" y="1026"/>
            <a:chExt cx="310" cy="347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26180A0-D3C3-457E-A830-3373B8D1E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" y="1142"/>
              <a:ext cx="75" cy="11"/>
            </a:xfrm>
            <a:custGeom>
              <a:avLst/>
              <a:gdLst>
                <a:gd name="T0" fmla="*/ 458 w 458"/>
                <a:gd name="T1" fmla="*/ 0 h 66"/>
                <a:gd name="T2" fmla="*/ 458 w 458"/>
                <a:gd name="T3" fmla="*/ 0 h 66"/>
                <a:gd name="T4" fmla="*/ 229 w 458"/>
                <a:gd name="T5" fmla="*/ 66 h 66"/>
                <a:gd name="T6" fmla="*/ 0 w 458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8" h="66">
                  <a:moveTo>
                    <a:pt x="458" y="0"/>
                  </a:moveTo>
                  <a:lnTo>
                    <a:pt x="458" y="0"/>
                  </a:lnTo>
                  <a:cubicBezTo>
                    <a:pt x="458" y="0"/>
                    <a:pt x="443" y="66"/>
                    <a:pt x="229" y="66"/>
                  </a:cubicBezTo>
                  <a:cubicBezTo>
                    <a:pt x="14" y="66"/>
                    <a:pt x="0" y="0"/>
                    <a:pt x="0" y="0"/>
                  </a:cubicBezTo>
                </a:path>
              </a:pathLst>
            </a:custGeom>
            <a:noFill/>
            <a:ln w="17463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8D0CE4D-2CEB-4D5C-87BB-66DEF63C6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6" y="1026"/>
              <a:ext cx="310" cy="347"/>
            </a:xfrm>
            <a:custGeom>
              <a:avLst/>
              <a:gdLst>
                <a:gd name="T0" fmla="*/ 939 w 1878"/>
                <a:gd name="T1" fmla="*/ 0 h 2109"/>
                <a:gd name="T2" fmla="*/ 939 w 1878"/>
                <a:gd name="T3" fmla="*/ 0 h 2109"/>
                <a:gd name="T4" fmla="*/ 1107 w 1878"/>
                <a:gd name="T5" fmla="*/ 98 h 2109"/>
                <a:gd name="T6" fmla="*/ 1295 w 1878"/>
                <a:gd name="T7" fmla="*/ 154 h 2109"/>
                <a:gd name="T8" fmla="*/ 1452 w 1878"/>
                <a:gd name="T9" fmla="*/ 226 h 2109"/>
                <a:gd name="T10" fmla="*/ 1168 w 1878"/>
                <a:gd name="T11" fmla="*/ 704 h 2109"/>
                <a:gd name="T12" fmla="*/ 1878 w 1878"/>
                <a:gd name="T13" fmla="*/ 1518 h 2109"/>
                <a:gd name="T14" fmla="*/ 939 w 1878"/>
                <a:gd name="T15" fmla="*/ 2109 h 2109"/>
                <a:gd name="T16" fmla="*/ 0 w 1878"/>
                <a:gd name="T17" fmla="*/ 1518 h 2109"/>
                <a:gd name="T18" fmla="*/ 710 w 1878"/>
                <a:gd name="T19" fmla="*/ 704 h 2109"/>
                <a:gd name="T20" fmla="*/ 426 w 1878"/>
                <a:gd name="T21" fmla="*/ 226 h 2109"/>
                <a:gd name="T22" fmla="*/ 582 w 1878"/>
                <a:gd name="T23" fmla="*/ 154 h 2109"/>
                <a:gd name="T24" fmla="*/ 771 w 1878"/>
                <a:gd name="T25" fmla="*/ 98 h 2109"/>
                <a:gd name="T26" fmla="*/ 939 w 1878"/>
                <a:gd name="T27" fmla="*/ 0 h 2109"/>
                <a:gd name="T28" fmla="*/ 939 w 1878"/>
                <a:gd name="T29" fmla="*/ 0 h 2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8" h="2109">
                  <a:moveTo>
                    <a:pt x="939" y="0"/>
                  </a:moveTo>
                  <a:lnTo>
                    <a:pt x="939" y="0"/>
                  </a:lnTo>
                  <a:cubicBezTo>
                    <a:pt x="1021" y="0"/>
                    <a:pt x="1063" y="51"/>
                    <a:pt x="1107" y="98"/>
                  </a:cubicBezTo>
                  <a:cubicBezTo>
                    <a:pt x="1161" y="154"/>
                    <a:pt x="1215" y="193"/>
                    <a:pt x="1295" y="154"/>
                  </a:cubicBezTo>
                  <a:cubicBezTo>
                    <a:pt x="1423" y="92"/>
                    <a:pt x="1546" y="136"/>
                    <a:pt x="1452" y="226"/>
                  </a:cubicBezTo>
                  <a:cubicBezTo>
                    <a:pt x="1432" y="245"/>
                    <a:pt x="1168" y="434"/>
                    <a:pt x="1168" y="704"/>
                  </a:cubicBezTo>
                  <a:cubicBezTo>
                    <a:pt x="1453" y="802"/>
                    <a:pt x="1878" y="1127"/>
                    <a:pt x="1878" y="1518"/>
                  </a:cubicBezTo>
                  <a:cubicBezTo>
                    <a:pt x="1878" y="1908"/>
                    <a:pt x="1712" y="2109"/>
                    <a:pt x="939" y="2109"/>
                  </a:cubicBezTo>
                  <a:cubicBezTo>
                    <a:pt x="166" y="2109"/>
                    <a:pt x="0" y="1908"/>
                    <a:pt x="0" y="1518"/>
                  </a:cubicBezTo>
                  <a:cubicBezTo>
                    <a:pt x="0" y="1127"/>
                    <a:pt x="424" y="802"/>
                    <a:pt x="710" y="704"/>
                  </a:cubicBezTo>
                  <a:cubicBezTo>
                    <a:pt x="710" y="434"/>
                    <a:pt x="445" y="245"/>
                    <a:pt x="426" y="226"/>
                  </a:cubicBezTo>
                  <a:cubicBezTo>
                    <a:pt x="332" y="136"/>
                    <a:pt x="455" y="92"/>
                    <a:pt x="582" y="154"/>
                  </a:cubicBezTo>
                  <a:cubicBezTo>
                    <a:pt x="663" y="193"/>
                    <a:pt x="716" y="154"/>
                    <a:pt x="771" y="98"/>
                  </a:cubicBezTo>
                  <a:cubicBezTo>
                    <a:pt x="815" y="51"/>
                    <a:pt x="857" y="0"/>
                    <a:pt x="939" y="0"/>
                  </a:cubicBezTo>
                  <a:lnTo>
                    <a:pt x="939" y="0"/>
                  </a:lnTo>
                  <a:close/>
                </a:path>
              </a:pathLst>
            </a:custGeom>
            <a:noFill/>
            <a:ln w="17463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02E0938-9EE6-46C2-979F-270D18DF8C31}"/>
              </a:ext>
            </a:extLst>
          </p:cNvPr>
          <p:cNvSpPr txBox="1"/>
          <p:nvPr/>
        </p:nvSpPr>
        <p:spPr>
          <a:xfrm>
            <a:off x="6337953" y="2317936"/>
            <a:ext cx="56989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“The cloud on its weakest day </a:t>
            </a:r>
            <a:br>
              <a:rPr lang="pl-PL" sz="3200" dirty="0"/>
            </a:br>
            <a:r>
              <a:rPr lang="en-US" sz="3200" dirty="0"/>
              <a:t>is more secure </a:t>
            </a:r>
            <a:br>
              <a:rPr lang="pl-PL" sz="3200" dirty="0"/>
            </a:br>
            <a:r>
              <a:rPr lang="en-US" sz="3200" dirty="0"/>
              <a:t>than client service solutions”</a:t>
            </a:r>
            <a:endParaRPr lang="pl-PL" sz="3200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2075EA9-C2AB-449D-8C15-FADA9D408A0A}"/>
              </a:ext>
            </a:extLst>
          </p:cNvPr>
          <p:cNvSpPr txBox="1"/>
          <p:nvPr/>
        </p:nvSpPr>
        <p:spPr>
          <a:xfrm>
            <a:off x="6146810" y="4024309"/>
            <a:ext cx="5979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Sean</a:t>
            </a:r>
            <a:r>
              <a:rPr lang="pl-PL" dirty="0"/>
              <a:t> Roche, v-ce </a:t>
            </a:r>
            <a:r>
              <a:rPr lang="pl-PL" dirty="0" err="1"/>
              <a:t>director</a:t>
            </a:r>
            <a:r>
              <a:rPr lang="pl-PL" dirty="0"/>
              <a:t>, Digital </a:t>
            </a:r>
            <a:r>
              <a:rPr lang="pl-PL" dirty="0" err="1"/>
              <a:t>Innovation</a:t>
            </a:r>
            <a:r>
              <a:rPr lang="pl-PL" dirty="0"/>
              <a:t> </a:t>
            </a:r>
            <a:r>
              <a:rPr lang="pl-PL" dirty="0" err="1"/>
              <a:t>division</a:t>
            </a:r>
            <a:r>
              <a:rPr lang="pl-PL" dirty="0"/>
              <a:t>, CIA</a:t>
            </a:r>
          </a:p>
        </p:txBody>
      </p:sp>
      <p:pic>
        <p:nvPicPr>
          <p:cNvPr id="13" name="Picture 2" descr="data:image/jpeg;base64,/9j/4AAQSkZJRgABAQAAAQABAAD/2wCEAAkGBxISEhUTExIWFhUXFRcYFRcWFxcXGBcgGhgXFxseGBceHyggGBolHRcXITUiJSkrLi4uFx8zODMsNyktLisBCgoKDg0OGhAQGy0mICYvLS8wLS0vLS8tLS4vLS8tLS0tLy0tLS0tLS0tLS0tLS0tLS0tLS0tLS0tLS0tLS0tLf/AABEIAOEA4QMBEQACEQEDEQH/xAAcAAEAAgIDAQAAAAAAAAAAAAAABgcEBQEDCAL/xABKEAABAwICBgQJCgMGBgMAAAABAAIDBBEFIQYHEjFBURMiYXEyM1JzgZGhsbIUIzQ1QmJygpLCJKLBQ1Njg7PhFXTD0dLwJkSj/8QAGwEBAAIDAQEAAAAAAAAAAAAAAAQFAgMGAQf/xAA9EQACAgECAwQHBwMEAQUBAAAAAQIDBAUREiExMkFRcQYTIjNhgZEUIzShscHRQlLwFWJy4fEWNUNTgiT/2gAMAwEAAhEDEQA/AKNQBAEAQBAEAQBAEAQBAEAQBAEAQBAEAQBAEAQBAEAQBAEAQBAEAQBAEAQBAEAQBAEAQBAEAQBAEAQBAEAQBAEAQBAEAQBAEAQBAEAQBAEAQBAEAQBAEAQHKAIBZAEBwgCAIAgCAIAgCAIAgCAIAgCAIAgCAIAgCAIDmyA7aamfI7ZjY57jua1pcT6BmvJSjBbyeyPUm+hJqTV7XObtyNZTs8qd4ZbvGZHpCr56pjrlFuT+C3N6xpvry8zuOjGHxePxWM/dgjdJ/MDb2Lz7Xky7FL+b2Hqq11n9D6jo8EBs11fMeTGxi/oLbrF2Z/eoRXxbPVGnu3ZltpMN4YZiLu0/7LHjyu+2H+fM94a/7WcupMN44ZiLe4n+qceT/wDbD/PmOGv+1mJLSYLfr/8AEICeD2xke66yVmd/TwS+p5w09+6PgaN4bL4nFGt7J4nM/myCy+1ZUO3Tv5PceqrfSf1Ouo1eVmztwmKpZ5UEjXZdxt7Lr2OqUb7T3i/9y2PHjT/p2fkRmsoZYXbMsb43eS9pafUVPhOM1vF7+RocXHqdCyPDhAEAQBAEAQBAEAQBAEAQBAEAQHKA2GC4LPVv6OCMvdxtub2uduA71puvrpjxWPYzhCU3siUNwHD6IgVcxqp9wp6bwQeT5N57hY9hUB5OTkL7qPDH+6X7I3erhDtPd+CJVh1Likrdmnhhw2A8m3lI7crk94aq267Cqe9snZL8v8+pJhC6a9lcKMyHV1Tk9JVzzVLhvdI8sb7yQPzKO9Ztfs0QUV8Fu/8APkbVhwXOyW52GtwSk3fJQ4ZdRold6wHH2rH1Wp5HXfb6HrljV+B0Ta0aBmTBM4fcja0e1w9yzWh5cu1JfVnn26pdEYj9blNwp5j3lg/qVs/9PT75r6GP+oR/tDNblPxp5h3OYf8Asn/p2f8AevoP9Rj/AGmVDrUoX5PbO0feY1w9jisHoeVHsyX5mX26p9UZAxbBKvwjTE/4jBG79RA961+o1PH7O/13PePGs67HxPq7o3fOUsksDvsvhk2m++/qcF6tZyIezfBS+DWx48OuXOD2MWsoMWgbsvEOJQcWSNHSW7Ac7+ly31ZGDc94t1y+HT/Poa513QXP2kROXC8Nq3FsbnYfU3zhnuYieQebFmZ4+hqtI3ZVC3kvWR8V1+nf8iK41zfL2X4Ebx/R2po3bM8ZaD4Lxmx34Xbj3b1Nx8qq9bwf8r5GmdcodTVKQYHCAIAgCAIAgCAIAgCAIAgOQEBLcF0VYIhV17zBTfZbb52fkI28AefLkMxX3ZrcvU464pfkvN/sb4VLbinyX6krw2lq6+MR07PkGH/d8ZMOd9778STbPe6yrL7aMSXHa/WWfkv4JNcJ28orhiSSnosOwiPbOzGbW6R/WmfzDePoaAFWytzNRnwx6eC6EpRpx1u+pDcd1rSOu2kiDB5ctnP9DB1W+kuVrjaBXDnc938OhFtz5S5Q5EDxPGKipN55nyZ3G04kDubub6ArurHrqW0IpEGU5S6swltMTgr1gLwBAEABQGXh2JzQO2oZXxnmxxbfvtv9K12VV2LaaT8zKM5R6MnOA61J2WbVRiVvltsyQejwXeod6psnQqZ86nwv8iZVnzjylzJw12G4xHubIQNx6k8f9QO67T2qmazNOl15fVMmfc5K+P5kercLrcNY5rR8uoPtwSC72DsFjYDfdtxxLRvVlTk4+a0+xZ4r/P1I06rKf90SL4lovDUxuqcMcXsaLy0zvHRdwz22+v052sqsydUvVZK2b6S7n/DI0qlJcVf08CGEKyI5wgCAIAgCAIAgCAIAgOQgJtguEw0MLa6uZtvfnS0x3yHg+QcGbt/tuAqu++eRN0UPZLtS8PgviSIQVa45/JEv0f0Wmq5BW4n13nOKnIsyMbxtM4fg/Vc3CqczUIY69RifOX+fr9CbTjysfrLfoc6aaw46bahptmSYZOdvji7OT3DluHG+YWOn6NO37y/kvDvZ7kZih7FZUeIV8s7zJLI57zvc43PcOQ7BkF1NdcK48MFsirlJye8uZuNH9DKyrAdHFsxn+0k6jO8cXflBUXJ1GjH5Tlz8F1NlePOzson2E6qadljUSvlPFrOoz15uPsVDf6QTfKqO3nzJ9enL+tkjGi1DBE/o6WIERvs5zdt3gn7T7m6gLUcm2xcU31XQkSxqoReyPPhXdFEcIAgCAID6Za+d7dm9AZzcKe8F0JEoGbgy+20czH4Vu0XHasHYlylyPdvAxqWpfG9sjHuY9pu1zSQR3EbllKCmuGS3T8QntzRauheskSFsNYQ1+QbMMmuPKQDJh+8Mudt65jUNFcd7Mf6fwWePm/02fU2Wkuh72yfLMOPRVLc3MbYMl52G4E8vBd35nTh6kpR+z5XOPj3oyuxdvvKupD8Rw+LFI3z08YirY7mppgLdJbe+MH7V9433yOdi64qsniSVdj3g+zLw+D/ZkOUVct48pd6IEVbEU4QBAEAQBAEAQBAEBLNCcIiIkraoXpqex2f72Te1g58LjtHAlV+bdPlRV2pfku9/wb6YLty6Im2hmEyVsxxOsFyT/DRnwWgE2cByH2e27uSp9Ryo41f2Wh/8n/ne+8m41Ltl62fyMbWVpwYy6kpndfdNIN7ebGHyuZ4bt91lpGl7pX3LyX7sxzMr/wCOBWmE4XNUyiKFhe88BuA4lx3NaOZXRXX10w45vZIr4QlN7RLg0U1dU9NZ89p5sjmPm2H7rT4R7XcsgFyedrVtr4KvZXj3stqMGMec+bJsqR7vqT1sgvD06K/xUnm3/CVtp95HzX6mu3sM8xr6Oc2cIAgOQgM6swmaKOOV8bhHK3ajfva7fltDIOyOW9a4XQnJxi+a6oycGluzAWwxO2GZzHBzXFrgbgtJBHcRmEaTWzQJFSVlNW9SrIhnOTKpoAa48BUMGR3+MFj5V96h2Rtp9qrmv7f4f7G1OMu1y+Jq8dwSekk6OZljva4ZseObHbnD/wBK3UZFd0eKD/lfBmM63B7Mm+rXTcsLaSpf82coZHHNh4McfIPA/Z7t1Nq2lqxO6pe13rx/7JmJlOD4ZdCQae4BJG4YjSdWoi60oA8Y0byRxIG8cR3ZwdLzIzj9lv7L6b93w/g35VGz9bWQjTKiiqIWYlTNDWyO2amMZ9FLvJ7Gu58yPKsrvDslVN41j5rsvxX/AEQbYqS9ZH5+ZDSrIjnCAIAgCAIAgCA7IInPcGtF3OIa0DiSbAeteOSim2epblk4nhglqaXB4j81TgPqXN+08jakd3gGw5F9uCo67/V1WZsusuyvh3fyTHDilGmPd1Jjpvjgw+jvEA15tFA0bm2G8Dk1o9eyqXTcZ5mQ5T5rq/j8Cdk2KmvhiUjhOGy1c7YoxtSSO3nhxc5x5AXJK7K62FNbnLkkU0IuctkX5ozo9DQwiOIXcc5JCOs88zyA4Dh33K4bNzbMqzilyXci+oojXHl1O7Hcdgo4+knfsjPZaM3vPJrePfuHEha8TDtyZcMF8+5GV18KlzKi0k1hVVUSyI9BETYNYeu6/lyb/QLDvXW4mkUY64pLil4v9ioty7LOS5IumipxHGyMbmMawflaG/0XG3z47JS8Wy6rW0Uj5r/FSebf8BSn3kfNfqeW9hnmRfRzmzhAEAQHoHQ6nZJhlMyRrXsdDZzXC4PWdwXDZ9s68ycoNp7l5jwjOlKSIZpbqwIvLRXcN5hcesPNuPhD7pz7SrjB1yM9oX8n493zId+C484fQrSWMtJa4EOBsQRYgjeCOBXQpprdFecBegsTQXEIq6E4ZV9bIupn/bZYXLWk8QLkdgI3WVHqNc8af2qj/wDS7n8SbjyjYvVT+TIfpJgclFO6GTO2bXDc9pvZw9RFuBBCtMXJhkVqyH/gjWVuuTiy3dWWkZq6YxyG8sFmuJz22nJjjfeci09w5rlNYw/s9ysgvZl+TLXCu9ZDgl1I82hZRYlJRPH8HXMsBwaXE7Fu1r7tHY4HkrON0srEjfHtw/br9URXX6q11vssrnFqB1PNJC/wo3uae2xtfuO/0q7qtVkFOPRohSjwvZmGthiEAQBAEAQBASvVlSNfXse/wYWvmd+QZepxB9Cr9Usccdpf1NL6kjGX3ifhzJpqliMrqutf4csmyDyz6R+fK7o/0qm12fBGvHj0S3/ZfuTcCPFKU2RnW5iZlreiB6sDA233nAPcfa0flVlolPq8ZT75cyLm2cVm3gS7VHgYipjUuHzk1w0kZhjTYD8zgT2gNVTruU52KmL5Lr5kzAp2jxvvJLpTpBHQwGZ+Z8GNl7F7uXYBvJ4Dtsq3AwpZVvCuneyTkXqqPxKCxrFpaqV00z9p59TRwa0cGjku6oohTBQgtkUM5ub3ZkaKUvS1tMznMy/cHAn2ArDLs4KJy+DMqo7zSPRpK+dnRpbHRXC8cgG/o32/SVto5WR80YW78DPM80LmHZc0tPJwIPqK+jqSlzic2011OpAEAQHobQT6vpfNfucuD1T8VZ5l/ie5RvlXkkgetvD4DSGd0Y6YPYxkgydmcw7yhsh2/cr/AEK+13er39nZ8itz6oKPF3lMFdaVJk4bWOgljmZ4Ub2vH5Tf1LCyCsg4vv5GUZOLTRdGsjB21dD0zB14m9Mw8SwgOe39Ofe1clpOQ8fJdT6Pl8+4tsuv1lXGuqK11b4l0FfFn1ZPmndz7W/mDT6F0GqUK7GkvDn9CvxZ8FqZP9b9CXUsc7fDhlGfENfl8TWetUWgW/eyrfRr9P8Aon6hD2VJEJ1lNEklPVgW+VU0cjvxABrv2q60xuMZ0v8Apk18uqIORzal4ohysyMEAQBAEAQBATLQLKnxJ/EUbmg/jyPuVZnv7ymP+79CRR2Z+RYeqmIDDoz5Ukjj+rZ/aue1175TXgkWWByq3Kg0qmL62qcd5qJfjcB7F1uIlGiG3gv0Km17zfmehMKpRFDFENzI2NH5WgLgMiz1lspPvbOgpjtWl8CktZeNGprXtB+bhvEwcLg9c95dfPkGrtNKxVRjx8XzZSZVvrLH8CJKyIxMdVNLt4jGf7tkj/5dke1wVXrFnBiy+OyJWHHitRea4cvgiPDqqqaOUbMrGyDk9rXj1EFbK7rIdiTXkzCVcJdUR6v0Cw6XM04YecbnM/lB2fYrCvWMqv8Aq38zRLCqfcRyv1SRHxNS9vZI0PHrFj7FY1ekT/8Akh9CNLTv7WRqv1YV8ebBHKPuPsfU/Z9isKtbxJ9W15ojTwrY9xa2iFK+Kip45Glr2x2c07wdpy5fULIzyZyg91uWuLFxqSZuFCJBXWuqotTwR8XSuf8AoZb/AKi6L0eg+Ocu7bb8ys1GXJIqBdUVRygPSuCQ/wANAx2fzMbXelgBXz3Iltkykv7v3OhrjvUl8Dzo8GCY2PWiky72O/2XfL7yvzX7FB2ZeRfOsCIPw6q83tD8rmu/ouK0x8GbHbxaLvK50MqzSHrYThzzva6oj9G3cewBdPj8sy5L/a/yKqznVF+ZDlZEcIAgCAIAgCAmWgedPiTOJo3OH5Lkqtz+VlMv936kijszXwLE1Uyg4dGPJfI0/rLv3LnddjtlPyRZYD3q2Kf0qiLK2pad4qJfjcR7F1mK1KiDXgv0Km1bTfmehqSoDomSN3Oja8dxaHBcFOtq5wfj+5fxe9e68DzPNIXOLjvJJPpN19ES2Wxzre51r08LK1KUwM1RJ5MbWD87tr/prn/SCxqmEfF/p/5LDT4+238C2lyZcHRXG0Uh/wAN/wAJWyn3kfNGu3sMoWg04xCKwbVPIHCQNk9rwTb0rurNNxbO1BfLl+hRRyLY9GSWg1tTt8dTxvHNhcw+3aHuVfZ6P0vsSa/MkR1Ca7SJHQa0qF/jGyxHtbtt9bTf2Kus0HIj2Wn+RJhqEH2iR0GktFPbo6qJxO4Fwa79LrH2Kus0/Jr7UGSYZNcujNqoe23U3JrqjlD0qLXVU3ngj8mIu/W637F13o/W1TKXiym1B72JFcK+IBtNGcJdV1MUAGTnDaPJozefQ0FaMq9UUysfcbKoOc1FHpBgAtwA9gC+ec5S38WdFyjE80VTjPUOLd8kriPzvNvevo0Pu6lv3L9Ec2/al8y+NP5AzDqrzez63Nb/AFXE6YuLNj5su8rlQyq9IDs4RhzDvc+of6Nsj+oXUY/PMua7lFfkVdnKmK8yHKyIwQBAEAQBAEBLNWNS1tc1j/BnY+B35xl7QB6VX6nByx3Jf0tP6G/Ge09vHkTPVHMYjV0b8nxS7QHP+zflyBaz9Sptdgpxrvj0a/7ROwJbOUGRfW1hhirjLbqzMa4HhtNGw4ewH8ys9EvVmMo98eRFza+G3fxJ7qtxkVFE2MnrwfNuHHZ3sPds9X8io9Zx3Tk+sXSXP595OwrFOrg8CmcaoTBPLERYskc31E2PpFiutosVlcZrvSKmceGTTMFbTAszVHjtNAJIZX9HJJI0tLrBjgBYDa4OuTvyzVBrmHbdwzgt0uviT8G6EG4y7y2FyTLhPc6K/wAVJ5t/wlbafeR81+phb2GeY19HObF0AugF0B6F0E+r6XzX7nLg9T/FWeZf4nuUb5V5JKK1qVO3iMo8hsbPU0E+1xXc6PDgxI/HmUOZLe1kTjjLiGtBJJAAAuSTkABxJVm2kt2RS8NXWiPyKIySgfKJB1uPRt3hgPPiT3Dhc8bq+ofaJerh2V+bLrDxvVril1Nhp7jApaKV17PeDHHz2nggkfhFz6Ao+lYzvyI+C5szy7VCtrxKj1c4Z09fCLdWM9K7uZmPW7ZHpXWaneqcaUvHl9SpxocdqRYOuCu2aSOBvhTSjLiWszNvzGNc/oFW90rH0S/UsNQl7Kiu8hOsl3RvpqQG/wAmpo2O/G4Bzv2+tXmmrijO7+6Tfy6Ig5HJqHgiGqyIwQBAEAQBAEB2087mOa9ps5rg5p5EG4PrC8lFSTT7z1PZ7lkYliYgq6XF4h8zUt2ahoz2XW2ZGnty2hzLCqOFHrabMOfWPTy7v4JjnwzjdHo+pL9PcAFfSfN2dIz52Ei1n5ZtB5OaQR2hqptMyni5DjPo+T+BOyq1dXvEp/RXH5KCpErQSPBlZu2m8R2EHMciF1mZiwyanXL5MqabXVLiJbrJwplTGzE6U7cbmhs1t4tkHOHAjJpHCwVZpV06G8S7qunxRJyoKa9bDoyt7K9IIugJjojp/PSbMcnz0AyDSeswfcdy+6cu5VebpVWT7S5S8fHzJVGVOrl3Fs0WOU9ZTSSQSBw6N+03c9nVOTm7x37u1ctPDtxr4xmu9c+7qWivhZW+E86ld6UJwgCAID0NoJ9X0vmv3OXB6p+Ks8y/xPco3wVeSWUNWYPU4jX1JgYXAzyXecmNG0QNp24ZWy3rvI31YmPD1j25LzOfcJW2PhRZ2h2hENDZ5Ilnt4wiwZfhGOHLa3ns3LmtQ1azJ9iPKPh4+f8ABZY+HGvnLmyS1lUyJjpJHBjGi7nHcB/7lbtVZVVK2ahBbtkuc1BcTKF030ndXz7Vi2Jl2wtPAcXH7zsu6wHBd1p+FHFq4erfVlDfc7Zb9xZmq7Rw01OZZBaWexsci1gzaDyJuXHvHJc7rWZ6631UOkfzZY4VXBHjl1ZoflrK/E31Tj/B0DC7a3h2yTs27XPu4djQFYRpeLhxpXbs/fr9ERpTVtzm+iK6xjEHVE0kz/CkeXEcrnIdwFh6FeU1KqtQXctiFOXFJyZhLYYhAEAQBAEAQHKAl2hOKxFslBVG1PUW2Xf3Mn2XjkDkD3DhdV+bTPdX1dqP5rvX8Eima93LoyaaD4xJSSnC6zqvYf4d5PVeCbhoPI72+luRsFTalixyK1l0d/Vf53+JMxbnW/VTMLWXoSXF1ZTNzzdPGBmeb2j2uHp5rbpGp7pUXPn3P9jHLxdnxwILo1pLNRPOxZ8b8pYn5skByII4G1xf3jJXeTiV3r2uTXRrqiDXa63y6eBm4lg0NQDPh9yMzJTO8dFzLR/ax9ouRxC11XWV+xf17pdz/hnsoxfOP0IvZTTUEBkUVbJC7bje5jrEXabGxFiDzB5LGdcZraS3R6ns+RjlZHhwgCAID0NoJ9X0vmv3OXB6p+Ks8y/xPco3yr/iSTrghaxoYxrWtG5rQGgdwCznZKx8UnuzGMVHoa3SDSKnombUz7EjqsbnI/8AC3l2mwUrEwbsmW0Fy733Gm7IhUufUpbS/S+avfZ3UhaepEDkO1x+07t4cF2ODp9eLHZc33spr752vn0JBq30IMxbVVDfmgQYmH+1I3Ej+7H83ddQdW1NUxdVfa7/AIf9m/ExeN8UuhJ9P9InkjD6TrVM3VfsnxbTvF+DiLk8m355V2lYSivtV/ZXTfv+JIyr9/uqyEaX1cdLA3DKdwcGO26uQf2knkj7reXMN4gq6w65XWPKsXXlFeC/lkK2ShH1cfmQslWZGOEAQBAEAQBAEAQHIQE5wbFYcQhZR1j9iZmVJUneOUch4jdY+476q+meNN3UreL7Uf3RJhNWLgn17mTDR3SqWnkFFiXzcrco5z4Eo4Xduvydx42O+ozNOhbH7Ric13rvX+eBNpyXB+rt+p0abaumT7U9IAyXe6PIMkPNp3Mcf0nszKy0/WHX93f08fDzMcjCTXFX9CqKiCanl2XNfFKw8btc0jiDv9IXTxlC2O65pla04vboZc2LNm+kM2n/AN8yzJD+MeDJ3kB3asVW4dh8vD/Ogct+prJmtB6rrjusfSP9ytq+J4daHgQBAEAQHoXQhwbh1KXEAdFvJsPCdxK4TUoSll2KK35l7iySpW7OrFtOaCnvecSO8mH5w+sdUelwWVOkZVr34dl4v+BZm1Q79yB4/rTnku2lYIW+W6z5D3fZb7T2q9xdCqrfFa+J/kQLc6cuUeRBSZZ5PtyyPP3nvcfaXFXW0K49yS+RC5yfiWboZq12SJq1oJvdsF7jsMpGR/CPTxC5zUda5erx/m/4/kscfC/qs+hudKdL3Nf8joG9LVO6t2gFsPD8O0P0t47rKLhaamvtGU9o9efV+Ztvydvu6upEK+ujwpj4opBLiEt/lFRcuEN8y1jjmX33nffM8ALiFcs2SlNbVLpHx+L+HgiE5KpbLnJ9WQBxurcinygCAIAgCAIAgCA3mjWjMtcJuhLduJrXbLjbbuSLB24HLiouVmV43C7OjfXwNtdMrN+E1VbSSRPMcjHMe3e1wII9BUiM4zXFF7o1tNPZnSFkeEvwfSqOSIUmIsM0G6OQeOg4Xa77TRy94yVddhSjP1uO9pd67peZvjcmuGfNfoSvD8Qq8PYHxu+X4d9l7DeSEcQeLbcjll9lVl1FGXLhkvV2+Hc/5JVds6ucfaiSIPw7F4rdWQgbvAmj7vtAetp7VW7ZunS3XJfWLJO9OSvj+ZCMe1VzMu6lkErfIeQx49Pgu9ncrjF12qzlauF+PcRLcGceceZBMRwyaB2zNE+M8ntLb91947Qrqu2Fi3g0/IhSjKPVGIthiEAQBAchAdslQ9wDXOcWt8EEkgdw4LxRinvse7vbY+6KilmdsxRvkd5LGlx9QC8nZGC3k0l8Qot9ETfAtV1TLZ1Q4QN8nJ8h9ANm+k+hU2TrlNfKv2n+RMqwbJc3yRPKeiw7CI9olsZI8N52ppPwjfbsaAOapZW5moz2S5fRImqNOMufX8zQ1eNVmJNd0H8FRC/SVMp2XOG42N93Y09hdwU+rExsNrj9uzuiv8/Ujzusu6ezEi1fpNBSRupsMBaHC0tU7xsnYzyG+rsAOZs68Sy6Ssyee3SPcvPxZGlbGK4a/qQtxurMjHZTQOe4MY1znHJrWguce4DMryUlFbt8j1LfobzHtEp6OCOWezTI8tEe9zbC93EZA9iiY+dVkWSjW99u/uNtlE60nLvI8phpCAIAgCAIAgLM1JeNqfNx/EVz/pB7qHmWGndtm/1v07DRB5a0vbKwNdYbQBDrgHfY2GXYoGgWS9e4pvbbp3G/UIR4E9uZA4tAKmWliqYC2UPbtGMdV7cyMrmz93YexXr1WiF0qrOTXf3EBYs5QU4kWqad8bix7XMcMi1wII7wVYxlGS3T3NDTXJmdgePVFI/bgkLCfCbva7sc05H3rVfj1Xx2mtzKFkoPkyTR4xh1Y4OnY6hqd4np79GTzcze3M8M+1QHRk0LaD9ZH+2XX6m5Trn15PxRLKKvxWBu2ww4lBwfG4dJbttx9Diqu6jCtltPeqXx6EuFt8Oj4kZUGsKifeKpjkgd9pk0Zc32D3tC0S0fJr9umSfkzYsyuXKxbH2cDwWr8AU5P+FIGO/Q0j3LxZOp0drfb4rceqxrOmxiT6p6N2bZKho/Exw+C/tWyOv5C5OC/MxeBW+kjDfqih4VUg742n9wW1ekMu+B5/py7pHDdUUXGrkPdG0fuKP0hl3QPP8ATv8AcZkGqWkGbpah3OxY0fCVrfpBe+zBfmZLAgusjLGjWDUmcghB/wAeXaJ/KTY+pa/tupX9nfb4L9zL1ONX1/U4m0/w+G0dO10p3NjgjsD2bgD6AUWkZd3tXPbzYeXTDlBfQxajFcWqGlzY4sPg4yzuG2B+YZZfdHet0MXBpaW7sl4L/o1yuvmv7URWpxDDaVxeS/EqrjJKSIQedjcv9o7QrSNWVcuFfdw8F1/6IrlXF79pkb0g0mqax15n9UeDG3qxt/C3+puVNx8SqhbQXPx738zTZbKfU1cMTnuDWtLnE2a1oJJJ3AAZkqTJpLdmtLfoT/AtVVRLZ1RIIQbdUDbk9OYa0+k9yo8jXaYPhrTl8e4m14M5Ld8jd6nKZjY6l2yNoTBgfYbVrHK/Adih6/ZJ8C7mt9jfp8FzPnXX9Hp/Ou+EJ6O9qfyPdR6RKiXUFUEAQBAEAQBAWXqS8bU+bZ8RXP8ApB7qHmWOndtkk1u/V/8Anx+56rdB/E/JkjUPdrzNrq/+rqbzZ+Nyi6r+Ln5m3D9yis9cB/j/APJj/cuk0P8AC/Nlbne9ZhaK6C1NczpWlscVyA99+sRv2WgZgHK+QW/N1SnFfDLm/BGunGnbzRzpJoFV0jTIQ2WIb3xknZHNzSAQO3MdqYuqUZD4U9peD/YW4tlXN9CN0VZJC7bikcx3lMcWn1jgp864zW0luviaFJrmiT0+sOr2didsVSzlPG13tFvbdV8tLp33r3i/9r2N6yZ9JczsOkOFy+OwzYPlU8pb/JYBefZcuC9i7f8A5I99ZU+sfodtNPg4N458Qpz2bBH8puvJLN74wl9QnT3NozW1lFwxuub2Fsp9xWl15D60Q/Iz4od02HVtFxxyuPYGTD3leKvIXTHh+Q4of3sw6mfCD4yqxCo7DsgfzLdFZvdCEf8APgYt097bOn/jmExeJw18h5zzG36RcFZLGzJ9u1LyRj6ypdI/U+ZNYdS0FtNFBSt/wY2g+kn/ALL1aXU+drc/Nj7TL+lJEfqZ6qqdtPdLM7mdp9u7kO5TIxqpW0dkvoam5Te75mLUUr4zZ7HM/E0t962RnGXZe5i011R1BZHhemr7RJtHEJHtBqJG3cTvjB+w3l2nictwXGarqLvsdcOwvzZdYmMoLjl1MDSrWWymlMUEYlew2e4usxpG9otm4jibjdxW/C0OVsFZa9t+iNd+dwtxitzq1NP2oKk85wfW0lZekC4ZVr4DT/6jq11+Ip/Ou+ELL0e7U/keaj0iVEuoKoIAgCAIAgCAsvUl42p82z4iuf8ASD3UPMsdO7bJJrd+r/8APj9z1W6D+K+TJGoe7RtdAPq6m83+5yi6r+Ln5m7D90iudaNMZcUZE3e9kLB3uJA966LRpqGHxPubZW5i4rtvIuCipGxMZEwWaxoa0dgFv9/SuStslbY5vq2W8IqENjCwPGoaxj3RZtbI+JwcN9uNuLXNIPcVuysWzFnHi6tJ/wCeRhVbG5MpTWBgIo6tzGC0Tx0kfYCTdt/ukEd1l2Wm5X2mhSfVcmUuRV6qzYn2imrimZEySqYZJXNDi0khrLi+zZpG0RfO5tdUedrVvrHCl7Jct/EnY+FFx4pm6qdBcNdkaZrSd2y97T6LOzUSGq5q58W/yN0sSgi+jegNHOaoPEvzVXJEyz7dVoaRfLM5nNWmZqt9Kg4pc4p/MiUYsJ77vozaO1V0PlTj87f/AAUL/X8n+1Ej/T6/E+maqqHypz+dv/gvVr2S3tsjx4FaXUjervQ+kq4pnzNeSyYsbZ5aLbIOduOasNU1K3GlBQ25rcj4mNC3fi7iYt0BwuPMwD88r7fEAqj/AFfNn2X9EiX9koj1/U0OA4dS/wDGp2RxQuibTAsADXsa75m5be42sznvzKsMu69adGU21Jvn3M0VV1vIaS5FhVdYyCJ0j3bEbBdxAOQy4DP1Ln64WXzUVzbLGbhXHdnyTFUxC+xNE9txez2OB703ux57c4yR5tCyKe3IpnGNHWUuLwwNHzUk0DmAm5DXyAFpPGxDh3ALscfLd+FKx9Unv5pFNZT6u5R+KLsnJs7Z8Kxt32NvauLrftx38UXc+w9jzA4nivpBzRbupT6PUeeb8C5b0h7cPJlrp3Rnzrr8RT+dd8IXvo92p/Iaj0iVEuoKoIAgCAIAgCAsvUl42p82z4iuf9IPdQ8yx07tsnmmeAurqYwNeGHba8FwJHVDsjbMb96otNy44t3HJb8tidlUu2GyMjRfDn01JDA8gujaQS03B6xORsOBC1510b75WQ6Myx4OEFFkIx2EP0hpgeDY3fpY549yvcSXDpc35lfat8pIsWtk2YpHeTG93qaT/Rc5jritgn4os7XtBla6kpT/ABTL5fMuA7fnAf6epdH6RRXDB+ZW6c+ckZWuamHR003kyuYe0OAd+w+srV6P2Peyv4b/ALGeoR24ZFjNINiNxsfQuektpNPxLGL9lNHnHSeplfVzulcS8SvGZ3bLiAByA3AL6HiwhGmKiuWyOcsbc3uYUdbK0kiR4JNyQ5wJPM571tcIvqjFSZ6F0ReXUNKSSSYGEk5k5cSuC1JJZViXiX+LzqiVPrMr5mYjM1ssjW2jyD3AC8bdwBXVaTXB4kG0voVOXJq18yXalz/CTef/AGNVT6Q+9h5EzTukjXa7v/q/53/TW70d6WeaNeo9UavUz9Nk/wCXd/qRKXrv4X5r9zXp/vH5FlacfV9V5k+8LndM/F1+ZY5fuWanVMHjD27W7pZNjuuL/wA20pOvOP2nZddlv/nkadP39WQ/WXiwZisTm5mnEJd3h5lt6nBXGkY7+xNP+rf9NiHl2ffbruLegna9rXsN2uAc0jiCLj3rkbIOubi+4uINOKZROsbBPkta+wtHL85Hy6x6w9Dr5ciOa7nS8n1+On3rkyiyqvV2NE11KfR6jzzfgVN6Q9uHkybp3Rnzrr8RT+dd8IXvo92p/Iaj0iVEuoKoIAgCAIAgCAsvUl42p82z4iuf9IPdQ8yx07tsn+lekDaGETOjLwZGsIB2TmHG4Nj5O7tVDgYf2qxwUtntuT8i/wBVFS2M3BsRbUwRzsBDZG7QDrXGZGdsuC05NDotlW+42VWesipIguIH/wCRwebH+hIVeVf+0S8/3RXS/Fomukj9mjqiOFNOf/yeqXCW+TX/AMl+pPv93LyK81IjrVX4Yve9dB6Q9ivzZXad2pG81wsvQNPKojP8kg/qoXo/L/8Aoa+H7kjUPdrzM/VvjPymiYCfnIQIn8+qOofS23pBWjWcb1OQ5d0uf8meFbx17PuITrewDo5hVsHUm6r+x4H7mi/eHK60PL9ZV6p9Y/oQc6nhlxLoyvFeEE9FaG/QKXzEfuXA6l+Ks8zoMX3USodaf1lN+GP/AE2rrNI/CQKjL96ya6lvok3n/wBjVTekPvYeRN07pIztY2is9f0HQmMdH0m0XuI8LYtawN/BK0aTn1Yqn6zfnt0M8zHna1wkf1d4K+jxSaCRzXObSkksvs9Z0R4gHirDVMiORgqyHRy/k0YlbrucX4Fl4lRMnifC++w8bLrGxtcHfw3Lm6bnRNWR6osrIKcXF9DExQSwUrhRwtc9jLRR3sAByH2iBnbjz578dwuyE8iXJvma7E66toI87Vc73vc+Qlz3OJcTvJJzv6V3sYqMUo9CgbbfMt7VHj/TQOpnnrw5s7YyfbsuJHc5q5XXcTgsV0ej6+f/AGWuBbuuB9xm608G6eiMgHXgPSD8JykHqs78i06HkurI4H0l+vcZ51XFDiXcazUr9HqPPN+BSPSHtw8ma9O6SPnXX4in8674QsvR7tT+Q1HpEqJdQVQQBAEAQBAEBZepLxtT5tnxFc/6Qe6h5ljp3bZINcP0Bv8AzDPhkVfoH4h/8f3RI1D3a8zdaBfV1N5v9zlD1X8XN/H9jbiL7pEOxqcM0igJ49E39cZYPa5XOLDi0uS839OZCte2UmWDpBFtUlS3i6nmHrjcFz2HLbIrf+5fqWN6+7l5Fe6kW/Sz5gf6pXQekT9mtfF/sV+nLnJm11yy2oo2+VUN9jJP+4UX0fX38n4L9zbqL9hIgWrnHvklY3aNopbRychc9V3odb0FyvdUxVfQ13rmiDi2+rsRc2kmECrppYDve3qnk4ZsP6gPRdcfg5Dx74zXz8i4vrVlbR5ylYWktcLEEgjkRkV9BT3W6OePQ+hv0Cl8xH7lwOpfirPM6DF91EqLWn9ZS/hj/wBNq6zSPwkCoy/esmmpb6LN5/8AY1U3pD72HkTdO7MjP1i6Vz0Ah6FsZ6Tb2uka4+DsWtZw5lR9JwKstT9Zvy26GzMyJVNKJHNXGMyVmKSzyhoe6mIOyCB1XRAZEnkrPVseFGEoQ6Jr9yLiWOy9yfgTbTzEZKaikmidsvY6Mg7/AO0aCCOIIJHpVJpVULclQmt00/0J2XOUK94mbo3i7aumjnaLbY6zfJcDZw7rg27LLTm4zxrnW+i6eRsot9bBMp7WlhIgrnOaLMmaJRlkCcn/AMwJ/Muu0jI9djLfquX8fkU2XXwWPbvNXoZippayGW/V2w1/a1/Vd7DfvAUjOoV1E4Pw/M10z4LEz0NLCHgscLhwLXDmCCCuBrk4TTXcdBJcUWiAanYiyGqYd7Zw0+hpH9Ffa/Lidb+BA09bcSOnXX4in8674Qs/R7tT+R5qPSJUS6gqggCAIAgCAICy9SXjanzbPiK5/wBIX91DzLHTu2zf64voDf8AmGfBIq/0f/EP/j+6JGoe7XmbvQL6upvN/ucoeq/i5+ZuxPdRKy1nVBjxUyN8Jggc3va1rh7l0ukQUsJRffuVeY9rmy5KGqZPEyVubJGBw7nDMe8ehchbCVFri+sWXEJKyvfxI/oHo06hjma4gl8xLSPIb1WX7Tcm3ap+qZ0cmUHHuX5s0YlDqUtyG65cR25oaZpuWNL3D70lg0d4Db/nVxoNHBVK197/ACRC1CfFNRXcQ+HRWuc/oxSTB17ZxuaB3uIsB23VtLNx4x4nNbeZEVNjeyTPQ1MxwYxrjdwa0OI4kAAkd5uuAtalOTj0bZ0EFtHY876XOaa6pLPB6eS1vxG/tuvoGGn6iCfXZHP27cb2Lz0N+gUvmI/cuJ1L8VZ5l3i+6iVFrT+spfwx/wCm1dZpH4OBU5fvWTTUt9Fm8/8Asaqb0h97Dy/cm6d2ZHRrko5JBTdHG99jLfYa51vF77DJZ+j9kIKziaXTvMdQi21sjS6oad8dfI17XNd8mdk4Fp8OLgVN1yUZYm8XvzX7mnBTVuz8Cca0Pq2fvi/1WKj0X8ZHyf6E7O90zS6lqu9PPET4ErXD87be9ntU30hrSnCfitjRp0uUkNb+GOmFHsC73SmFudrmTZ2RfcMwvdAuUVYn023GoQ3cdiM4Jq2rXzNE8YijDgXuL2OJAOYaGk5+oKyyNZxlW3CW78v5I1eHa5LdbIumedrA57jZrQXOPIAEn2BcbXFzmorq2XMnwxbIDqfmL4qp53uqA4+lpP8AVX2vR4XXH4EDT3vxM6NdfiKfzrvhCz9Hu1P5Hmo9IlRLqCqCAIAgCAIAgJfq70ohoHzOmbI4SNaB0YabWJOd3BVmqYM8uEYwaWz7yVi3qqTbNpp5pzTV1MIYmStcJWvu9rALBrxwcTfrBRdM0u3Fudk2ny25bmzKyo3R2SZsNGdZFJT0sMD45y6Nmy4tbGWnMnIl4PHktGZot198rIyWz8/4NlGbCuCi0yGab43HWVbp4g4NLWAB4Ad1WgHcSOHNXGBjSx6FXJ/Qh32KybkjdaB6e/I2dBO1z4bksLbbUdzc5Gwc0nO3A35qHqWlLJfrIPaX5M3Y2U6vZfNErxfWpSsYfk7HySEZbTdhg/Fnc9w9arKNAscvvWtvh1JVmoRS9hFTVFe+WYzSuLnuftvPEm9/R3cF1Ea4xhwR5JLkVbk3LiZcketHD3C5Mzewx3PscQuRloOTvycS2WfXsR/STWoHMdHSRuaSCOlksC3hdjQTn2k5clPw9BUJKdz327l0+Zouz3JbQRWLnLoiuLZ0f1kUUFLBC9s21HE1rrMaRcDOx2xkuYzNFvuvlZFrZv4lnTmwhBRaIFptjEdXVyTxBwY4MA2wAeqwNOQJ4jmrzAolRRGuXVEK+xWTckSLV3plTUMEkcwkLnS7Q2GtItsgZ3cOSr9V023KnGUGuS7zfiZMaU90Ssa1aHyaj9DP/NVX+gZPjH8yW8+t9xG6bTmlbiktYRL0T6cRgbLdu46PeNq1uqeKs56ZbLCVG6333IqyYq52dxkaaafUlXRyQRtlD3FltprQ3qva43IceAPBatO0m7HvVkmtuZnk5cLIcKRo9XWlUNA6czNkIkawN6MNObS7fdw8pTdVwZ5cYqDS236mjFvVTbZvdJNYVHUCn2Y5rw1UM3WawXDCdoCzzmQVDwdJvoc+Jr2k139/yN1+XCzh2XRm/ZrPw8tuTKD5Jjz9jre1V70HJ323X1JK1CvbvIXpprDdVsMEDTFCfDLiNuTsNsmt7Be/PgrnT9IhjS9ZN7y/JELIy5WrZckc6vdM6egilZKyVxe8OHRhpAAbbO7hmvNU02zLlFwaW3iMXJjTvuj51h6ZU9fFEyFkrSx7nHpA0DMWys4r3S9OsxHJzae/gMrJjclsQVXBDCAIAgCAIAgCAIAgCAIAgCAIAgCAIAgCAIAgCAIAgCAIAgCAIAgCAIAgCAIAgCAIAgCAIAgCAIAgCAIAgCAIAgCAIAgCAIAgCAIAgCAIAgCAIAgCAIAgCAIAgCAIAgCAIAgCAIAgCAIAgCAIAgCAIAgCAIAgCAIAgCAIAgCAIAgCAIAgCAIAgCAIAgCAIAgCAIAgCAID/9k=">
            <a:extLst>
              <a:ext uri="{FF2B5EF4-FFF2-40B4-BE49-F238E27FC236}">
                <a16:creationId xmlns:a16="http://schemas.microsoft.com/office/drawing/2014/main" id="{65405477-F9E8-4AE2-B827-AF1A5CFB8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78" y="5747657"/>
            <a:ext cx="898947" cy="89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az 13" descr="Obraz zawierający rysunek&#10;&#10;Opis wygenerowany automatycznie">
            <a:extLst>
              <a:ext uri="{FF2B5EF4-FFF2-40B4-BE49-F238E27FC236}">
                <a16:creationId xmlns:a16="http://schemas.microsoft.com/office/drawing/2014/main" id="{7E1BFF0B-4A4D-4FD7-A3FB-F6C1D39F04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574" y="5747656"/>
            <a:ext cx="898948" cy="89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29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ata:image/jpeg;base64,/9j/4AAQSkZJRgABAQAAAQABAAD/2wCEAAkGBxISEhUTExIWFhUXFRcYFRcWFxcXGBcgGhgXFxseGBceHyggGBolHRcXITUiJSkrLi4uFx8zODMsNyktLisBCgoKDg0OGhAQGy0mICYvLS8wLS0vLS8tLS4vLS8tLS0tLy0tLS0tLS0tLS0tLS0tLS0tLS0tLS0tLS0tLS0tLf/AABEIAOEA4QMBEQACEQEDEQH/xAAcAAEAAgIDAQAAAAAAAAAAAAAABgcEBQEDCAL/xABKEAABAwICBgQJCgMGBgMAAAABAAIDBBEFIQYHEjFBURMiYXEyM1JzgZGhsbIUIzQ1QmJygpLCJKLBQ1Njg7PhFXTD0dLwJkSj/8QAGwEBAAIDAQEAAAAAAAAAAAAAAAQFAgMGAQf/xAA9EQACAgECAwQHBwMEAQUBAAAAAQIDBAUREiExMkFRcQYTIjNhgZEUIzShscHRQlLwFWJy4fEWNUNTgiT/2gAMAwEAAhEDEQA/AKNQBAEAQBAEAQBAEAQBAEAQBAEAQBAEAQBAEAQBAEAQBAEAQBAEAQBAEAQBAEAQBAEAQBAEAQBAEAQBAEAQBAEAQBAEAQBAEAQBAEAQBAEAQBAEAQBAEAQHKAIBZAEBwgCAIAgCAIAgCAIAgCAIAgCAIAgCAIAgCAIDmyA7aamfI7ZjY57jua1pcT6BmvJSjBbyeyPUm+hJqTV7XObtyNZTs8qd4ZbvGZHpCr56pjrlFuT+C3N6xpvry8zuOjGHxePxWM/dgjdJ/MDb2Lz7Xky7FL+b2Hqq11n9D6jo8EBs11fMeTGxi/oLbrF2Z/eoRXxbPVGnu3ZltpMN4YZiLu0/7LHjyu+2H+fM94a/7WcupMN44ZiLe4n+qceT/wDbD/PmOGv+1mJLSYLfr/8AEICeD2xke66yVmd/TwS+p5w09+6PgaN4bL4nFGt7J4nM/myCy+1ZUO3Tv5PceqrfSf1Ouo1eVmztwmKpZ5UEjXZdxt7Lr2OqUb7T3i/9y2PHjT/p2fkRmsoZYXbMsb43eS9pafUVPhOM1vF7+RocXHqdCyPDhAEAQBAEAQBAEAQBAEAQBAEAQHKA2GC4LPVv6OCMvdxtub2uduA71puvrpjxWPYzhCU3siUNwHD6IgVcxqp9wp6bwQeT5N57hY9hUB5OTkL7qPDH+6X7I3erhDtPd+CJVh1Likrdmnhhw2A8m3lI7crk94aq267Cqe9snZL8v8+pJhC6a9lcKMyHV1Tk9JVzzVLhvdI8sb7yQPzKO9Ztfs0QUV8Fu/8APkbVhwXOyW52GtwSk3fJQ4ZdRold6wHH2rH1Wp5HXfb6HrljV+B0Ta0aBmTBM4fcja0e1w9yzWh5cu1JfVnn26pdEYj9blNwp5j3lg/qVs/9PT75r6GP+oR/tDNblPxp5h3OYf8Asn/p2f8AevoP9Rj/AGmVDrUoX5PbO0feY1w9jisHoeVHsyX5mX26p9UZAxbBKvwjTE/4jBG79RA961+o1PH7O/13PePGs67HxPq7o3fOUsksDvsvhk2m++/qcF6tZyIezfBS+DWx48OuXOD2MWsoMWgbsvEOJQcWSNHSW7Ac7+ly31ZGDc94t1y+HT/Poa513QXP2kROXC8Nq3FsbnYfU3zhnuYieQebFmZ4+hqtI3ZVC3kvWR8V1+nf8iK41zfL2X4Ebx/R2po3bM8ZaD4Lxmx34Xbj3b1Nx8qq9bwf8r5GmdcodTVKQYHCAIAgCAIAgCAIAgCAIAgOQEBLcF0VYIhV17zBTfZbb52fkI28AefLkMxX3ZrcvU464pfkvN/sb4VLbinyX6krw2lq6+MR07PkGH/d8ZMOd9778STbPe6yrL7aMSXHa/WWfkv4JNcJ28orhiSSnosOwiPbOzGbW6R/WmfzDePoaAFWytzNRnwx6eC6EpRpx1u+pDcd1rSOu2kiDB5ctnP9DB1W+kuVrjaBXDnc938OhFtz5S5Q5EDxPGKipN55nyZ3G04kDubub6ArurHrqW0IpEGU5S6swltMTgr1gLwBAEABQGXh2JzQO2oZXxnmxxbfvtv9K12VV2LaaT8zKM5R6MnOA61J2WbVRiVvltsyQejwXeod6psnQqZ86nwv8iZVnzjylzJw12G4xHubIQNx6k8f9QO67T2qmazNOl15fVMmfc5K+P5kercLrcNY5rR8uoPtwSC72DsFjYDfdtxxLRvVlTk4+a0+xZ4r/P1I06rKf90SL4lovDUxuqcMcXsaLy0zvHRdwz22+v052sqsydUvVZK2b6S7n/DI0qlJcVf08CGEKyI5wgCAIAgCAIAgCAIAgOQgJtguEw0MLa6uZtvfnS0x3yHg+QcGbt/tuAqu++eRN0UPZLtS8PgviSIQVa45/JEv0f0Wmq5BW4n13nOKnIsyMbxtM4fg/Vc3CqczUIY69RifOX+fr9CbTjysfrLfoc6aaw46bahptmSYZOdvji7OT3DluHG+YWOn6NO37y/kvDvZ7kZih7FZUeIV8s7zJLI57zvc43PcOQ7BkF1NdcK48MFsirlJye8uZuNH9DKyrAdHFsxn+0k6jO8cXflBUXJ1GjH5Tlz8F1NlePOzson2E6qadljUSvlPFrOoz15uPsVDf6QTfKqO3nzJ9enL+tkjGi1DBE/o6WIERvs5zdt3gn7T7m6gLUcm2xcU31XQkSxqoReyPPhXdFEcIAgCAID6Za+d7dm9AZzcKe8F0JEoGbgy+20czH4Vu0XHasHYlylyPdvAxqWpfG9sjHuY9pu1zSQR3EbllKCmuGS3T8QntzRauheskSFsNYQ1+QbMMmuPKQDJh+8Mudt65jUNFcd7Mf6fwWePm/02fU2Wkuh72yfLMOPRVLc3MbYMl52G4E8vBd35nTh6kpR+z5XOPj3oyuxdvvKupD8Rw+LFI3z08YirY7mppgLdJbe+MH7V9433yOdi64qsniSVdj3g+zLw+D/ZkOUVct48pd6IEVbEU4QBAEAQBAEAQBAEBLNCcIiIkraoXpqex2f72Te1g58LjtHAlV+bdPlRV2pfku9/wb6YLty6Im2hmEyVsxxOsFyT/DRnwWgE2cByH2e27uSp9Ryo41f2Wh/8n/ne+8m41Ltl62fyMbWVpwYy6kpndfdNIN7ebGHyuZ4bt91lpGl7pX3LyX7sxzMr/wCOBWmE4XNUyiKFhe88BuA4lx3NaOZXRXX10w45vZIr4QlN7RLg0U1dU9NZ89p5sjmPm2H7rT4R7XcsgFyedrVtr4KvZXj3stqMGMec+bJsqR7vqT1sgvD06K/xUnm3/CVtp95HzX6mu3sM8xr6Oc2cIAgOQgM6swmaKOOV8bhHK3ajfva7fltDIOyOW9a4XQnJxi+a6oycGluzAWwxO2GZzHBzXFrgbgtJBHcRmEaTWzQJFSVlNW9SrIhnOTKpoAa48BUMGR3+MFj5V96h2Rtp9qrmv7f4f7G1OMu1y+Jq8dwSekk6OZljva4ZseObHbnD/wBK3UZFd0eKD/lfBmM63B7Mm+rXTcsLaSpf82coZHHNh4McfIPA/Z7t1Nq2lqxO6pe13rx/7JmJlOD4ZdCQae4BJG4YjSdWoi60oA8Y0byRxIG8cR3ZwdLzIzj9lv7L6b93w/g35VGz9bWQjTKiiqIWYlTNDWyO2amMZ9FLvJ7Gu58yPKsrvDslVN41j5rsvxX/AEQbYqS9ZH5+ZDSrIjnCAIAgCAIAgCA7IInPcGtF3OIa0DiSbAeteOSim2epblk4nhglqaXB4j81TgPqXN+08jakd3gGw5F9uCo67/V1WZsusuyvh3fyTHDilGmPd1Jjpvjgw+jvEA15tFA0bm2G8Dk1o9eyqXTcZ5mQ5T5rq/j8Cdk2KmvhiUjhOGy1c7YoxtSSO3nhxc5x5AXJK7K62FNbnLkkU0IuctkX5ozo9DQwiOIXcc5JCOs88zyA4Dh33K4bNzbMqzilyXci+oojXHl1O7Hcdgo4+knfsjPZaM3vPJrePfuHEha8TDtyZcMF8+5GV18KlzKi0k1hVVUSyI9BETYNYeu6/lyb/QLDvXW4mkUY64pLil4v9ioty7LOS5IumipxHGyMbmMawflaG/0XG3z47JS8Wy6rW0Uj5r/FSebf8BSn3kfNfqeW9hnmRfRzmzhAEAQHoHQ6nZJhlMyRrXsdDZzXC4PWdwXDZ9s68ycoNp7l5jwjOlKSIZpbqwIvLRXcN5hcesPNuPhD7pz7SrjB1yM9oX8n493zId+C484fQrSWMtJa4EOBsQRYgjeCOBXQpprdFecBegsTQXEIq6E4ZV9bIupn/bZYXLWk8QLkdgI3WVHqNc8af2qj/wDS7n8SbjyjYvVT+TIfpJgclFO6GTO2bXDc9pvZw9RFuBBCtMXJhkVqyH/gjWVuuTiy3dWWkZq6YxyG8sFmuJz22nJjjfeci09w5rlNYw/s9ysgvZl+TLXCu9ZDgl1I82hZRYlJRPH8HXMsBwaXE7Fu1r7tHY4HkrON0srEjfHtw/br9URXX6q11vssrnFqB1PNJC/wo3uae2xtfuO/0q7qtVkFOPRohSjwvZmGthiEAQBAEAQBASvVlSNfXse/wYWvmd+QZepxB9Cr9Usccdpf1NL6kjGX3ifhzJpqliMrqutf4csmyDyz6R+fK7o/0qm12fBGvHj0S3/ZfuTcCPFKU2RnW5iZlreiB6sDA233nAPcfa0flVlolPq8ZT75cyLm2cVm3gS7VHgYipjUuHzk1w0kZhjTYD8zgT2gNVTruU52KmL5Lr5kzAp2jxvvJLpTpBHQwGZ+Z8GNl7F7uXYBvJ4Dtsq3AwpZVvCuneyTkXqqPxKCxrFpaqV00z9p59TRwa0cGjku6oohTBQgtkUM5ub3ZkaKUvS1tMznMy/cHAn2ArDLs4KJy+DMqo7zSPRpK+dnRpbHRXC8cgG/o32/SVto5WR80YW78DPM80LmHZc0tPJwIPqK+jqSlzic2011OpAEAQHobQT6vpfNfucuD1T8VZ5l/ie5RvlXkkgetvD4DSGd0Y6YPYxkgydmcw7yhsh2/cr/AEK+13er39nZ8itz6oKPF3lMFdaVJk4bWOgljmZ4Ub2vH5Tf1LCyCsg4vv5GUZOLTRdGsjB21dD0zB14m9Mw8SwgOe39Ofe1clpOQ8fJdT6Pl8+4tsuv1lXGuqK11b4l0FfFn1ZPmndz7W/mDT6F0GqUK7GkvDn9CvxZ8FqZP9b9CXUsc7fDhlGfENfl8TWetUWgW/eyrfRr9P8Aon6hD2VJEJ1lNEklPVgW+VU0cjvxABrv2q60xuMZ0v8Apk18uqIORzal4ohysyMEAQBAEAQBATLQLKnxJ/EUbmg/jyPuVZnv7ymP+79CRR2Z+RYeqmIDDoz5Ukjj+rZ/aue1175TXgkWWByq3Kg0qmL62qcd5qJfjcB7F1uIlGiG3gv0Km17zfmehMKpRFDFENzI2NH5WgLgMiz1lspPvbOgpjtWl8CktZeNGprXtB+bhvEwcLg9c95dfPkGrtNKxVRjx8XzZSZVvrLH8CJKyIxMdVNLt4jGf7tkj/5dke1wVXrFnBiy+OyJWHHitRea4cvgiPDqqqaOUbMrGyDk9rXj1EFbK7rIdiTXkzCVcJdUR6v0Cw6XM04YecbnM/lB2fYrCvWMqv8Aq38zRLCqfcRyv1SRHxNS9vZI0PHrFj7FY1ekT/8Akh9CNLTv7WRqv1YV8ebBHKPuPsfU/Z9isKtbxJ9W15ojTwrY9xa2iFK+Kip45Glr2x2c07wdpy5fULIzyZyg91uWuLFxqSZuFCJBXWuqotTwR8XSuf8AoZb/AKi6L0eg+Ocu7bb8ys1GXJIqBdUVRygPSuCQ/wANAx2fzMbXelgBXz3Iltkykv7v3OhrjvUl8Dzo8GCY2PWiky72O/2XfL7yvzX7FB2ZeRfOsCIPw6q83tD8rmu/ouK0x8GbHbxaLvK50MqzSHrYThzzva6oj9G3cewBdPj8sy5L/a/yKqznVF+ZDlZEcIAgCAIAgCAmWgedPiTOJo3OH5Lkqtz+VlMv936kijszXwLE1Uyg4dGPJfI0/rLv3LnddjtlPyRZYD3q2Kf0qiLK2pad4qJfjcR7F1mK1KiDXgv0Km1bTfmehqSoDomSN3Oja8dxaHBcFOtq5wfj+5fxe9e68DzPNIXOLjvJJPpN19ES2Wxzre51r08LK1KUwM1RJ5MbWD87tr/prn/SCxqmEfF/p/5LDT4+238C2lyZcHRXG0Uh/wAN/wAJWyn3kfNGu3sMoWg04xCKwbVPIHCQNk9rwTb0rurNNxbO1BfLl+hRRyLY9GSWg1tTt8dTxvHNhcw+3aHuVfZ6P0vsSa/MkR1Ca7SJHQa0qF/jGyxHtbtt9bTf2Kus0HIj2Wn+RJhqEH2iR0GktFPbo6qJxO4Fwa79LrH2Kus0/Jr7UGSYZNcujNqoe23U3JrqjlD0qLXVU3ngj8mIu/W637F13o/W1TKXiym1B72JFcK+IBtNGcJdV1MUAGTnDaPJozefQ0FaMq9UUysfcbKoOc1FHpBgAtwA9gC+ec5S38WdFyjE80VTjPUOLd8kriPzvNvevo0Pu6lv3L9Ec2/al8y+NP5AzDqrzez63Nb/AFXE6YuLNj5su8rlQyq9IDs4RhzDvc+of6Nsj+oXUY/PMua7lFfkVdnKmK8yHKyIwQBAEAQBAEBLNWNS1tc1j/BnY+B35xl7QB6VX6nByx3Jf0tP6G/Ge09vHkTPVHMYjV0b8nxS7QHP+zflyBaz9Sptdgpxrvj0a/7ROwJbOUGRfW1hhirjLbqzMa4HhtNGw4ewH8ys9EvVmMo98eRFza+G3fxJ7qtxkVFE2MnrwfNuHHZ3sPds9X8io9Zx3Tk+sXSXP595OwrFOrg8CmcaoTBPLERYskc31E2PpFiutosVlcZrvSKmceGTTMFbTAszVHjtNAJIZX9HJJI0tLrBjgBYDa4OuTvyzVBrmHbdwzgt0uviT8G6EG4y7y2FyTLhPc6K/wAVJ5t/wlbafeR81+phb2GeY19HObF0AugF0B6F0E+r6XzX7nLg9T/FWeZf4nuUb5V5JKK1qVO3iMo8hsbPU0E+1xXc6PDgxI/HmUOZLe1kTjjLiGtBJJAAAuSTkABxJVm2kt2RS8NXWiPyKIySgfKJB1uPRt3hgPPiT3Dhc8bq+ofaJerh2V+bLrDxvVril1Nhp7jApaKV17PeDHHz2nggkfhFz6Ao+lYzvyI+C5szy7VCtrxKj1c4Z09fCLdWM9K7uZmPW7ZHpXWaneqcaUvHl9SpxocdqRYOuCu2aSOBvhTSjLiWszNvzGNc/oFW90rH0S/UsNQl7Kiu8hOsl3RvpqQG/wAmpo2O/G4Bzv2+tXmmrijO7+6Tfy6Ig5HJqHgiGqyIwQBAEAQBAEB2087mOa9ps5rg5p5EG4PrC8lFSTT7z1PZ7lkYliYgq6XF4h8zUt2ahoz2XW2ZGnty2hzLCqOFHrabMOfWPTy7v4JjnwzjdHo+pL9PcAFfSfN2dIz52Ei1n5ZtB5OaQR2hqptMyni5DjPo+T+BOyq1dXvEp/RXH5KCpErQSPBlZu2m8R2EHMciF1mZiwyanXL5MqabXVLiJbrJwplTGzE6U7cbmhs1t4tkHOHAjJpHCwVZpV06G8S7qunxRJyoKa9bDoyt7K9IIugJjojp/PSbMcnz0AyDSeswfcdy+6cu5VebpVWT7S5S8fHzJVGVOrl3Fs0WOU9ZTSSQSBw6N+03c9nVOTm7x37u1ctPDtxr4xmu9c+7qWivhZW+E86ld6UJwgCAID0NoJ9X0vmv3OXB6p+Ks8y/xPco3wVeSWUNWYPU4jX1JgYXAzyXecmNG0QNp24ZWy3rvI31YmPD1j25LzOfcJW2PhRZ2h2hENDZ5Ilnt4wiwZfhGOHLa3ns3LmtQ1azJ9iPKPh4+f8ABZY+HGvnLmyS1lUyJjpJHBjGi7nHcB/7lbtVZVVK2ahBbtkuc1BcTKF030ndXz7Vi2Jl2wtPAcXH7zsu6wHBd1p+FHFq4erfVlDfc7Zb9xZmq7Rw01OZZBaWexsci1gzaDyJuXHvHJc7rWZ6631UOkfzZY4VXBHjl1ZoflrK/E31Tj/B0DC7a3h2yTs27XPu4djQFYRpeLhxpXbs/fr9ERpTVtzm+iK6xjEHVE0kz/CkeXEcrnIdwFh6FeU1KqtQXctiFOXFJyZhLYYhAEAQBAEAQHKAl2hOKxFslBVG1PUW2Xf3Mn2XjkDkD3DhdV+bTPdX1dqP5rvX8Eima93LoyaaD4xJSSnC6zqvYf4d5PVeCbhoPI72+luRsFTalixyK1l0d/Vf53+JMxbnW/VTMLWXoSXF1ZTNzzdPGBmeb2j2uHp5rbpGp7pUXPn3P9jHLxdnxwILo1pLNRPOxZ8b8pYn5skByII4G1xf3jJXeTiV3r2uTXRrqiDXa63y6eBm4lg0NQDPh9yMzJTO8dFzLR/ax9ouRxC11XWV+xf17pdz/hnsoxfOP0IvZTTUEBkUVbJC7bje5jrEXabGxFiDzB5LGdcZraS3R6ns+RjlZHhwgCAID0NoJ9X0vmv3OXB6p+Ks8y/xPco3yr/iSTrghaxoYxrWtG5rQGgdwCznZKx8UnuzGMVHoa3SDSKnombUz7EjqsbnI/8AC3l2mwUrEwbsmW0Fy733Gm7IhUufUpbS/S+avfZ3UhaepEDkO1x+07t4cF2ODp9eLHZc33spr752vn0JBq30IMxbVVDfmgQYmH+1I3Ej+7H83ddQdW1NUxdVfa7/AIf9m/ExeN8UuhJ9P9InkjD6TrVM3VfsnxbTvF+DiLk8m355V2lYSivtV/ZXTfv+JIyr9/uqyEaX1cdLA3DKdwcGO26uQf2knkj7reXMN4gq6w65XWPKsXXlFeC/lkK2ShH1cfmQslWZGOEAQBAEAQBAEAQHIQE5wbFYcQhZR1j9iZmVJUneOUch4jdY+476q+meNN3UreL7Uf3RJhNWLgn17mTDR3SqWnkFFiXzcrco5z4Eo4Xduvydx42O+ozNOhbH7Ric13rvX+eBNpyXB+rt+p0abaumT7U9IAyXe6PIMkPNp3Mcf0nszKy0/WHX93f08fDzMcjCTXFX9CqKiCanl2XNfFKw8btc0jiDv9IXTxlC2O65pla04vboZc2LNm+kM2n/AN8yzJD+MeDJ3kB3asVW4dh8vD/Ogct+prJmtB6rrjusfSP9ytq+J4daHgQBAEAQHoXQhwbh1KXEAdFvJsPCdxK4TUoSll2KK35l7iySpW7OrFtOaCnvecSO8mH5w+sdUelwWVOkZVr34dl4v+BZm1Q79yB4/rTnku2lYIW+W6z5D3fZb7T2q9xdCqrfFa+J/kQLc6cuUeRBSZZ5PtyyPP3nvcfaXFXW0K49yS+RC5yfiWboZq12SJq1oJvdsF7jsMpGR/CPTxC5zUda5erx/m/4/kscfC/qs+hudKdL3Nf8joG9LVO6t2gFsPD8O0P0t47rKLhaamvtGU9o9efV+Ztvydvu6upEK+ujwpj4opBLiEt/lFRcuEN8y1jjmX33nffM8ALiFcs2SlNbVLpHx+L+HgiE5KpbLnJ9WQBxurcinygCAIAgCAIAgCA3mjWjMtcJuhLduJrXbLjbbuSLB24HLiouVmV43C7OjfXwNtdMrN+E1VbSSRPMcjHMe3e1wII9BUiM4zXFF7o1tNPZnSFkeEvwfSqOSIUmIsM0G6OQeOg4Xa77TRy94yVddhSjP1uO9pd67peZvjcmuGfNfoSvD8Qq8PYHxu+X4d9l7DeSEcQeLbcjll9lVl1FGXLhkvV2+Hc/5JVds6ucfaiSIPw7F4rdWQgbvAmj7vtAetp7VW7ZunS3XJfWLJO9OSvj+ZCMe1VzMu6lkErfIeQx49Pgu9ncrjF12qzlauF+PcRLcGceceZBMRwyaB2zNE+M8ntLb91947Qrqu2Fi3g0/IhSjKPVGIthiEAQBAchAdslQ9wDXOcWt8EEkgdw4LxRinvse7vbY+6KilmdsxRvkd5LGlx9QC8nZGC3k0l8Qot9ETfAtV1TLZ1Q4QN8nJ8h9ANm+k+hU2TrlNfKv2n+RMqwbJc3yRPKeiw7CI9olsZI8N52ppPwjfbsaAOapZW5moz2S5fRImqNOMufX8zQ1eNVmJNd0H8FRC/SVMp2XOG42N93Y09hdwU+rExsNrj9uzuiv8/Ujzusu6ezEi1fpNBSRupsMBaHC0tU7xsnYzyG+rsAOZs68Sy6Ssyee3SPcvPxZGlbGK4a/qQtxurMjHZTQOe4MY1znHJrWguce4DMryUlFbt8j1LfobzHtEp6OCOWezTI8tEe9zbC93EZA9iiY+dVkWSjW99u/uNtlE60nLvI8phpCAIAgCAIAgLM1JeNqfNx/EVz/pB7qHmWGndtm/1v07DRB5a0vbKwNdYbQBDrgHfY2GXYoGgWS9e4pvbbp3G/UIR4E9uZA4tAKmWliqYC2UPbtGMdV7cyMrmz93YexXr1WiF0qrOTXf3EBYs5QU4kWqad8bix7XMcMi1wII7wVYxlGS3T3NDTXJmdgePVFI/bgkLCfCbva7sc05H3rVfj1Xx2mtzKFkoPkyTR4xh1Y4OnY6hqd4np79GTzcze3M8M+1QHRk0LaD9ZH+2XX6m5Trn15PxRLKKvxWBu2ww4lBwfG4dJbttx9Diqu6jCtltPeqXx6EuFt8Oj4kZUGsKifeKpjkgd9pk0Zc32D3tC0S0fJr9umSfkzYsyuXKxbH2cDwWr8AU5P+FIGO/Q0j3LxZOp0drfb4rceqxrOmxiT6p6N2bZKho/Exw+C/tWyOv5C5OC/MxeBW+kjDfqih4VUg742n9wW1ekMu+B5/py7pHDdUUXGrkPdG0fuKP0hl3QPP8ATv8AcZkGqWkGbpah3OxY0fCVrfpBe+zBfmZLAgusjLGjWDUmcghB/wAeXaJ/KTY+pa/tupX9nfb4L9zL1ONX1/U4m0/w+G0dO10p3NjgjsD2bgD6AUWkZd3tXPbzYeXTDlBfQxajFcWqGlzY4sPg4yzuG2B+YZZfdHet0MXBpaW7sl4L/o1yuvmv7URWpxDDaVxeS/EqrjJKSIQedjcv9o7QrSNWVcuFfdw8F1/6IrlXF79pkb0g0mqax15n9UeDG3qxt/C3+puVNx8SqhbQXPx738zTZbKfU1cMTnuDWtLnE2a1oJJJ3AAZkqTJpLdmtLfoT/AtVVRLZ1RIIQbdUDbk9OYa0+k9yo8jXaYPhrTl8e4m14M5Ld8jd6nKZjY6l2yNoTBgfYbVrHK/Adih6/ZJ8C7mt9jfp8FzPnXX9Hp/Ou+EJ6O9qfyPdR6RKiXUFUEAQBAEAQBAWXqS8bU+bZ8RXP8ApB7qHmWOndtkk1u/V/8Anx+56rdB/E/JkjUPdrzNrq/+rqbzZ+Nyi6r+Ln5m3D9yis9cB/j/APJj/cuk0P8AC/Nlbne9ZhaK6C1NczpWlscVyA99+sRv2WgZgHK+QW/N1SnFfDLm/BGunGnbzRzpJoFV0jTIQ2WIb3xknZHNzSAQO3MdqYuqUZD4U9peD/YW4tlXN9CN0VZJC7bikcx3lMcWn1jgp864zW0luviaFJrmiT0+sOr2didsVSzlPG13tFvbdV8tLp33r3i/9r2N6yZ9JczsOkOFy+OwzYPlU8pb/JYBefZcuC9i7f8A5I99ZU+sfodtNPg4N458Qpz2bBH8puvJLN74wl9QnT3NozW1lFwxuub2Fsp9xWl15D60Q/Iz4od02HVtFxxyuPYGTD3leKvIXTHh+Q4of3sw6mfCD4yqxCo7DsgfzLdFZvdCEf8APgYt097bOn/jmExeJw18h5zzG36RcFZLGzJ9u1LyRj6ypdI/U+ZNYdS0FtNFBSt/wY2g+kn/ALL1aXU+drc/Nj7TL+lJEfqZ6qqdtPdLM7mdp9u7kO5TIxqpW0dkvoam5Te75mLUUr4zZ7HM/E0t962RnGXZe5i011R1BZHhemr7RJtHEJHtBqJG3cTvjB+w3l2nictwXGarqLvsdcOwvzZdYmMoLjl1MDSrWWymlMUEYlew2e4usxpG9otm4jibjdxW/C0OVsFZa9t+iNd+dwtxitzq1NP2oKk85wfW0lZekC4ZVr4DT/6jq11+Ip/Ou+ELL0e7U/keaj0iVEuoKoIAgCAIAgCAsvUl42p82z4iuf8ASD3UPMsdO7bJJrd+r/8APj9z1W6D+K+TJGoe7RtdAPq6m83+5yi6r+Ln5m7D90iudaNMZcUZE3e9kLB3uJA966LRpqGHxPubZW5i4rtvIuCipGxMZEwWaxoa0dgFv9/SuStslbY5vq2W8IqENjCwPGoaxj3RZtbI+JwcN9uNuLXNIPcVuysWzFnHi6tJ/wCeRhVbG5MpTWBgIo6tzGC0Tx0kfYCTdt/ukEd1l2Wm5X2mhSfVcmUuRV6qzYn2imrimZEySqYZJXNDi0khrLi+zZpG0RfO5tdUedrVvrHCl7Jct/EnY+FFx4pm6qdBcNdkaZrSd2y97T6LOzUSGq5q58W/yN0sSgi+jegNHOaoPEvzVXJEyz7dVoaRfLM5nNWmZqt9Kg4pc4p/MiUYsJ77vozaO1V0PlTj87f/AAUL/X8n+1Ej/T6/E+maqqHypz+dv/gvVr2S3tsjx4FaXUjervQ+kq4pnzNeSyYsbZ5aLbIOduOasNU1K3GlBQ25rcj4mNC3fi7iYt0BwuPMwD88r7fEAqj/AFfNn2X9EiX9koj1/U0OA4dS/wDGp2RxQuibTAsADXsa75m5be42sznvzKsMu69adGU21Jvn3M0VV1vIaS5FhVdYyCJ0j3bEbBdxAOQy4DP1Ln64WXzUVzbLGbhXHdnyTFUxC+xNE9txez2OB703ux57c4yR5tCyKe3IpnGNHWUuLwwNHzUk0DmAm5DXyAFpPGxDh3ALscfLd+FKx9Unv5pFNZT6u5R+KLsnJs7Z8Kxt32NvauLrftx38UXc+w9jzA4nivpBzRbupT6PUeeb8C5b0h7cPJlrp3Rnzrr8RT+dd8IXvo92p/Iaj0iVEuoKoIAgCAIAgCAsvUl42p82z4iuf9IPdQ8yx07tsnmmeAurqYwNeGHba8FwJHVDsjbMb96otNy44t3HJb8tidlUu2GyMjRfDn01JDA8gujaQS03B6xORsOBC1510b75WQ6Myx4OEFFkIx2EP0hpgeDY3fpY549yvcSXDpc35lfat8pIsWtk2YpHeTG93qaT/Rc5jritgn4os7XtBla6kpT/ABTL5fMuA7fnAf6epdH6RRXDB+ZW6c+ckZWuamHR003kyuYe0OAd+w+srV6P2Peyv4b/ALGeoR24ZFjNINiNxsfQuektpNPxLGL9lNHnHSeplfVzulcS8SvGZ3bLiAByA3AL6HiwhGmKiuWyOcsbc3uYUdbK0kiR4JNyQ5wJPM571tcIvqjFSZ6F0ReXUNKSSSYGEk5k5cSuC1JJZViXiX+LzqiVPrMr5mYjM1ssjW2jyD3AC8bdwBXVaTXB4kG0voVOXJq18yXalz/CTef/AGNVT6Q+9h5EzTukjXa7v/q/53/TW70d6WeaNeo9UavUz9Nk/wCXd/qRKXrv4X5r9zXp/vH5FlacfV9V5k+8LndM/F1+ZY5fuWanVMHjD27W7pZNjuuL/wA20pOvOP2nZddlv/nkadP39WQ/WXiwZisTm5mnEJd3h5lt6nBXGkY7+xNP+rf9NiHl2ffbruLegna9rXsN2uAc0jiCLj3rkbIOubi+4uINOKZROsbBPkta+wtHL85Hy6x6w9Dr5ciOa7nS8n1+On3rkyiyqvV2NE11KfR6jzzfgVN6Q9uHkybp3Rnzrr8RT+dd8IXvo92p/Iaj0iVEuoKoIAgCAIAgCAsvUl42p82z4iuf9IPdQ8yx07tsn+lekDaGETOjLwZGsIB2TmHG4Nj5O7tVDgYf2qxwUtntuT8i/wBVFS2M3BsRbUwRzsBDZG7QDrXGZGdsuC05NDotlW+42VWesipIguIH/wCRwebH+hIVeVf+0S8/3RXS/Fomukj9mjqiOFNOf/yeqXCW+TX/AMl+pPv93LyK81IjrVX4Yve9dB6Q9ivzZXad2pG81wsvQNPKojP8kg/qoXo/L/8Aoa+H7kjUPdrzM/VvjPymiYCfnIQIn8+qOofS23pBWjWcb1OQ5d0uf8meFbx17PuITrewDo5hVsHUm6r+x4H7mi/eHK60PL9ZV6p9Y/oQc6nhlxLoyvFeEE9FaG/QKXzEfuXA6l+Ks8zoMX3USodaf1lN+GP/AE2rrNI/CQKjL96ya6lvok3n/wBjVTekPvYeRN07pIztY2is9f0HQmMdH0m0XuI8LYtawN/BK0aTn1Yqn6zfnt0M8zHna1wkf1d4K+jxSaCRzXObSkksvs9Z0R4gHirDVMiORgqyHRy/k0YlbrucX4Fl4lRMnifC++w8bLrGxtcHfw3Lm6bnRNWR6osrIKcXF9DExQSwUrhRwtc9jLRR3sAByH2iBnbjz578dwuyE8iXJvma7E66toI87Vc73vc+Qlz3OJcTvJJzv6V3sYqMUo9CgbbfMt7VHj/TQOpnnrw5s7YyfbsuJHc5q5XXcTgsV0ej6+f/AGWuBbuuB9xm608G6eiMgHXgPSD8JykHqs78i06HkurI4H0l+vcZ51XFDiXcazUr9HqPPN+BSPSHtw8ma9O6SPnXX4in8674QsvR7tT+Q1HpEqJdQVQQBAEAQBAEBZepLxtT5tnxFc/6Qe6h5ljp3bZINcP0Bv8AzDPhkVfoH4h/8f3RI1D3a8zdaBfV1N5v9zlD1X8XN/H9jbiL7pEOxqcM0igJ49E39cZYPa5XOLDi0uS839OZCte2UmWDpBFtUlS3i6nmHrjcFz2HLbIrf+5fqWN6+7l5Fe6kW/Sz5gf6pXQekT9mtfF/sV+nLnJm11yy2oo2+VUN9jJP+4UX0fX38n4L9zbqL9hIgWrnHvklY3aNopbRychc9V3odb0FyvdUxVfQ13rmiDi2+rsRc2kmECrppYDve3qnk4ZsP6gPRdcfg5Dx74zXz8i4vrVlbR5ylYWktcLEEgjkRkV9BT3W6OePQ+hv0Cl8xH7lwOpfirPM6DF91EqLWn9ZS/hj/wBNq6zSPwkCoy/esmmpb6LN5/8AY1U3pD72HkTdO7MjP1i6Vz0Ah6FsZ6Tb2uka4+DsWtZw5lR9JwKstT9Zvy26GzMyJVNKJHNXGMyVmKSzyhoe6mIOyCB1XRAZEnkrPVseFGEoQ6Jr9yLiWOy9yfgTbTzEZKaikmidsvY6Mg7/AO0aCCOIIJHpVJpVULclQmt00/0J2XOUK94mbo3i7aumjnaLbY6zfJcDZw7rg27LLTm4zxrnW+i6eRsot9bBMp7WlhIgrnOaLMmaJRlkCcn/AMwJ/Muu0jI9djLfquX8fkU2XXwWPbvNXoZippayGW/V2w1/a1/Vd7DfvAUjOoV1E4Pw/M10z4LEz0NLCHgscLhwLXDmCCCuBrk4TTXcdBJcUWiAanYiyGqYd7Zw0+hpH9Ffa/Lidb+BA09bcSOnXX4in8674Qs/R7tT+R5qPSJUS6gqggCAIAgCAICy9SXjanzbPiK5/wBIX91DzLHTu2zf64voDf8AmGfBIq/0f/EP/j+6JGoe7XmbvQL6upvN/ucoeq/i5+ZuxPdRKy1nVBjxUyN8Jggc3va1rh7l0ukQUsJRffuVeY9rmy5KGqZPEyVubJGBw7nDMe8ehchbCVFri+sWXEJKyvfxI/oHo06hjma4gl8xLSPIb1WX7Tcm3ap+qZ0cmUHHuX5s0YlDqUtyG65cR25oaZpuWNL3D70lg0d4Db/nVxoNHBVK197/ACRC1CfFNRXcQ+HRWuc/oxSTB17ZxuaB3uIsB23VtLNx4x4nNbeZEVNjeyTPQ1MxwYxrjdwa0OI4kAAkd5uuAtalOTj0bZ0EFtHY876XOaa6pLPB6eS1vxG/tuvoGGn6iCfXZHP27cb2Lz0N+gUvmI/cuJ1L8VZ5l3i+6iVFrT+spfwx/wCm1dZpH4OBU5fvWTTUt9Fm8/8Asaqb0h97Dy/cm6d2ZHRrko5JBTdHG99jLfYa51vF77DJZ+j9kIKziaXTvMdQi21sjS6oad8dfI17XNd8mdk4Fp8OLgVN1yUZYm8XvzX7mnBTVuz8Cca0Pq2fvi/1WKj0X8ZHyf6E7O90zS6lqu9PPET4ErXD87be9ntU30hrSnCfitjRp0uUkNb+GOmFHsC73SmFudrmTZ2RfcMwvdAuUVYn023GoQ3cdiM4Jq2rXzNE8YijDgXuL2OJAOYaGk5+oKyyNZxlW3CW78v5I1eHa5LdbIumedrA57jZrQXOPIAEn2BcbXFzmorq2XMnwxbIDqfmL4qp53uqA4+lpP8AVX2vR4XXH4EDT3vxM6NdfiKfzrvhCz9Hu1P5Hmo9IlRLqCqCAIAgCAIAgJfq70ohoHzOmbI4SNaB0YabWJOd3BVmqYM8uEYwaWz7yVi3qqTbNpp5pzTV1MIYmStcJWvu9rALBrxwcTfrBRdM0u3Fudk2ny25bmzKyo3R2SZsNGdZFJT0sMD45y6Nmy4tbGWnMnIl4PHktGZot198rIyWz8/4NlGbCuCi0yGab43HWVbp4g4NLWAB4Ad1WgHcSOHNXGBjSx6FXJ/Qh32KybkjdaB6e/I2dBO1z4bksLbbUdzc5Gwc0nO3A35qHqWlLJfrIPaX5M3Y2U6vZfNErxfWpSsYfk7HySEZbTdhg/Fnc9w9arKNAscvvWtvh1JVmoRS9hFTVFe+WYzSuLnuftvPEm9/R3cF1Ea4xhwR5JLkVbk3LiZcketHD3C5Mzewx3PscQuRloOTvycS2WfXsR/STWoHMdHSRuaSCOlksC3hdjQTn2k5clPw9BUJKdz327l0+Zouz3JbQRWLnLoiuLZ0f1kUUFLBC9s21HE1rrMaRcDOx2xkuYzNFvuvlZFrZv4lnTmwhBRaIFptjEdXVyTxBwY4MA2wAeqwNOQJ4jmrzAolRRGuXVEK+xWTckSLV3plTUMEkcwkLnS7Q2GtItsgZ3cOSr9V023KnGUGuS7zfiZMaU90Ssa1aHyaj9DP/NVX+gZPjH8yW8+t9xG6bTmlbiktYRL0T6cRgbLdu46PeNq1uqeKs56ZbLCVG6333IqyYq52dxkaaafUlXRyQRtlD3FltprQ3qva43IceAPBatO0m7HvVkmtuZnk5cLIcKRo9XWlUNA6czNkIkawN6MNObS7fdw8pTdVwZ5cYqDS236mjFvVTbZvdJNYVHUCn2Y5rw1UM3WawXDCdoCzzmQVDwdJvoc+Jr2k139/yN1+XCzh2XRm/ZrPw8tuTKD5Jjz9jre1V70HJ323X1JK1CvbvIXpprDdVsMEDTFCfDLiNuTsNsmt7Be/PgrnT9IhjS9ZN7y/JELIy5WrZckc6vdM6egilZKyVxe8OHRhpAAbbO7hmvNU02zLlFwaW3iMXJjTvuj51h6ZU9fFEyFkrSx7nHpA0DMWys4r3S9OsxHJzae/gMrJjclsQVXBDCAIAgCAIAgCAIAgCAIAgCAIAgCAIAgCAIAgCAIAgCAIAgCAIAgCAIAgCAIAgCAIAgCAIAgCAIAgCAIAgCAIAgCAIAgCAIAgCAIAgCAIAgCAIAgCAIAgCAIAgCAIAgCAIAgCAIAgCAIAgCAIAgCAIAgCAIAgCAIAgCAIAgCAIAgCAIAgCAIAgCAIAgCAIAgCAIAgCAID/9k=">
            <a:extLst>
              <a:ext uri="{FF2B5EF4-FFF2-40B4-BE49-F238E27FC236}">
                <a16:creationId xmlns:a16="http://schemas.microsoft.com/office/drawing/2014/main" id="{9D338717-2971-4104-8BE9-F889EB329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78" y="5747657"/>
            <a:ext cx="898947" cy="89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 descr="Obraz zawierający rysunek&#10;&#10;Opis wygenerowany automatycznie">
            <a:extLst>
              <a:ext uri="{FF2B5EF4-FFF2-40B4-BE49-F238E27FC236}">
                <a16:creationId xmlns:a16="http://schemas.microsoft.com/office/drawing/2014/main" id="{7B5AFB1B-0CDF-4A0A-9BF1-70C869077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574" y="5747656"/>
            <a:ext cx="898948" cy="898948"/>
          </a:xfrm>
          <a:prstGeom prst="rect">
            <a:avLst/>
          </a:prstGeom>
        </p:spPr>
      </p:pic>
      <p:pic>
        <p:nvPicPr>
          <p:cNvPr id="70" name="Obraz 69">
            <a:extLst>
              <a:ext uri="{FF2B5EF4-FFF2-40B4-BE49-F238E27FC236}">
                <a16:creationId xmlns:a16="http://schemas.microsoft.com/office/drawing/2014/main" id="{24D63633-82F5-46D1-9060-F938D64728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0441" y="4967428"/>
            <a:ext cx="497165" cy="369984"/>
          </a:xfrm>
          <a:prstGeom prst="rect">
            <a:avLst/>
          </a:prstGeom>
        </p:spPr>
      </p:pic>
      <p:pic>
        <p:nvPicPr>
          <p:cNvPr id="71" name="Obraz 70">
            <a:extLst>
              <a:ext uri="{FF2B5EF4-FFF2-40B4-BE49-F238E27FC236}">
                <a16:creationId xmlns:a16="http://schemas.microsoft.com/office/drawing/2014/main" id="{13C7540F-BDF7-45FB-B5A4-7D7D994079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3710" y="4656060"/>
            <a:ext cx="914434" cy="193860"/>
          </a:xfrm>
          <a:prstGeom prst="rect">
            <a:avLst/>
          </a:prstGeom>
        </p:spPr>
      </p:pic>
      <p:pic>
        <p:nvPicPr>
          <p:cNvPr id="72" name="Obraz 9">
            <a:extLst>
              <a:ext uri="{FF2B5EF4-FFF2-40B4-BE49-F238E27FC236}">
                <a16:creationId xmlns:a16="http://schemas.microsoft.com/office/drawing/2014/main" id="{5AD0B02D-EC5E-4F4F-AE33-631BCBF982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3790" y="4651038"/>
            <a:ext cx="914434" cy="193860"/>
          </a:xfrm>
          <a:prstGeom prst="rect">
            <a:avLst/>
          </a:prstGeom>
        </p:spPr>
      </p:pic>
      <p:pic>
        <p:nvPicPr>
          <p:cNvPr id="73" name="Obraz 10">
            <a:extLst>
              <a:ext uri="{FF2B5EF4-FFF2-40B4-BE49-F238E27FC236}">
                <a16:creationId xmlns:a16="http://schemas.microsoft.com/office/drawing/2014/main" id="{62CCF7B6-4F71-43C7-991E-4857B58842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1615" y="4963257"/>
            <a:ext cx="494086" cy="367691"/>
          </a:xfrm>
          <a:prstGeom prst="rect">
            <a:avLst/>
          </a:prstGeom>
        </p:spPr>
      </p:pic>
      <p:pic>
        <p:nvPicPr>
          <p:cNvPr id="74" name="Obraz 11">
            <a:extLst>
              <a:ext uri="{FF2B5EF4-FFF2-40B4-BE49-F238E27FC236}">
                <a16:creationId xmlns:a16="http://schemas.microsoft.com/office/drawing/2014/main" id="{A2F87D43-13D9-4799-8DA3-77E6D2C7E1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5220" y="4981514"/>
            <a:ext cx="485241" cy="361110"/>
          </a:xfrm>
          <a:prstGeom prst="rect">
            <a:avLst/>
          </a:prstGeom>
        </p:spPr>
      </p:pic>
      <p:pic>
        <p:nvPicPr>
          <p:cNvPr id="75" name="Obraz 12">
            <a:extLst>
              <a:ext uri="{FF2B5EF4-FFF2-40B4-BE49-F238E27FC236}">
                <a16:creationId xmlns:a16="http://schemas.microsoft.com/office/drawing/2014/main" id="{795F29F9-AF30-4D51-9F1D-A7686C0E06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2738" y="4986536"/>
            <a:ext cx="485241" cy="361110"/>
          </a:xfrm>
          <a:prstGeom prst="rect">
            <a:avLst/>
          </a:prstGeom>
        </p:spPr>
      </p:pic>
      <p:pic>
        <p:nvPicPr>
          <p:cNvPr id="76" name="Obraz 3">
            <a:extLst>
              <a:ext uri="{FF2B5EF4-FFF2-40B4-BE49-F238E27FC236}">
                <a16:creationId xmlns:a16="http://schemas.microsoft.com/office/drawing/2014/main" id="{965D86C1-DA40-42D9-98A2-BDC5EA721900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79797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763174" y="2627256"/>
            <a:ext cx="650296" cy="650296"/>
          </a:xfrm>
          <a:prstGeom prst="rect">
            <a:avLst/>
          </a:prstGeom>
        </p:spPr>
      </p:pic>
      <p:pic>
        <p:nvPicPr>
          <p:cNvPr id="77" name="Obraz 13">
            <a:extLst>
              <a:ext uri="{FF2B5EF4-FFF2-40B4-BE49-F238E27FC236}">
                <a16:creationId xmlns:a16="http://schemas.microsoft.com/office/drawing/2014/main" id="{46866A55-8CB3-48EB-92B6-E1F2FB3E334C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BA28BB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283262" y="3177573"/>
            <a:ext cx="427613" cy="427613"/>
          </a:xfrm>
          <a:prstGeom prst="rect">
            <a:avLst/>
          </a:prstGeom>
        </p:spPr>
      </p:pic>
      <p:pic>
        <p:nvPicPr>
          <p:cNvPr id="78" name="Obraz 17">
            <a:extLst>
              <a:ext uri="{FF2B5EF4-FFF2-40B4-BE49-F238E27FC236}">
                <a16:creationId xmlns:a16="http://schemas.microsoft.com/office/drawing/2014/main" id="{EE19B25B-8F20-4702-A24B-A2EAC67B53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2743" y="4311947"/>
            <a:ext cx="251263" cy="251263"/>
          </a:xfrm>
          <a:prstGeom prst="rect">
            <a:avLst/>
          </a:prstGeom>
          <a:ln>
            <a:solidFill>
              <a:srgbClr val="0050FF"/>
            </a:solidFill>
          </a:ln>
        </p:spPr>
      </p:pic>
      <p:pic>
        <p:nvPicPr>
          <p:cNvPr id="79" name="Obraz 23">
            <a:extLst>
              <a:ext uri="{FF2B5EF4-FFF2-40B4-BE49-F238E27FC236}">
                <a16:creationId xmlns:a16="http://schemas.microsoft.com/office/drawing/2014/main" id="{7E8493DF-6F89-4AB7-9DE2-A17A3A9D65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98658" y="3962772"/>
            <a:ext cx="271780" cy="271780"/>
          </a:xfrm>
          <a:prstGeom prst="rect">
            <a:avLst/>
          </a:prstGeom>
          <a:ln>
            <a:solidFill>
              <a:srgbClr val="FFFFFF">
                <a:lumMod val="50000"/>
              </a:srgbClr>
            </a:solidFill>
          </a:ln>
        </p:spPr>
      </p:pic>
      <p:pic>
        <p:nvPicPr>
          <p:cNvPr id="80" name="Obraz 29">
            <a:extLst>
              <a:ext uri="{FF2B5EF4-FFF2-40B4-BE49-F238E27FC236}">
                <a16:creationId xmlns:a16="http://schemas.microsoft.com/office/drawing/2014/main" id="{41576BAC-9D83-4E58-B90E-108202E5E9C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49551" y="4368367"/>
            <a:ext cx="217087" cy="217087"/>
          </a:xfrm>
          <a:prstGeom prst="rect">
            <a:avLst/>
          </a:prstGeom>
        </p:spPr>
      </p:pic>
      <p:cxnSp>
        <p:nvCxnSpPr>
          <p:cNvPr id="81" name="Łącznik prosty 31">
            <a:extLst>
              <a:ext uri="{FF2B5EF4-FFF2-40B4-BE49-F238E27FC236}">
                <a16:creationId xmlns:a16="http://schemas.microsoft.com/office/drawing/2014/main" id="{AAF38F6D-D46C-4415-A90F-C691DBA793EB}"/>
              </a:ext>
            </a:extLst>
          </p:cNvPr>
          <p:cNvCxnSpPr>
            <a:stCxn id="72" idx="1"/>
            <a:endCxn id="72" idx="1"/>
          </p:cNvCxnSpPr>
          <p:nvPr/>
        </p:nvCxnSpPr>
        <p:spPr>
          <a:xfrm>
            <a:off x="5553790" y="4747968"/>
            <a:ext cx="0" cy="0"/>
          </a:xfrm>
          <a:prstGeom prst="line">
            <a:avLst/>
          </a:prstGeom>
          <a:noFill/>
          <a:ln w="12700" cap="flat" cmpd="sng" algn="ctr">
            <a:solidFill>
              <a:srgbClr val="BA28BB"/>
            </a:solidFill>
            <a:prstDash val="solid"/>
            <a:miter lim="800000"/>
          </a:ln>
          <a:effectLst/>
        </p:spPr>
      </p:cxnSp>
      <p:cxnSp>
        <p:nvCxnSpPr>
          <p:cNvPr id="82" name="Łącznik prosty 35">
            <a:extLst>
              <a:ext uri="{FF2B5EF4-FFF2-40B4-BE49-F238E27FC236}">
                <a16:creationId xmlns:a16="http://schemas.microsoft.com/office/drawing/2014/main" id="{8F7AA7FC-E9D8-4523-8403-A69D6CC70D66}"/>
              </a:ext>
            </a:extLst>
          </p:cNvPr>
          <p:cNvCxnSpPr>
            <a:cxnSpLocks/>
            <a:stCxn id="75" idx="0"/>
            <a:endCxn id="71" idx="2"/>
          </p:cNvCxnSpPr>
          <p:nvPr/>
        </p:nvCxnSpPr>
        <p:spPr>
          <a:xfrm flipV="1">
            <a:off x="6715359" y="4849920"/>
            <a:ext cx="285568" cy="136616"/>
          </a:xfrm>
          <a:prstGeom prst="line">
            <a:avLst/>
          </a:prstGeom>
          <a:noFill/>
          <a:ln w="6350" cap="flat" cmpd="sng" algn="ctr">
            <a:solidFill>
              <a:srgbClr val="420664"/>
            </a:solidFill>
            <a:prstDash val="solid"/>
            <a:miter lim="800000"/>
          </a:ln>
          <a:effectLst/>
        </p:spPr>
      </p:cxnSp>
      <p:cxnSp>
        <p:nvCxnSpPr>
          <p:cNvPr id="83" name="Łącznik prosty 40">
            <a:extLst>
              <a:ext uri="{FF2B5EF4-FFF2-40B4-BE49-F238E27FC236}">
                <a16:creationId xmlns:a16="http://schemas.microsoft.com/office/drawing/2014/main" id="{6181F09D-43C6-423A-A5C9-B8E740A40C34}"/>
              </a:ext>
            </a:extLst>
          </p:cNvPr>
          <p:cNvCxnSpPr>
            <a:cxnSpLocks/>
            <a:endCxn id="72" idx="2"/>
          </p:cNvCxnSpPr>
          <p:nvPr/>
        </p:nvCxnSpPr>
        <p:spPr>
          <a:xfrm flipV="1">
            <a:off x="5705619" y="4844898"/>
            <a:ext cx="305388" cy="124146"/>
          </a:xfrm>
          <a:prstGeom prst="line">
            <a:avLst/>
          </a:prstGeom>
          <a:noFill/>
          <a:ln w="6350" cap="flat" cmpd="sng" algn="ctr">
            <a:solidFill>
              <a:srgbClr val="420664"/>
            </a:solidFill>
            <a:prstDash val="solid"/>
            <a:miter lim="800000"/>
          </a:ln>
          <a:effectLst/>
        </p:spPr>
      </p:cxnSp>
      <p:cxnSp>
        <p:nvCxnSpPr>
          <p:cNvPr id="84" name="Łącznik prosty 41">
            <a:extLst>
              <a:ext uri="{FF2B5EF4-FFF2-40B4-BE49-F238E27FC236}">
                <a16:creationId xmlns:a16="http://schemas.microsoft.com/office/drawing/2014/main" id="{32A79026-1482-4523-8A26-5E103F6505D7}"/>
              </a:ext>
            </a:extLst>
          </p:cNvPr>
          <p:cNvCxnSpPr>
            <a:cxnSpLocks/>
            <a:stCxn id="71" idx="2"/>
            <a:endCxn id="73" idx="0"/>
          </p:cNvCxnSpPr>
          <p:nvPr/>
        </p:nvCxnSpPr>
        <p:spPr>
          <a:xfrm>
            <a:off x="7000927" y="4849920"/>
            <a:ext cx="197731" cy="113337"/>
          </a:xfrm>
          <a:prstGeom prst="line">
            <a:avLst/>
          </a:prstGeom>
          <a:noFill/>
          <a:ln w="6350" cap="flat" cmpd="sng" algn="ctr">
            <a:solidFill>
              <a:srgbClr val="420664"/>
            </a:solidFill>
            <a:prstDash val="solid"/>
            <a:miter lim="800000"/>
          </a:ln>
          <a:effectLst/>
        </p:spPr>
      </p:cxnSp>
      <p:cxnSp>
        <p:nvCxnSpPr>
          <p:cNvPr id="85" name="Łącznik prosty 44">
            <a:extLst>
              <a:ext uri="{FF2B5EF4-FFF2-40B4-BE49-F238E27FC236}">
                <a16:creationId xmlns:a16="http://schemas.microsoft.com/office/drawing/2014/main" id="{209C01EC-2C3B-4B6E-A205-8AB42B802F62}"/>
              </a:ext>
            </a:extLst>
          </p:cNvPr>
          <p:cNvCxnSpPr>
            <a:cxnSpLocks/>
            <a:stCxn id="72" idx="2"/>
            <a:endCxn id="74" idx="0"/>
          </p:cNvCxnSpPr>
          <p:nvPr/>
        </p:nvCxnSpPr>
        <p:spPr>
          <a:xfrm>
            <a:off x="6011007" y="4844898"/>
            <a:ext cx="206834" cy="136616"/>
          </a:xfrm>
          <a:prstGeom prst="line">
            <a:avLst/>
          </a:prstGeom>
          <a:noFill/>
          <a:ln w="6350" cap="flat" cmpd="sng" algn="ctr">
            <a:solidFill>
              <a:srgbClr val="420664"/>
            </a:solidFill>
            <a:prstDash val="solid"/>
            <a:miter lim="800000"/>
          </a:ln>
          <a:effectLst/>
        </p:spPr>
      </p:cxnSp>
      <p:cxnSp>
        <p:nvCxnSpPr>
          <p:cNvPr id="86" name="Łącznik prosty 50">
            <a:extLst>
              <a:ext uri="{FF2B5EF4-FFF2-40B4-BE49-F238E27FC236}">
                <a16:creationId xmlns:a16="http://schemas.microsoft.com/office/drawing/2014/main" id="{917FF57B-AA5A-421A-9B1F-2A765F45460C}"/>
              </a:ext>
            </a:extLst>
          </p:cNvPr>
          <p:cNvCxnSpPr>
            <a:cxnSpLocks/>
            <a:stCxn id="74" idx="0"/>
            <a:endCxn id="71" idx="2"/>
          </p:cNvCxnSpPr>
          <p:nvPr/>
        </p:nvCxnSpPr>
        <p:spPr>
          <a:xfrm flipV="1">
            <a:off x="6217841" y="4849920"/>
            <a:ext cx="783086" cy="131594"/>
          </a:xfrm>
          <a:prstGeom prst="line">
            <a:avLst/>
          </a:prstGeom>
          <a:noFill/>
          <a:ln w="6350" cap="flat" cmpd="sng" algn="ctr">
            <a:solidFill>
              <a:srgbClr val="420664"/>
            </a:solidFill>
            <a:prstDash val="solid"/>
            <a:miter lim="800000"/>
          </a:ln>
          <a:effectLst/>
        </p:spPr>
      </p:cxnSp>
      <p:cxnSp>
        <p:nvCxnSpPr>
          <p:cNvPr id="87" name="Łącznik prosty 51">
            <a:extLst>
              <a:ext uri="{FF2B5EF4-FFF2-40B4-BE49-F238E27FC236}">
                <a16:creationId xmlns:a16="http://schemas.microsoft.com/office/drawing/2014/main" id="{0C38C044-2696-465D-B97E-9648D3D86D3B}"/>
              </a:ext>
            </a:extLst>
          </p:cNvPr>
          <p:cNvCxnSpPr>
            <a:cxnSpLocks/>
            <a:stCxn id="70" idx="0"/>
          </p:cNvCxnSpPr>
          <p:nvPr/>
        </p:nvCxnSpPr>
        <p:spPr>
          <a:xfrm flipV="1">
            <a:off x="5709024" y="4848128"/>
            <a:ext cx="1285677" cy="119300"/>
          </a:xfrm>
          <a:prstGeom prst="line">
            <a:avLst/>
          </a:prstGeom>
          <a:noFill/>
          <a:ln w="6350" cap="flat" cmpd="sng" algn="ctr">
            <a:solidFill>
              <a:srgbClr val="420664"/>
            </a:solidFill>
            <a:prstDash val="solid"/>
            <a:miter lim="800000"/>
          </a:ln>
          <a:effectLst/>
        </p:spPr>
      </p:cxnSp>
      <p:cxnSp>
        <p:nvCxnSpPr>
          <p:cNvPr id="88" name="Łącznik prosty 54">
            <a:extLst>
              <a:ext uri="{FF2B5EF4-FFF2-40B4-BE49-F238E27FC236}">
                <a16:creationId xmlns:a16="http://schemas.microsoft.com/office/drawing/2014/main" id="{AB727BAC-2DB3-4923-9C9D-C4BF4B7E9E83}"/>
              </a:ext>
            </a:extLst>
          </p:cNvPr>
          <p:cNvCxnSpPr>
            <a:cxnSpLocks/>
            <a:stCxn id="72" idx="2"/>
            <a:endCxn id="75" idx="0"/>
          </p:cNvCxnSpPr>
          <p:nvPr/>
        </p:nvCxnSpPr>
        <p:spPr>
          <a:xfrm>
            <a:off x="6011007" y="4844898"/>
            <a:ext cx="704352" cy="141638"/>
          </a:xfrm>
          <a:prstGeom prst="line">
            <a:avLst/>
          </a:prstGeom>
          <a:noFill/>
          <a:ln w="6350" cap="flat" cmpd="sng" algn="ctr">
            <a:solidFill>
              <a:srgbClr val="420664"/>
            </a:solidFill>
            <a:prstDash val="solid"/>
            <a:miter lim="800000"/>
          </a:ln>
          <a:effectLst/>
        </p:spPr>
      </p:cxnSp>
      <p:cxnSp>
        <p:nvCxnSpPr>
          <p:cNvPr id="89" name="Łącznik prosty 56">
            <a:extLst>
              <a:ext uri="{FF2B5EF4-FFF2-40B4-BE49-F238E27FC236}">
                <a16:creationId xmlns:a16="http://schemas.microsoft.com/office/drawing/2014/main" id="{6EA395E6-5D0B-4CE3-A52A-9073FA22C03A}"/>
              </a:ext>
            </a:extLst>
          </p:cNvPr>
          <p:cNvCxnSpPr>
            <a:cxnSpLocks/>
            <a:stCxn id="72" idx="2"/>
            <a:endCxn id="73" idx="0"/>
          </p:cNvCxnSpPr>
          <p:nvPr/>
        </p:nvCxnSpPr>
        <p:spPr>
          <a:xfrm>
            <a:off x="6011007" y="4844898"/>
            <a:ext cx="1187651" cy="118359"/>
          </a:xfrm>
          <a:prstGeom prst="line">
            <a:avLst/>
          </a:prstGeom>
          <a:noFill/>
          <a:ln w="6350" cap="flat" cmpd="sng" algn="ctr">
            <a:solidFill>
              <a:srgbClr val="420664"/>
            </a:solidFill>
            <a:prstDash val="solid"/>
            <a:miter lim="800000"/>
          </a:ln>
          <a:effectLst/>
        </p:spPr>
      </p:cxnSp>
      <p:sp>
        <p:nvSpPr>
          <p:cNvPr id="90" name="Prostokąt 58">
            <a:extLst>
              <a:ext uri="{FF2B5EF4-FFF2-40B4-BE49-F238E27FC236}">
                <a16:creationId xmlns:a16="http://schemas.microsoft.com/office/drawing/2014/main" id="{34F1DBA7-E6B1-4A73-8CE7-0809B3A56C87}"/>
              </a:ext>
            </a:extLst>
          </p:cNvPr>
          <p:cNvSpPr/>
          <p:nvPr/>
        </p:nvSpPr>
        <p:spPr>
          <a:xfrm>
            <a:off x="5897294" y="4178938"/>
            <a:ext cx="193637" cy="186852"/>
          </a:xfrm>
          <a:prstGeom prst="rect">
            <a:avLst/>
          </a:prstGeom>
          <a:noFill/>
          <a:ln w="6350" cap="flat" cmpd="sng" algn="ctr">
            <a:solidFill>
              <a:srgbClr val="42066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1" name="Prostokąt 59">
            <a:extLst>
              <a:ext uri="{FF2B5EF4-FFF2-40B4-BE49-F238E27FC236}">
                <a16:creationId xmlns:a16="http://schemas.microsoft.com/office/drawing/2014/main" id="{E1CED44D-22E6-4244-8F50-896018C0B995}"/>
              </a:ext>
            </a:extLst>
          </p:cNvPr>
          <p:cNvSpPr/>
          <p:nvPr/>
        </p:nvSpPr>
        <p:spPr>
          <a:xfrm>
            <a:off x="5636123" y="4425441"/>
            <a:ext cx="193637" cy="186852"/>
          </a:xfrm>
          <a:prstGeom prst="rect">
            <a:avLst/>
          </a:prstGeom>
          <a:noFill/>
          <a:ln w="6350" cap="flat" cmpd="sng" algn="ctr">
            <a:solidFill>
              <a:srgbClr val="42066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2" name="Prostokąt 60">
            <a:extLst>
              <a:ext uri="{FF2B5EF4-FFF2-40B4-BE49-F238E27FC236}">
                <a16:creationId xmlns:a16="http://schemas.microsoft.com/office/drawing/2014/main" id="{E18B7246-97E1-4616-8139-54569873CC04}"/>
              </a:ext>
            </a:extLst>
          </p:cNvPr>
          <p:cNvSpPr/>
          <p:nvPr/>
        </p:nvSpPr>
        <p:spPr>
          <a:xfrm>
            <a:off x="6929858" y="4425441"/>
            <a:ext cx="193637" cy="186852"/>
          </a:xfrm>
          <a:prstGeom prst="rect">
            <a:avLst/>
          </a:prstGeom>
          <a:noFill/>
          <a:ln w="6350" cap="flat" cmpd="sng" algn="ctr">
            <a:solidFill>
              <a:srgbClr val="42066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3" name="Prostokąt 61">
            <a:extLst>
              <a:ext uri="{FF2B5EF4-FFF2-40B4-BE49-F238E27FC236}">
                <a16:creationId xmlns:a16="http://schemas.microsoft.com/office/drawing/2014/main" id="{1E29229A-3F4F-4DD7-9976-2329A2870DB9}"/>
              </a:ext>
            </a:extLst>
          </p:cNvPr>
          <p:cNvSpPr/>
          <p:nvPr/>
        </p:nvSpPr>
        <p:spPr>
          <a:xfrm>
            <a:off x="7233220" y="4362756"/>
            <a:ext cx="248514" cy="249537"/>
          </a:xfrm>
          <a:prstGeom prst="rect">
            <a:avLst/>
          </a:prstGeom>
          <a:noFill/>
          <a:ln w="6350" cap="flat" cmpd="sng" algn="ctr">
            <a:solidFill>
              <a:srgbClr val="42066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4" name="Prostokąt 62">
            <a:extLst>
              <a:ext uri="{FF2B5EF4-FFF2-40B4-BE49-F238E27FC236}">
                <a16:creationId xmlns:a16="http://schemas.microsoft.com/office/drawing/2014/main" id="{B96181D0-8A16-4894-B62E-852C5D58510F}"/>
              </a:ext>
            </a:extLst>
          </p:cNvPr>
          <p:cNvSpPr/>
          <p:nvPr/>
        </p:nvSpPr>
        <p:spPr>
          <a:xfrm>
            <a:off x="5897295" y="4425441"/>
            <a:ext cx="193637" cy="186852"/>
          </a:xfrm>
          <a:prstGeom prst="rect">
            <a:avLst/>
          </a:prstGeom>
          <a:noFill/>
          <a:ln w="6350" cap="flat" cmpd="sng" algn="ctr">
            <a:solidFill>
              <a:srgbClr val="42066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5" name="Prostokąt 65">
            <a:extLst>
              <a:ext uri="{FF2B5EF4-FFF2-40B4-BE49-F238E27FC236}">
                <a16:creationId xmlns:a16="http://schemas.microsoft.com/office/drawing/2014/main" id="{3E2E344C-E16D-40DA-A080-489412A2691B}"/>
              </a:ext>
            </a:extLst>
          </p:cNvPr>
          <p:cNvSpPr/>
          <p:nvPr/>
        </p:nvSpPr>
        <p:spPr>
          <a:xfrm>
            <a:off x="6937584" y="4175904"/>
            <a:ext cx="193637" cy="186852"/>
          </a:xfrm>
          <a:prstGeom prst="rect">
            <a:avLst/>
          </a:prstGeom>
          <a:noFill/>
          <a:ln w="6350" cap="flat" cmpd="sng" algn="ctr">
            <a:solidFill>
              <a:srgbClr val="42066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6" name="Prostokąt 66">
            <a:extLst>
              <a:ext uri="{FF2B5EF4-FFF2-40B4-BE49-F238E27FC236}">
                <a16:creationId xmlns:a16="http://schemas.microsoft.com/office/drawing/2014/main" id="{1BE700E7-C122-4CC8-B72D-C925DD0195D7}"/>
              </a:ext>
            </a:extLst>
          </p:cNvPr>
          <p:cNvSpPr/>
          <p:nvPr/>
        </p:nvSpPr>
        <p:spPr>
          <a:xfrm>
            <a:off x="5624769" y="4185173"/>
            <a:ext cx="193637" cy="186852"/>
          </a:xfrm>
          <a:prstGeom prst="rect">
            <a:avLst/>
          </a:prstGeom>
          <a:noFill/>
          <a:ln w="6350" cap="flat" cmpd="sng" algn="ctr">
            <a:solidFill>
              <a:srgbClr val="42066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7" name="Prostokąt 67">
            <a:extLst>
              <a:ext uri="{FF2B5EF4-FFF2-40B4-BE49-F238E27FC236}">
                <a16:creationId xmlns:a16="http://schemas.microsoft.com/office/drawing/2014/main" id="{51E8A16C-CBBF-4A11-A8BC-384CF519D62A}"/>
              </a:ext>
            </a:extLst>
          </p:cNvPr>
          <p:cNvSpPr/>
          <p:nvPr/>
        </p:nvSpPr>
        <p:spPr>
          <a:xfrm>
            <a:off x="6614057" y="4425441"/>
            <a:ext cx="193637" cy="186852"/>
          </a:xfrm>
          <a:prstGeom prst="rect">
            <a:avLst/>
          </a:prstGeom>
          <a:noFill/>
          <a:ln w="6350" cap="flat" cmpd="sng" algn="ctr">
            <a:solidFill>
              <a:srgbClr val="42066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8" name="Prostokąt 68">
            <a:extLst>
              <a:ext uri="{FF2B5EF4-FFF2-40B4-BE49-F238E27FC236}">
                <a16:creationId xmlns:a16="http://schemas.microsoft.com/office/drawing/2014/main" id="{C562796C-BCB1-49CE-ADB6-B4C59392C3AA}"/>
              </a:ext>
            </a:extLst>
          </p:cNvPr>
          <p:cNvSpPr/>
          <p:nvPr/>
        </p:nvSpPr>
        <p:spPr>
          <a:xfrm>
            <a:off x="6617620" y="4165055"/>
            <a:ext cx="193637" cy="186852"/>
          </a:xfrm>
          <a:prstGeom prst="rect">
            <a:avLst/>
          </a:prstGeom>
          <a:noFill/>
          <a:ln w="6350" cap="flat" cmpd="sng" algn="ctr">
            <a:solidFill>
              <a:srgbClr val="42066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9" name="Prostokąt 69">
            <a:extLst>
              <a:ext uri="{FF2B5EF4-FFF2-40B4-BE49-F238E27FC236}">
                <a16:creationId xmlns:a16="http://schemas.microsoft.com/office/drawing/2014/main" id="{32B60E40-E358-4873-9E59-A9A41DA84F65}"/>
              </a:ext>
            </a:extLst>
          </p:cNvPr>
          <p:cNvSpPr/>
          <p:nvPr/>
        </p:nvSpPr>
        <p:spPr>
          <a:xfrm>
            <a:off x="6154101" y="4292561"/>
            <a:ext cx="314123" cy="292893"/>
          </a:xfrm>
          <a:prstGeom prst="rect">
            <a:avLst/>
          </a:prstGeom>
          <a:noFill/>
          <a:ln w="6350" cap="flat" cmpd="sng" algn="ctr">
            <a:solidFill>
              <a:srgbClr val="42066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0" name="Prostokąt 70">
            <a:extLst>
              <a:ext uri="{FF2B5EF4-FFF2-40B4-BE49-F238E27FC236}">
                <a16:creationId xmlns:a16="http://schemas.microsoft.com/office/drawing/2014/main" id="{E45932CC-DD0B-417B-96D0-0F2508460F16}"/>
              </a:ext>
            </a:extLst>
          </p:cNvPr>
          <p:cNvSpPr/>
          <p:nvPr/>
        </p:nvSpPr>
        <p:spPr>
          <a:xfrm>
            <a:off x="5636124" y="3947568"/>
            <a:ext cx="193637" cy="186852"/>
          </a:xfrm>
          <a:prstGeom prst="rect">
            <a:avLst/>
          </a:prstGeom>
          <a:noFill/>
          <a:ln w="6350" cap="flat" cmpd="sng" algn="ctr">
            <a:solidFill>
              <a:srgbClr val="42066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1" name="pole tekstowe 71">
            <a:extLst>
              <a:ext uri="{FF2B5EF4-FFF2-40B4-BE49-F238E27FC236}">
                <a16:creationId xmlns:a16="http://schemas.microsoft.com/office/drawing/2014/main" id="{7E26998C-A9D5-46B7-AEF9-0889D47F1B95}"/>
              </a:ext>
            </a:extLst>
          </p:cNvPr>
          <p:cNvSpPr txBox="1"/>
          <p:nvPr/>
        </p:nvSpPr>
        <p:spPr>
          <a:xfrm>
            <a:off x="5482254" y="5750635"/>
            <a:ext cx="2342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>
                <a:solidFill>
                  <a:srgbClr val="420664"/>
                </a:solidFill>
                <a:latin typeface="Trebuchet MS" panose="020B0603020202020204"/>
              </a:rPr>
              <a:t>Hosted</a:t>
            </a:r>
            <a:r>
              <a:rPr lang="pl-PL" dirty="0">
                <a:solidFill>
                  <a:srgbClr val="420664"/>
                </a:solidFill>
                <a:latin typeface="Trebuchet MS" panose="020B0603020202020204"/>
              </a:rPr>
              <a:t> </a:t>
            </a:r>
            <a:r>
              <a:rPr lang="pl-PL" dirty="0" err="1">
                <a:solidFill>
                  <a:srgbClr val="420664"/>
                </a:solidFill>
                <a:latin typeface="Trebuchet MS" panose="020B0603020202020204"/>
              </a:rPr>
              <a:t>Private</a:t>
            </a:r>
            <a:r>
              <a:rPr lang="pl-PL" dirty="0">
                <a:solidFill>
                  <a:srgbClr val="420664"/>
                </a:solidFill>
                <a:latin typeface="Trebuchet MS" panose="020B0603020202020204"/>
              </a:rPr>
              <a:t> Cloud</a:t>
            </a:r>
          </a:p>
        </p:txBody>
      </p:sp>
      <p:sp>
        <p:nvSpPr>
          <p:cNvPr id="102" name="Prostokąt 72">
            <a:extLst>
              <a:ext uri="{FF2B5EF4-FFF2-40B4-BE49-F238E27FC236}">
                <a16:creationId xmlns:a16="http://schemas.microsoft.com/office/drawing/2014/main" id="{0CF1D14A-E925-4935-8C73-F6C0170C552F}"/>
              </a:ext>
            </a:extLst>
          </p:cNvPr>
          <p:cNvSpPr/>
          <p:nvPr/>
        </p:nvSpPr>
        <p:spPr>
          <a:xfrm>
            <a:off x="5460441" y="3842928"/>
            <a:ext cx="2049332" cy="795196"/>
          </a:xfrm>
          <a:prstGeom prst="rect">
            <a:avLst/>
          </a:prstGeom>
          <a:noFill/>
          <a:ln w="15875" cap="flat" cmpd="sng" algn="ctr">
            <a:solidFill>
              <a:srgbClr val="BA28B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103" name="Łącznik prosty 74">
            <a:extLst>
              <a:ext uri="{FF2B5EF4-FFF2-40B4-BE49-F238E27FC236}">
                <a16:creationId xmlns:a16="http://schemas.microsoft.com/office/drawing/2014/main" id="{4B1FC801-D15F-4DD2-9756-D1EE5B184198}"/>
              </a:ext>
            </a:extLst>
          </p:cNvPr>
          <p:cNvCxnSpPr>
            <a:stCxn id="102" idx="0"/>
          </p:cNvCxnSpPr>
          <p:nvPr/>
        </p:nvCxnSpPr>
        <p:spPr>
          <a:xfrm flipV="1">
            <a:off x="6485107" y="3607295"/>
            <a:ext cx="0" cy="235633"/>
          </a:xfrm>
          <a:prstGeom prst="line">
            <a:avLst/>
          </a:prstGeom>
          <a:noFill/>
          <a:ln w="12700" cap="flat" cmpd="sng" algn="ctr">
            <a:solidFill>
              <a:srgbClr val="BA28BB"/>
            </a:solidFill>
            <a:prstDash val="solid"/>
            <a:miter lim="800000"/>
          </a:ln>
          <a:effectLst/>
        </p:spPr>
      </p:cxnSp>
      <p:sp>
        <p:nvSpPr>
          <p:cNvPr id="104" name="Prostokąt 75">
            <a:extLst>
              <a:ext uri="{FF2B5EF4-FFF2-40B4-BE49-F238E27FC236}">
                <a16:creationId xmlns:a16="http://schemas.microsoft.com/office/drawing/2014/main" id="{865E9194-839A-4555-A0F0-6E2FF4C95DBA}"/>
              </a:ext>
            </a:extLst>
          </p:cNvPr>
          <p:cNvSpPr/>
          <p:nvPr/>
        </p:nvSpPr>
        <p:spPr>
          <a:xfrm>
            <a:off x="5596995" y="3881609"/>
            <a:ext cx="273450" cy="756515"/>
          </a:xfrm>
          <a:prstGeom prst="rect">
            <a:avLst/>
          </a:prstGeom>
          <a:noFill/>
          <a:ln w="2222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FFFF00"/>
              </a:highlight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105" name="Łącznik prosty 77">
            <a:extLst>
              <a:ext uri="{FF2B5EF4-FFF2-40B4-BE49-F238E27FC236}">
                <a16:creationId xmlns:a16="http://schemas.microsoft.com/office/drawing/2014/main" id="{1B5FB760-FFC6-44DF-8010-5C8DB217E88D}"/>
              </a:ext>
            </a:extLst>
          </p:cNvPr>
          <p:cNvCxnSpPr>
            <a:cxnSpLocks/>
            <a:stCxn id="104" idx="1"/>
            <a:endCxn id="106" idx="3"/>
          </p:cNvCxnSpPr>
          <p:nvPr/>
        </p:nvCxnSpPr>
        <p:spPr>
          <a:xfrm flipH="1" flipV="1">
            <a:off x="5194407" y="4029950"/>
            <a:ext cx="402588" cy="229917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sp>
        <p:nvSpPr>
          <p:cNvPr id="106" name="pole tekstowe 78">
            <a:extLst>
              <a:ext uri="{FF2B5EF4-FFF2-40B4-BE49-F238E27FC236}">
                <a16:creationId xmlns:a16="http://schemas.microsoft.com/office/drawing/2014/main" id="{BCCD6B42-951A-4666-8EEE-B420ACFBB9C3}"/>
              </a:ext>
            </a:extLst>
          </p:cNvPr>
          <p:cNvSpPr txBox="1"/>
          <p:nvPr/>
        </p:nvSpPr>
        <p:spPr>
          <a:xfrm>
            <a:off x="4413470" y="3891450"/>
            <a:ext cx="780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20664"/>
                </a:solidFill>
                <a:latin typeface="Trebuchet MS" panose="020B0603020202020204"/>
              </a:rPr>
              <a:t>ERP </a:t>
            </a:r>
            <a:r>
              <a:rPr lang="pl-PL" sz="1200" dirty="0" err="1">
                <a:solidFill>
                  <a:srgbClr val="420664"/>
                </a:solidFill>
                <a:latin typeface="Trebuchet MS" panose="020B0603020202020204"/>
              </a:rPr>
              <a:t>VMs</a:t>
            </a:r>
            <a:endParaRPr lang="pl-PL" sz="1200" dirty="0">
              <a:solidFill>
                <a:srgbClr val="420664"/>
              </a:solidFill>
              <a:latin typeface="Trebuchet MS" panose="020B0603020202020204"/>
            </a:endParaRPr>
          </a:p>
        </p:txBody>
      </p:sp>
      <p:sp>
        <p:nvSpPr>
          <p:cNvPr id="107" name="Prostokąt 81">
            <a:extLst>
              <a:ext uri="{FF2B5EF4-FFF2-40B4-BE49-F238E27FC236}">
                <a16:creationId xmlns:a16="http://schemas.microsoft.com/office/drawing/2014/main" id="{3F6A38BD-9B00-4131-9EAD-8931135537AD}"/>
              </a:ext>
            </a:extLst>
          </p:cNvPr>
          <p:cNvSpPr/>
          <p:nvPr/>
        </p:nvSpPr>
        <p:spPr>
          <a:xfrm>
            <a:off x="7186665" y="4324666"/>
            <a:ext cx="383783" cy="323141"/>
          </a:xfrm>
          <a:prstGeom prst="rect">
            <a:avLst/>
          </a:prstGeom>
          <a:noFill/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108" name="Łącznik prosty 83">
            <a:extLst>
              <a:ext uri="{FF2B5EF4-FFF2-40B4-BE49-F238E27FC236}">
                <a16:creationId xmlns:a16="http://schemas.microsoft.com/office/drawing/2014/main" id="{DC62501D-F6EB-4294-AB98-2B8AA2473983}"/>
              </a:ext>
            </a:extLst>
          </p:cNvPr>
          <p:cNvCxnSpPr>
            <a:cxnSpLocks/>
          </p:cNvCxnSpPr>
          <p:nvPr/>
        </p:nvCxnSpPr>
        <p:spPr>
          <a:xfrm flipV="1">
            <a:off x="7638356" y="4480596"/>
            <a:ext cx="317081" cy="12840"/>
          </a:xfrm>
          <a:prstGeom prst="line">
            <a:avLst/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sp>
        <p:nvSpPr>
          <p:cNvPr id="109" name="pole tekstowe 84">
            <a:extLst>
              <a:ext uri="{FF2B5EF4-FFF2-40B4-BE49-F238E27FC236}">
                <a16:creationId xmlns:a16="http://schemas.microsoft.com/office/drawing/2014/main" id="{E22B301C-9544-47E1-8C20-5FDA9A55962E}"/>
              </a:ext>
            </a:extLst>
          </p:cNvPr>
          <p:cNvSpPr txBox="1"/>
          <p:nvPr/>
        </p:nvSpPr>
        <p:spPr>
          <a:xfrm>
            <a:off x="7939687" y="4262604"/>
            <a:ext cx="874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20664"/>
                </a:solidFill>
                <a:latin typeface="Trebuchet MS" panose="020B0603020202020204"/>
              </a:rPr>
              <a:t>Active </a:t>
            </a:r>
            <a:r>
              <a:rPr lang="pl-PL" sz="1200" dirty="0" err="1">
                <a:solidFill>
                  <a:srgbClr val="420664"/>
                </a:solidFill>
                <a:latin typeface="Trebuchet MS" panose="020B0603020202020204"/>
              </a:rPr>
              <a:t>directory</a:t>
            </a:r>
            <a:endParaRPr lang="pl-PL" sz="1200" dirty="0">
              <a:solidFill>
                <a:srgbClr val="420664"/>
              </a:solidFill>
              <a:latin typeface="Trebuchet MS" panose="020B0603020202020204"/>
            </a:endParaRPr>
          </a:p>
        </p:txBody>
      </p:sp>
      <p:sp>
        <p:nvSpPr>
          <p:cNvPr id="110" name="pole tekstowe 109">
            <a:extLst>
              <a:ext uri="{FF2B5EF4-FFF2-40B4-BE49-F238E27FC236}">
                <a16:creationId xmlns:a16="http://schemas.microsoft.com/office/drawing/2014/main" id="{1813A205-0484-4886-A39E-DA903E53AA51}"/>
              </a:ext>
            </a:extLst>
          </p:cNvPr>
          <p:cNvSpPr txBox="1"/>
          <p:nvPr/>
        </p:nvSpPr>
        <p:spPr>
          <a:xfrm>
            <a:off x="7824466" y="3888024"/>
            <a:ext cx="952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20664"/>
                </a:solidFill>
                <a:latin typeface="Trebuchet MS" panose="020B0603020202020204"/>
              </a:rPr>
              <a:t>File </a:t>
            </a:r>
            <a:r>
              <a:rPr lang="pl-PL" sz="1200" dirty="0" err="1">
                <a:solidFill>
                  <a:srgbClr val="420664"/>
                </a:solidFill>
                <a:latin typeface="Trebuchet MS" panose="020B0603020202020204"/>
              </a:rPr>
              <a:t>server</a:t>
            </a:r>
            <a:endParaRPr lang="pl-PL" sz="1200" dirty="0">
              <a:solidFill>
                <a:srgbClr val="420664"/>
              </a:solidFill>
              <a:latin typeface="Trebuchet MS" panose="020B0603020202020204"/>
            </a:endParaRPr>
          </a:p>
        </p:txBody>
      </p:sp>
      <p:cxnSp>
        <p:nvCxnSpPr>
          <p:cNvPr id="111" name="Łącznik prosty 107">
            <a:extLst>
              <a:ext uri="{FF2B5EF4-FFF2-40B4-BE49-F238E27FC236}">
                <a16:creationId xmlns:a16="http://schemas.microsoft.com/office/drawing/2014/main" id="{6DAF0EA8-89D4-41D7-94EF-44C8491796B7}"/>
              </a:ext>
            </a:extLst>
          </p:cNvPr>
          <p:cNvCxnSpPr>
            <a:cxnSpLocks/>
            <a:stCxn id="112" idx="3"/>
            <a:endCxn id="110" idx="1"/>
          </p:cNvCxnSpPr>
          <p:nvPr/>
        </p:nvCxnSpPr>
        <p:spPr>
          <a:xfrm flipV="1">
            <a:off x="7558432" y="4026524"/>
            <a:ext cx="266034" cy="34239"/>
          </a:xfrm>
          <a:prstGeom prst="line">
            <a:avLst/>
          </a:prstGeom>
          <a:noFill/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112" name="Prostokąt 108">
            <a:extLst>
              <a:ext uri="{FF2B5EF4-FFF2-40B4-BE49-F238E27FC236}">
                <a16:creationId xmlns:a16="http://schemas.microsoft.com/office/drawing/2014/main" id="{3BC8A5B7-B0B9-4454-9998-5E002EE0CCEF}"/>
              </a:ext>
            </a:extLst>
          </p:cNvPr>
          <p:cNvSpPr/>
          <p:nvPr/>
        </p:nvSpPr>
        <p:spPr>
          <a:xfrm>
            <a:off x="7174649" y="3842927"/>
            <a:ext cx="383783" cy="435671"/>
          </a:xfrm>
          <a:prstGeom prst="rect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113" name="Łącznik prosty 112">
            <a:extLst>
              <a:ext uri="{FF2B5EF4-FFF2-40B4-BE49-F238E27FC236}">
                <a16:creationId xmlns:a16="http://schemas.microsoft.com/office/drawing/2014/main" id="{2B4D17D3-8629-4B2E-908B-4B80CE5C08D5}"/>
              </a:ext>
            </a:extLst>
          </p:cNvPr>
          <p:cNvCxnSpPr>
            <a:cxnSpLocks/>
            <a:stCxn id="99" idx="1"/>
          </p:cNvCxnSpPr>
          <p:nvPr/>
        </p:nvCxnSpPr>
        <p:spPr>
          <a:xfrm flipH="1">
            <a:off x="4906763" y="4439008"/>
            <a:ext cx="1247338" cy="308960"/>
          </a:xfrm>
          <a:prstGeom prst="line">
            <a:avLst/>
          </a:prstGeom>
          <a:noFill/>
          <a:ln w="12700" cap="flat" cmpd="sng" algn="ctr">
            <a:solidFill>
              <a:srgbClr val="BA28BB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114" name="pole tekstowe 114">
            <a:extLst>
              <a:ext uri="{FF2B5EF4-FFF2-40B4-BE49-F238E27FC236}">
                <a16:creationId xmlns:a16="http://schemas.microsoft.com/office/drawing/2014/main" id="{46583079-E707-48D1-B712-A9E159AD99B1}"/>
              </a:ext>
            </a:extLst>
          </p:cNvPr>
          <p:cNvSpPr txBox="1"/>
          <p:nvPr/>
        </p:nvSpPr>
        <p:spPr>
          <a:xfrm>
            <a:off x="4153351" y="4584053"/>
            <a:ext cx="987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err="1">
                <a:solidFill>
                  <a:srgbClr val="420664"/>
                </a:solidFill>
                <a:latin typeface="Trebuchet MS" panose="020B0603020202020204"/>
              </a:rPr>
              <a:t>Workflow</a:t>
            </a:r>
            <a:r>
              <a:rPr lang="pl-PL" sz="1200" dirty="0">
                <a:solidFill>
                  <a:srgbClr val="420664"/>
                </a:solidFill>
                <a:latin typeface="Trebuchet MS" panose="020B0603020202020204"/>
              </a:rPr>
              <a:t> software</a:t>
            </a:r>
          </a:p>
        </p:txBody>
      </p:sp>
      <p:sp>
        <p:nvSpPr>
          <p:cNvPr id="115" name="pole tekstowe 115">
            <a:extLst>
              <a:ext uri="{FF2B5EF4-FFF2-40B4-BE49-F238E27FC236}">
                <a16:creationId xmlns:a16="http://schemas.microsoft.com/office/drawing/2014/main" id="{12157284-157C-4488-9326-166F304E5DA4}"/>
              </a:ext>
            </a:extLst>
          </p:cNvPr>
          <p:cNvSpPr txBox="1"/>
          <p:nvPr/>
        </p:nvSpPr>
        <p:spPr>
          <a:xfrm>
            <a:off x="6710875" y="3392367"/>
            <a:ext cx="1016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20664"/>
                </a:solidFill>
                <a:latin typeface="Trebuchet MS" panose="020B0603020202020204"/>
              </a:rPr>
              <a:t>NSX Edge</a:t>
            </a:r>
          </a:p>
        </p:txBody>
      </p:sp>
      <p:pic>
        <p:nvPicPr>
          <p:cNvPr id="116" name="Obraz 116">
            <a:extLst>
              <a:ext uri="{FF2B5EF4-FFF2-40B4-BE49-F238E27FC236}">
                <a16:creationId xmlns:a16="http://schemas.microsoft.com/office/drawing/2014/main" id="{9D35C720-5AB2-4FAB-AF31-78D6350A86E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79797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113266" y="1130758"/>
            <a:ext cx="650296" cy="650296"/>
          </a:xfrm>
          <a:prstGeom prst="rect">
            <a:avLst/>
          </a:prstGeom>
        </p:spPr>
      </p:pic>
      <p:pic>
        <p:nvPicPr>
          <p:cNvPr id="117" name="Obraz 117">
            <a:extLst>
              <a:ext uri="{FF2B5EF4-FFF2-40B4-BE49-F238E27FC236}">
                <a16:creationId xmlns:a16="http://schemas.microsoft.com/office/drawing/2014/main" id="{D8AD748E-2736-4E93-9402-DA46BD9E50F7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79797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126441" y="1272541"/>
            <a:ext cx="650296" cy="650296"/>
          </a:xfrm>
          <a:prstGeom prst="rect">
            <a:avLst/>
          </a:prstGeom>
        </p:spPr>
      </p:pic>
      <p:pic>
        <p:nvPicPr>
          <p:cNvPr id="118" name="Obraz 118">
            <a:extLst>
              <a:ext uri="{FF2B5EF4-FFF2-40B4-BE49-F238E27FC236}">
                <a16:creationId xmlns:a16="http://schemas.microsoft.com/office/drawing/2014/main" id="{059A4331-A3CC-4829-92F5-DB60323402D9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79797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269302" y="2447782"/>
            <a:ext cx="650296" cy="650296"/>
          </a:xfrm>
          <a:prstGeom prst="rect">
            <a:avLst/>
          </a:prstGeom>
        </p:spPr>
      </p:pic>
      <p:pic>
        <p:nvPicPr>
          <p:cNvPr id="119" name="Obraz 119">
            <a:extLst>
              <a:ext uri="{FF2B5EF4-FFF2-40B4-BE49-F238E27FC236}">
                <a16:creationId xmlns:a16="http://schemas.microsoft.com/office/drawing/2014/main" id="{A73B712E-A6B8-4FE2-8637-934B5851E72E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79797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381630" y="1485193"/>
            <a:ext cx="650296" cy="650296"/>
          </a:xfrm>
          <a:prstGeom prst="rect">
            <a:avLst/>
          </a:prstGeom>
        </p:spPr>
      </p:pic>
      <p:cxnSp>
        <p:nvCxnSpPr>
          <p:cNvPr id="120" name="Łącznik prosty ze strzałką 121">
            <a:extLst>
              <a:ext uri="{FF2B5EF4-FFF2-40B4-BE49-F238E27FC236}">
                <a16:creationId xmlns:a16="http://schemas.microsoft.com/office/drawing/2014/main" id="{7A469A22-1554-4A39-ABDD-C8834C003ADB}"/>
              </a:ext>
            </a:extLst>
          </p:cNvPr>
          <p:cNvCxnSpPr>
            <a:cxnSpLocks/>
            <a:stCxn id="77" idx="1"/>
          </p:cNvCxnSpPr>
          <p:nvPr/>
        </p:nvCxnSpPr>
        <p:spPr>
          <a:xfrm flipH="1" flipV="1">
            <a:off x="4542194" y="3126820"/>
            <a:ext cx="1741068" cy="264560"/>
          </a:xfrm>
          <a:prstGeom prst="straightConnector1">
            <a:avLst/>
          </a:prstGeom>
          <a:noFill/>
          <a:ln w="12700" cap="flat" cmpd="sng" algn="ctr">
            <a:solidFill>
              <a:srgbClr val="BA28BB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21" name="Łącznik prosty ze strzałką 125">
            <a:extLst>
              <a:ext uri="{FF2B5EF4-FFF2-40B4-BE49-F238E27FC236}">
                <a16:creationId xmlns:a16="http://schemas.microsoft.com/office/drawing/2014/main" id="{A02D1CF1-49B1-448E-B4B9-633F30E7C607}"/>
              </a:ext>
            </a:extLst>
          </p:cNvPr>
          <p:cNvCxnSpPr>
            <a:cxnSpLocks/>
          </p:cNvCxnSpPr>
          <p:nvPr/>
        </p:nvCxnSpPr>
        <p:spPr>
          <a:xfrm flipH="1" flipV="1">
            <a:off x="5031926" y="2154825"/>
            <a:ext cx="1302614" cy="1062427"/>
          </a:xfrm>
          <a:prstGeom prst="straightConnector1">
            <a:avLst/>
          </a:prstGeom>
          <a:noFill/>
          <a:ln w="12700" cap="flat" cmpd="sng" algn="ctr">
            <a:solidFill>
              <a:srgbClr val="BA28BB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22" name="Łącznik prosty ze strzałką 126">
            <a:extLst>
              <a:ext uri="{FF2B5EF4-FFF2-40B4-BE49-F238E27FC236}">
                <a16:creationId xmlns:a16="http://schemas.microsoft.com/office/drawing/2014/main" id="{AE70D52C-FDF3-45DE-B612-2EC0A2524272}"/>
              </a:ext>
            </a:extLst>
          </p:cNvPr>
          <p:cNvCxnSpPr>
            <a:cxnSpLocks/>
            <a:endCxn id="117" idx="2"/>
          </p:cNvCxnSpPr>
          <p:nvPr/>
        </p:nvCxnSpPr>
        <p:spPr>
          <a:xfrm flipV="1">
            <a:off x="6614057" y="1922837"/>
            <a:ext cx="1837532" cy="1294414"/>
          </a:xfrm>
          <a:prstGeom prst="straightConnector1">
            <a:avLst/>
          </a:prstGeom>
          <a:noFill/>
          <a:ln w="12700" cap="flat" cmpd="sng" algn="ctr">
            <a:solidFill>
              <a:srgbClr val="BA28BB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23" name="Łącznik prosty ze strzałką 127">
            <a:extLst>
              <a:ext uri="{FF2B5EF4-FFF2-40B4-BE49-F238E27FC236}">
                <a16:creationId xmlns:a16="http://schemas.microsoft.com/office/drawing/2014/main" id="{D133E448-9382-4D74-9D7E-44FF90FA09C4}"/>
              </a:ext>
            </a:extLst>
          </p:cNvPr>
          <p:cNvCxnSpPr>
            <a:cxnSpLocks/>
            <a:endCxn id="77" idx="3"/>
          </p:cNvCxnSpPr>
          <p:nvPr/>
        </p:nvCxnSpPr>
        <p:spPr>
          <a:xfrm flipH="1">
            <a:off x="6710875" y="2977076"/>
            <a:ext cx="2482612" cy="414304"/>
          </a:xfrm>
          <a:prstGeom prst="straightConnector1">
            <a:avLst/>
          </a:prstGeom>
          <a:noFill/>
          <a:ln w="12700" cap="flat" cmpd="sng" algn="ctr">
            <a:solidFill>
              <a:srgbClr val="BA28BB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24" name="Łącznik prosty ze strzałką 132">
            <a:extLst>
              <a:ext uri="{FF2B5EF4-FFF2-40B4-BE49-F238E27FC236}">
                <a16:creationId xmlns:a16="http://schemas.microsoft.com/office/drawing/2014/main" id="{E5D494B7-9C93-4FAD-B75F-25276090A0C1}"/>
              </a:ext>
            </a:extLst>
          </p:cNvPr>
          <p:cNvCxnSpPr>
            <a:cxnSpLocks/>
          </p:cNvCxnSpPr>
          <p:nvPr/>
        </p:nvCxnSpPr>
        <p:spPr>
          <a:xfrm flipH="1" flipV="1">
            <a:off x="6409640" y="1790117"/>
            <a:ext cx="91212" cy="1382434"/>
          </a:xfrm>
          <a:prstGeom prst="straightConnector1">
            <a:avLst/>
          </a:prstGeom>
          <a:noFill/>
          <a:ln w="12700" cap="flat" cmpd="sng" algn="ctr">
            <a:solidFill>
              <a:srgbClr val="BA28BB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25" name="pole tekstowe 136">
            <a:extLst>
              <a:ext uri="{FF2B5EF4-FFF2-40B4-BE49-F238E27FC236}">
                <a16:creationId xmlns:a16="http://schemas.microsoft.com/office/drawing/2014/main" id="{F5B4892E-F74B-4CE3-A12A-F6D8F65C2876}"/>
              </a:ext>
            </a:extLst>
          </p:cNvPr>
          <p:cNvSpPr txBox="1"/>
          <p:nvPr/>
        </p:nvSpPr>
        <p:spPr>
          <a:xfrm>
            <a:off x="5297779" y="2788338"/>
            <a:ext cx="2756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20664"/>
                </a:solidFill>
                <a:latin typeface="Trebuchet MS" panose="020B0603020202020204"/>
              </a:rPr>
              <a:t>IP sec </a:t>
            </a:r>
            <a:r>
              <a:rPr lang="pl-PL" sz="1200" dirty="0" err="1">
                <a:solidFill>
                  <a:srgbClr val="420664"/>
                </a:solidFill>
                <a:latin typeface="Trebuchet MS" panose="020B0603020202020204"/>
              </a:rPr>
              <a:t>site</a:t>
            </a:r>
            <a:r>
              <a:rPr lang="pl-PL" sz="1200" dirty="0">
                <a:solidFill>
                  <a:srgbClr val="420664"/>
                </a:solidFill>
                <a:latin typeface="Trebuchet MS" panose="020B0603020202020204"/>
              </a:rPr>
              <a:t>-to-</a:t>
            </a:r>
            <a:r>
              <a:rPr lang="pl-PL" sz="1200" dirty="0" err="1">
                <a:solidFill>
                  <a:srgbClr val="420664"/>
                </a:solidFill>
                <a:latin typeface="Trebuchet MS" panose="020B0603020202020204"/>
              </a:rPr>
              <a:t>site</a:t>
            </a:r>
            <a:r>
              <a:rPr lang="pl-PL" sz="1200" dirty="0">
                <a:solidFill>
                  <a:srgbClr val="420664"/>
                </a:solidFill>
                <a:latin typeface="Trebuchet MS" panose="020B0603020202020204"/>
              </a:rPr>
              <a:t> VPN </a:t>
            </a:r>
            <a:r>
              <a:rPr lang="pl-PL" sz="1200" dirty="0" err="1">
                <a:solidFill>
                  <a:srgbClr val="420664"/>
                </a:solidFill>
                <a:latin typeface="Trebuchet MS" panose="020B0603020202020204"/>
              </a:rPr>
              <a:t>connections</a:t>
            </a:r>
            <a:endParaRPr lang="pl-PL" sz="1200" dirty="0">
              <a:solidFill>
                <a:srgbClr val="420664"/>
              </a:solidFill>
              <a:latin typeface="Trebuchet MS" panose="020B0603020202020204"/>
            </a:endParaRPr>
          </a:p>
        </p:txBody>
      </p:sp>
      <p:sp>
        <p:nvSpPr>
          <p:cNvPr id="126" name="Prostokąt 137">
            <a:extLst>
              <a:ext uri="{FF2B5EF4-FFF2-40B4-BE49-F238E27FC236}">
                <a16:creationId xmlns:a16="http://schemas.microsoft.com/office/drawing/2014/main" id="{6A2E2D90-9136-4F49-AEBF-96AB9A5E7CD5}"/>
              </a:ext>
            </a:extLst>
          </p:cNvPr>
          <p:cNvSpPr/>
          <p:nvPr/>
        </p:nvSpPr>
        <p:spPr>
          <a:xfrm>
            <a:off x="6543710" y="4084043"/>
            <a:ext cx="354428" cy="323141"/>
          </a:xfrm>
          <a:prstGeom prst="rect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127" name="Łącznik prosty 139">
            <a:extLst>
              <a:ext uri="{FF2B5EF4-FFF2-40B4-BE49-F238E27FC236}">
                <a16:creationId xmlns:a16="http://schemas.microsoft.com/office/drawing/2014/main" id="{CC1D010F-42CF-4ABE-920A-96006544A1FE}"/>
              </a:ext>
            </a:extLst>
          </p:cNvPr>
          <p:cNvCxnSpPr/>
          <p:nvPr/>
        </p:nvCxnSpPr>
        <p:spPr>
          <a:xfrm>
            <a:off x="6898138" y="4415758"/>
            <a:ext cx="1311454" cy="648083"/>
          </a:xfrm>
          <a:prstGeom prst="line">
            <a:avLst/>
          </a:prstGeom>
          <a:noFill/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128" name="pole tekstowe 140">
            <a:extLst>
              <a:ext uri="{FF2B5EF4-FFF2-40B4-BE49-F238E27FC236}">
                <a16:creationId xmlns:a16="http://schemas.microsoft.com/office/drawing/2014/main" id="{D1F41AED-8FA8-492E-BA53-6BFC5E37F382}"/>
              </a:ext>
            </a:extLst>
          </p:cNvPr>
          <p:cNvSpPr txBox="1"/>
          <p:nvPr/>
        </p:nvSpPr>
        <p:spPr>
          <a:xfrm>
            <a:off x="8209591" y="4963257"/>
            <a:ext cx="1199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err="1">
                <a:solidFill>
                  <a:srgbClr val="420664"/>
                </a:solidFill>
                <a:latin typeface="Trebuchet MS" panose="020B0603020202020204"/>
              </a:rPr>
              <a:t>Veeam</a:t>
            </a:r>
            <a:r>
              <a:rPr lang="pl-PL" sz="1200" dirty="0">
                <a:solidFill>
                  <a:srgbClr val="420664"/>
                </a:solidFill>
                <a:latin typeface="Trebuchet MS" panose="020B0603020202020204"/>
              </a:rPr>
              <a:t> backup </a:t>
            </a:r>
          </a:p>
        </p:txBody>
      </p:sp>
      <p:sp>
        <p:nvSpPr>
          <p:cNvPr id="129" name="TextBox 62">
            <a:extLst>
              <a:ext uri="{FF2B5EF4-FFF2-40B4-BE49-F238E27FC236}">
                <a16:creationId xmlns:a16="http://schemas.microsoft.com/office/drawing/2014/main" id="{49F037BF-3A73-4CA7-ADCA-A9F16D4D77AC}"/>
              </a:ext>
            </a:extLst>
          </p:cNvPr>
          <p:cNvSpPr txBox="1"/>
          <p:nvPr/>
        </p:nvSpPr>
        <p:spPr>
          <a:xfrm>
            <a:off x="7581438" y="3062108"/>
            <a:ext cx="6281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002060"/>
                </a:solidFill>
                <a:latin typeface="Trebuchet MS" panose="020B0603020202020204"/>
              </a:rPr>
              <a:t>100 Mb/s</a:t>
            </a:r>
            <a:endParaRPr lang="pl-PL" sz="800" b="1" dirty="0">
              <a:solidFill>
                <a:srgbClr val="002060"/>
              </a:solidFill>
              <a:latin typeface="Trebuchet MS" panose="020B0603020202020204"/>
            </a:endParaRPr>
          </a:p>
        </p:txBody>
      </p:sp>
      <p:sp>
        <p:nvSpPr>
          <p:cNvPr id="130" name="TextBox 63">
            <a:extLst>
              <a:ext uri="{FF2B5EF4-FFF2-40B4-BE49-F238E27FC236}">
                <a16:creationId xmlns:a16="http://schemas.microsoft.com/office/drawing/2014/main" id="{CF9F8CE4-B263-4154-AC0D-5D531E1A3D1D}"/>
              </a:ext>
            </a:extLst>
          </p:cNvPr>
          <p:cNvSpPr txBox="1"/>
          <p:nvPr/>
        </p:nvSpPr>
        <p:spPr>
          <a:xfrm>
            <a:off x="7344113" y="2347567"/>
            <a:ext cx="6281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002060"/>
                </a:solidFill>
                <a:latin typeface="Trebuchet MS" panose="020B0603020202020204"/>
              </a:rPr>
              <a:t>100 Mb/s</a:t>
            </a:r>
            <a:endParaRPr lang="pl-PL" sz="800" b="1" dirty="0">
              <a:solidFill>
                <a:srgbClr val="002060"/>
              </a:solidFill>
              <a:latin typeface="Trebuchet MS" panose="020B0603020202020204"/>
            </a:endParaRPr>
          </a:p>
        </p:txBody>
      </p:sp>
      <p:sp>
        <p:nvSpPr>
          <p:cNvPr id="131" name="TextBox 64">
            <a:extLst>
              <a:ext uri="{FF2B5EF4-FFF2-40B4-BE49-F238E27FC236}">
                <a16:creationId xmlns:a16="http://schemas.microsoft.com/office/drawing/2014/main" id="{CAC0436F-424A-4B69-A6AA-A67EAF67FED3}"/>
              </a:ext>
            </a:extLst>
          </p:cNvPr>
          <p:cNvSpPr txBox="1"/>
          <p:nvPr/>
        </p:nvSpPr>
        <p:spPr>
          <a:xfrm>
            <a:off x="6141169" y="2149433"/>
            <a:ext cx="6281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002060"/>
                </a:solidFill>
                <a:latin typeface="Trebuchet MS" panose="020B0603020202020204"/>
              </a:rPr>
              <a:t>100 Mb/s</a:t>
            </a:r>
            <a:endParaRPr lang="pl-PL" sz="800" b="1" dirty="0">
              <a:solidFill>
                <a:srgbClr val="002060"/>
              </a:solidFill>
              <a:latin typeface="Trebuchet MS" panose="020B0603020202020204"/>
            </a:endParaRPr>
          </a:p>
        </p:txBody>
      </p:sp>
      <p:sp>
        <p:nvSpPr>
          <p:cNvPr id="132" name="TextBox 125">
            <a:extLst>
              <a:ext uri="{FF2B5EF4-FFF2-40B4-BE49-F238E27FC236}">
                <a16:creationId xmlns:a16="http://schemas.microsoft.com/office/drawing/2014/main" id="{0D2E22E6-93B1-4E6D-AF7C-CC5BDFE99B38}"/>
              </a:ext>
            </a:extLst>
          </p:cNvPr>
          <p:cNvSpPr txBox="1"/>
          <p:nvPr/>
        </p:nvSpPr>
        <p:spPr>
          <a:xfrm>
            <a:off x="5310692" y="2500283"/>
            <a:ext cx="6281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002060"/>
                </a:solidFill>
                <a:latin typeface="Trebuchet MS" panose="020B0603020202020204"/>
              </a:rPr>
              <a:t>100 Mb/s</a:t>
            </a:r>
            <a:endParaRPr lang="pl-PL" sz="800" b="1" dirty="0">
              <a:solidFill>
                <a:srgbClr val="002060"/>
              </a:solidFill>
              <a:latin typeface="Trebuchet MS" panose="020B0603020202020204"/>
            </a:endParaRPr>
          </a:p>
        </p:txBody>
      </p:sp>
      <p:sp>
        <p:nvSpPr>
          <p:cNvPr id="133" name="TextBox 126">
            <a:extLst>
              <a:ext uri="{FF2B5EF4-FFF2-40B4-BE49-F238E27FC236}">
                <a16:creationId xmlns:a16="http://schemas.microsoft.com/office/drawing/2014/main" id="{97442DCF-2D38-43AA-9819-A7B0EE518D0F}"/>
              </a:ext>
            </a:extLst>
          </p:cNvPr>
          <p:cNvSpPr txBox="1"/>
          <p:nvPr/>
        </p:nvSpPr>
        <p:spPr>
          <a:xfrm>
            <a:off x="5139924" y="3129173"/>
            <a:ext cx="6281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002060"/>
                </a:solidFill>
                <a:latin typeface="Trebuchet MS" panose="020B0603020202020204"/>
              </a:rPr>
              <a:t>100 Mb/s</a:t>
            </a:r>
            <a:endParaRPr lang="pl-PL" sz="800" b="1" dirty="0">
              <a:solidFill>
                <a:srgbClr val="002060"/>
              </a:solidFill>
              <a:latin typeface="Trebuchet MS" panose="020B0603020202020204"/>
            </a:endParaRPr>
          </a:p>
        </p:txBody>
      </p:sp>
      <p:pic>
        <p:nvPicPr>
          <p:cNvPr id="134" name="Picture 6" descr="See original image">
            <a:extLst>
              <a:ext uri="{FF2B5EF4-FFF2-40B4-BE49-F238E27FC236}">
                <a16:creationId xmlns:a16="http://schemas.microsoft.com/office/drawing/2014/main" id="{564E3F7A-CE4B-40FF-B82A-638EA222D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920" y="4994277"/>
            <a:ext cx="795750" cy="361544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35" name="Image 49">
            <a:extLst>
              <a:ext uri="{FF2B5EF4-FFF2-40B4-BE49-F238E27FC236}">
                <a16:creationId xmlns:a16="http://schemas.microsoft.com/office/drawing/2014/main" id="{6901283C-BBCE-49A1-B946-DDE5F30E261F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4670" y="520171"/>
            <a:ext cx="1543794" cy="558253"/>
          </a:xfrm>
          <a:prstGeom prst="rect">
            <a:avLst/>
          </a:prstGeom>
        </p:spPr>
      </p:pic>
      <p:pic>
        <p:nvPicPr>
          <p:cNvPr id="1026" name="Picture 2" descr="data:image/png;base64,iVBORw0KGgoAAAANSUhEUgAAAawAAAB2CAMAAACjxFdjAAABDlBMVEX///+4FLi7Kbvkr+TpvOlNAHa6Ibq5GrlJAHRFAHFQB3i2ALZAAG5OAHf//P9KAHTZkdmOc6TKZsrg2uXdn92+Lr7v0+/wz/A4AGnx6/XQdtD68fr59vvm3OyBW5vVx91dHYJoN4mTc6q6pMl3RZXFutBvQo7qw+r35vdYAH+Sbarbl9vMvNenjLm0msSHY6DFstH03/TET8TSf9LAOcDk2OpgKYPWidZ5VpTtyu3KZcrfpd/jsuPHWceggrTs5PB4TZXDRsOzo8GJYaJ6S5dcGYGbha4lAF92PpZmK4mtSbWkOq6Td6ibI6dqO4uFOZtyG4yuVbevMbWYVKqELZuRWaa7bMOlcrVeLYHWtdzXEuBGAAAWWklEQVR4nO1dC3fauLbGNMIP/EiTQA04PFtCCBBIgDQPXpMyk0w7mTlze8/J+f9/5O4tv2Qjg0lIO2tdf6urMbYsy/q0t7a2tuRUamu0rvfOijeTxXCYzg0XF5ODq7uTgb59PgneFqUPR5NcRhTETCbtIgO/BTG9uDoZ/OziJfAweHczFMWMwxACfiHsM6KQuzjLJxL2D0DrdpIWMq4g5RaTm4Pi5dVlsXhwczEUswIlEdi72E/k6+dCzxdzNlNC5qJ4tjdolXwJ0q3W4ProcjIEXUj5utmzfmJZ/59DP7nJUh6E3ORuEElE6/oStCSmyy5uE7p+CvS7i2wGmUoXT0qbEufPhiJNnHuXdF4/HntU/4Gw7MWs/Q9FKobC8O5tC5YgjNYkCxUvZov5LW4qHYEYIl3Xb1auBKu4RZ0miletLe/Tb4cCKsPLjXozwY4wuLFrfFuqEKWjHChDcfFh56VKwMO7HIiVMNlGAbJoXUJnl8nsJ4bG28Mqolhljl5R19dDEC7h5iWCmWAbtBaoxS5e540oXWImuZfKZoJ4yKdRBZ69Op89yCeTPdlBiRJE4SSLfqNd1DGV0Oy7HeSUgI93wJU43I1DVj+Avi97tJO8EqziVsDuKsYQqXJ/f1/ZmOoKqBcStt4Gd9SGi5Pym2qo3zYnu03YeiucoAV3GSelVSUKqcXwr79DUb19bcESrCCPXBVjJR2piqLIhzFSUsWa2IS7RimXSYs38UbCXRnJ6sZJeoZsJVPIO8YExkVxbAuANSdAFpnHYvZSSGdyrypZgjD2oU6HMV3lMwmoUog2i5X6RkyLB68oWYIwcDCcjesd6skKedAUuRErdWmYSWcTI2N3aA238TaUDUUdEWKU4yXPQ7clJG7CneFAjGsIAmaKRh5SD0SrxtOD6BfJTJJAmh3hDjus2LXZl1EDgi6UOzHvOMgkY+NdAXsVMX7YxL1BjFFqpBHpPu4DMDIjsd93gsttlGCqMCbkEf4+gx6MK40wNk4swp1gIKbTufgBLhXQf1P4W5cUabMz18EFKMLEkbEDYEVuMe/kkuSSFgt5MZ1ZvKBsCYL4gLbaFgEXVULGqP5QHS5j3wWqVkiCP1+NyXYaqgLmRZsenRtEGsW9bZAGg3PrsiUIIr+lYKHJ/oke2SZ8XFyJSa/1alxuWYmPRBsX6FFBkeVa7PsGGWgU8R+jbxUJx02tb5fHbvEmz4YhUOYinHHraj8KR+gXdI5///r1j7PQ9XetKHMeWkU29lirP5/3g2dm9fcU0074AZVufT4/Xzk/m8/boZS9904evVnglTvvPUz5xbd+tS9/6x0zZ4/9+74FvTmzL/PzYA7193W3z8DM3OPuexZOJv337+tuOSr+6dSRwDEFB1kxCn+ALfi7YB/jGtXwdSG7uOU3KtC34j73CqduapKhBU8dm4YhAWT1MTBgGM1V2QBIqtYL3DBVDTk4tNDLMs0CM/nCel8aqnNekh8jyHq2bzVk1gKuyJJ7o3YcSD+ViRl8uCZ5J6wnWXUf/yDTbO130xwKC6eyWnfSVr3DlAV2u7hSvlZOTEfgT0Op/h110V5iLAy5XlsdZ8y4NbEK6A7D/eGxCqdUVZYV47Tgn+6ohibT87IZkMWCpinGU7AEZUMxVJqWGCozd9oAdQF5IJb8AadVIxqmkAlR/XJVJEVz7guaWgUFHj4P5HCqqR5ZTSK5ZD3izYZiP9/LpGIqDp112fDiJwbQ3K9Wy6ZfooMou4qMpJC/BPeXmMvlhGACe00XtxO8FdJxoz6fiEa0oGgBWSqUutCX2OFdRSWGhqrJqjQeAo0O53FC3ksgS0ZCC6P+o6yoviA2ZCOktMJAslB2jr/Y7hvn6RKpcdUICBZR1IBoRZDlPJ98XMlAKdD30/xmsA8dCXe9RzHD9WqgBeg3ya4cKlGqdH1AaeblCd1jvHicVEcm4yYJipZDFq3Z9+5JfW6QGlcWdEnT5hJTsSmbLDfPc0PzJ08hy/J6gwDJGjlFO/XOAlnPPLVZqJLl3AiK1nZkpZ4NqQwl1jS/TaEWTHNLF0FWHdq1r52hAqVfw0lOhpBnjvcOB5l0PN/+R6jUjkqWbGKPrJ5suEocI3dU/lAP6x/qTGUrhSWrVNX8xoCJ15fIlaxUW5J993WUZHVlY27JJNCQtyRrZGD5QAl+8R4wEKM6fT5Z+qnGhqDpj6AUVqp/kIuIFrwT4s1GV0CwCjBGUFnRQrJmljXrsI0NtMUDNwt9iTx1ZcL2WixZqXvD8IzFhqyN7ynmQTvBA5I1h+tNQpq+3VeRtKV9X5mtfGtMpAq0a4ONUtmSLGiTpNqTNcMvEHQjAn9uhE9WBUSJ9QdOJV7LxmhBngiVYtqDcwNVLbzBmMkEyCLNZrMKDXbuna4bvpQF0FexzYORwbbuAFlw6xf3GAwMzaAwI1zTQJaC1wnR7n3zBgwMYt8XaFdQ8iboQpmw1ui2ZKXKhmYobL6gmES+suaTheSwr9NReRFpFgYJ8IZUi3QmRrDbSIX+wbJKpwHRQmsQK0t57voURpGlPxG5Z1kWy8hayVIcyNFkEZpAIpLiNXZQg859EktWFbpby9LnhO21tiZrVoX2wZwuLSK9ClyyUBmcBmpbIryINDBbuH58OJ/bvMKuDpbsKQDsWUa0gCytVjVIYEADapDrS4ZGRJaQxVJhGxdLFqgqts8i89ExYhTRp8KbGw1M0Hkmkte/AVnjin0fM5roox1qP5zh/pF4pmmhRoKTS1yywJZRZCbbvBg53c4l6xC0YLAl3xuKtBqJgXONPH23F6fTmkFFGxKMhQzCaoFjFdqJ3jTYxoZqWeXEFoCRqEiYhSQpTMfBkjUFa9GjPZaB4dQv9G+eOYgGxiq7S6LR8ksGYeS6bHgdyEjSSKBv5JM1U4nM/ITOJWo6n0sWmOpy0AuEpnwvnIySxRm9pVpwfuM6PZCWWp0C7PKxVwYky0rNiMaOZi0YkGluI2U6fmxUNmSGTZ+sUhvO+53vNmRNJbKerI6qKW367HNN80ULVK2j+/SPRnBIEUHWYZCsy2i1xCNL/2w45rOHgqpw3hPUHZ8UMZ3ZFD9QIJ5ytxTNbwk2WakeyNK04lUBDBo1ed6vVD71HmSPLWjFrgJoG75oAVnSt0+fevUHCV6EUd9oEXxyEOFugj6rC1e7Hw1F9pQLWIPjvnOfp7BqxBu0n8Mo0MtBIpp0/6nyqasYYe9MLLImMPDhlo1P1kzT2P6a4oFoyxU9uMhE+CommY3TMay53WMMQoesVFnVDNnvy/qSBL9R5/kOJKhD2bVRj2W/r0B3k62fDFllPbbU3UShSkwvwQCtQbwVdDPzcOpucm50209FJV7HgAXx5Lqi0ZLK6LEKWUVxyAKrLXLWgkdWgzOBxYtIO8Hl/ly/wpWYHq63MGaa6vv48IfLwOg3VcJa0uuSqsr+eOH4XFFpbZ3O3bLNTdN/d/jhDlz1uUn9ePJyPg30GT37PL0WQVbVuXzanDKmu3+fZ/PD83zXVdk0q35J2xotqfy0Uomm+ZhaweFvqun/auWi/T88sqBhyuFBI4y0pdBMRAsEi9tl2QGK66dJrMPDQ7/Nw49D5oJzst+vsMpqVmlMu72KP+sBKf0KZTOcHdqYhaS7cOgjQvDdyzP2yRZzn+Un9B9e8Mtvl7TbnTYOVzRtKNnKGyPyayJlOGTNqhqpriR8JIwVgECu0gJffk7EJJD6hbiO9F9wyarIvBEwjIrYQUPrCPdmiFqIkE8i0l4K6Fsi23kRvbFBfIfB6iIXxhDg/xLoLnbZKJNvkN4q6i2BDxgOZdaRFcQQRuRKbu28ozP7mI10AJZy8WeLEwRwJEZHoBeFTAh/LxXpe/ikuwW1/0vM3kT3SvoakybBWqyTrLObAwb4409JIf+6sY9ZTP7+++8LL2HxbK21B4OFJOb9RXi3hiw9jNSYaOMZ5/xxdak8eOc3PDLac5xgPfbWkLWCYyNqqWPZ0ORVZy4fi0xC1ssA1qAYmyye+8JGb8W9G41Esl6Krch6IFrE8vyZZMgxlxdjn7V+v6H8uwQh3NG+BQfFUVvZDj6EoCrk6Tp8kuL6f/7887tznN8wtzjc5HbfzwoJgrB3vPggpoW9iEo7CFZaFiNxv0bkRjffd9Jlszdr9oEvbTTdrxKyQsjaZKHzJ2qDitCgmLov1kfiMhG5keuTB+lNg+LBXoIQTmjj3+B1Z+LYhXSVkL8yQkQAPBLLHGYiN0L7EBGckWAjrDXdPZJ1duTi9kpWpP+9PeLj9t9ff/96Ra+eFTPUORihXdd5IxOsx0UmcqEvksXMu3SlcKA0i44pedO0gwP6vR++oXG7cT4rQRQO+DHSCCTLv6Q/EntSnQ+LENL0LtNd6/g2HwZQJ7u9vwxnYqQLI0jWTFUiQl9tnBsK48TAe/nr5tbEESTYABxoRcwFBsnqblg+3AhEpLVwD2tedJOe3RzdlCACg+hNcQNkcWLQgigFI9LgZq5zHRtHspndC6FfRMaiBcgqELISgxYE9mm+HjzCLUo4neEtWO6JffFSACUiv8MPkBXtxHURdObSZSQcsjBO8R/7Ya0CPwjtn4M9IWrflwBZYD+oEQuXHIxkhVnpGSFZpZhdlsV5VmE2cyrTKlA4x/SPXqA6uuBA90+lnD+Wd0vKvo5n2Pw75fHY2yCgwDyCOeN1BAU3ls3ySmWf9pOkZjOnAnT/wUzxde/Ydc7N3Fdinw2v7WXZiuhcgmQVqhqzNpMPRSNjr9w3Ge7anj3ezgAc1NWwGFvdsayNz2lo57SKWNKHTZd0eDfT0FS1npbVx8dqlU4OVE6ZK5Al3PJo3984pafuT9lxY5cuIndX6WEu1SWr+L/gM5/c/RPaTsxtvwlvfe7EuI7Kp9Ky2bVfu1LW5LGzNunB3kSzo9DndpY0c7soSzhym8jjR1rfvSU+yp7gsKZVSXuqO/WKK+izXL8rSxY/Bi0IXL/qvv1A4LsAIc+IeMIALFkaB60Za26Ou917g8Y81tVyG0BTTGWqng/NNn21dnss37fpareKSdfPzpzw2I9quz2X6ZZ7+lyF6mmY7FCkokrnlUpZduJqTzV8ArtqsKbdt8tj1VkEcW8e2ndBui9O1VRkudyrP9kMN9THTmWq2tXfN2lONTvzvvqEmVMyeuq8fU+c5YhVe3F0F8617XdITc1a+77mbriAIy2+450lq21s3qyuYvirgQ744yxLjLfxUFf9EhKtnknX8dr31k1fS04lA4OtbbIQ56bTDCtqkCwMRD63m9NM0QqFYHv4YkefT1XbpD1d0SO1KlZGV7aH/m2brF9MlERb9Vk1lUoI/TGTnrCsDfsTIPojysnItPPum/4Yp2d+wv9stl2y/MWX1qOKb+O9biuqG2HIwiV0Gi8NCwtU5bN9iNsy8JTrXTzDXZeqVjUoWs/stGdd/fWXX35x1t/IPc1sBMhyUnLIGtVc7WXel4PrUTWZPk83bTfN6WkfwE611qq0EYxVetIhq2Mue32n2Y9MRmu6Ff6kzOznTVEa7XN9tQzFt1VfD87N5k5sf9VePdRVv3mvV1a/9Dt+p6hD95LlqSbGNziSlHA4OwfnskSXC+QndG+FVcGiKjeGLdiDwvdMVrQKy0emG68bpmn+ZuuoqVopAFuzzWQRU1U114Coq2pQrZ9qttSqDlkEH/GJSfBsk/XRZskhC/oXSGerxobJ5PhFta/f23tY6DWlMHPXSvRlFfK2RbdHO8qp/WxXsuh1u9SltgwP8JdQ3/HXtw0Wac/r/h+w9P4T4XD38e+vX/+4vC0u6CRJlmNi5uPZgtZSUpZKUEs9s2tT69Ac3SgqIAvakvxNXSFrZFIV5HRdqY9yb6n5+kXTgur40e43Sg61K5JVqlKyLIXuJOKRBe2o05U0+3nMoh3XQnpyyt03u13TsUP60E7cKLCeWp97Ww+4kgUJmSixWb/sr/qzMpyV9fq7NDNF9ZeiLIdRU1mBOa2MaEd8crtBkNVsjF2TG+rn9+/fzwO9Vs+cQ81Ztsapm/56HyQLFz5JK2SlpNMRrg9ydAyowY7s+5rDnVJDxQ0TrHPXwAj3WUBWCUYUT7ap4JJVqECdzghdlwP9SwOyn1F2KvISM+o5XSDYqZrirukJ9VmWZDivs9pnpUb4MqwptM/ZYnOQZWZ+F0uFfI81R+zOFF/wAjsGcCnG7pDWI8EqnWnsjiX6uap8/uyYU3W1+RlQsI/pBrCat5GIT1ZDVcrtpvnRbqMPJn7069kZCupamI2yuTxv11zlexoSPCCLzOfPsmrboK412DWb5+WxU5fHiln7/Fmx16N3Velze27W3ML0VW8RW199htLP6auggdGXl2WabPnsWIP4etg40Q74fD43GOMOTYzwHnaBXdG+YvTFJrlC0cKFCWJmeHPC9SJexZskrjzbuv/XGhvdpnfKzWa5QV+q26SgZHVr9EUqT66m+Pbs9W6V+6dxzV3feA7Gj95tOsvq9GZ4oaHeaI6fvY/tfWyGyfoMT5xP3evTZ1qSUf1pPG42nLSF7rw5b3fsX505XOl5FWGV5+5h5wlLb5e78VzB3fqeqWx9Ltu7HdG3sx/Qh1yey6wphKOfkNqy8gweiKb8N78Z//3+/fufg6jwphYuafjRmzVu9ZWGF33SoRR5l7WTT0RYpWCdDVC01kwsGhrul7IZelMy1MiruGFo4nB/PYrRu2GkwvugrcN0TWQufvZumHy//fVo4bq5SDfQvRHvg4F0izIpajr5YlXXJngRztZ9fEJWyFM89VvCSS3+JQyUSebzd4LSIrrdd9aISxjfjIgQKPxwTPz1KgnW4iT6ayThfdDWgb9HWopOmQjJ6tRdoRj1XUa9SgLD07WwNI379eLbLH+WP8GLQL/LyBmyWm15fQxaEOeGIrVXZseTzwjuGNfcD3RWlrKiqHEXytmbLNpuMQbYEISNe6El2AIYRrtiv5dlUGxy/KF4wdQ0LbSwTp+IiSW4a2Cdhj8q3dZOT7W43wpEfFy9oYhKMOmwdgve59p1S4d/W2SyesO+mHRYb4ABrsiKsd/wVthHuUo+crZ7nOyeLbqgJPno7VtgD1SWuM2HzzZhH2zMZDT8RrhDQQhbGS+Gfolc8XeJTPB63OFineFu1g5YGOaUTbh6O5xko+JdtkUev8GVTQbDb4k87mohXL664zrCQCeeByvBDjFYoJlx8TpVWLrBSZF0jMizBK9C6YBW9NErhGtviEPhVxKeIBZuMcRTmLzU79BCD1NGvEp8TD8E+QsR7YzLl+yCUDpLox4dJptM/yjo+2hniJn9baXDOsrhugShmIjVD0R+gZUuCpfbdDytfYFSlUnE6gfjXY5KV/Yi7qjr+oZu6i5s/upSgt3jbpGlWwnmLq83aTXr+mpIl5AIududxA0n2Ba6TVdaFIc3e4MowkqDk+KQfrwdeD1KOqufhtLejbP0Ssgsbq72Bi0mUl4vtQYnVzeLtGAvzhImtwlVPxeD/YuMYC+SEwUhdzE5KBYvry6LxYPJxVAQnPVzori4yifB7D8fev5oMrQFzP2QBfxyv2yBHOYuzvJJV/WPQenD2QQseRAkf/PcTIaeuNi/TvYQ/Ochf3K3X5wshrgwLjdcTIpXdyeJRP0I/B9fCoDHZb5EYAAAAABJRU5ErkJggg==">
            <a:extLst>
              <a:ext uri="{FF2B5EF4-FFF2-40B4-BE49-F238E27FC236}">
                <a16:creationId xmlns:a16="http://schemas.microsoft.com/office/drawing/2014/main" id="{9A3C432F-6020-47E8-A069-B77904BEE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36" y="447725"/>
            <a:ext cx="3656793" cy="100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144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ata:image/jpeg;base64,/9j/4AAQSkZJRgABAQAAAQABAAD/2wCEAAkGBxISEhUTExIWFhUXFRcYFRcWFxcXGBcgGhgXFxseGBceHyggGBolHRcXITUiJSkrLi4uFx8zODMsNyktLisBCgoKDg0OGhAQGy0mICYvLS8wLS0vLS8tLS4vLS8tLS0tLy0tLS0tLS0tLS0tLS0tLS0tLS0tLS0tLS0tLS0tLf/AABEIAOEA4QMBEQACEQEDEQH/xAAcAAEAAgIDAQAAAAAAAAAAAAAABgcEBQEDCAL/xABKEAABAwICBgQJCgMGBgMAAAABAAIDBBEFIQYHEjFBURMiYXEyM1JzgZGhsbIUIzQ1QmJygpLCJKLBQ1Njg7PhFXTD0dLwJkSj/8QAGwEBAAIDAQEAAAAAAAAAAAAAAAQFAgMGAQf/xAA9EQACAgECAwQHBwMEAQUBAAAAAQIDBAUREiExMkFRcQYTIjNhgZEUIzShscHRQlLwFWJy4fEWNUNTgiT/2gAMAwEAAhEDEQA/AKNQBAEAQBAEAQBAEAQBAEAQBAEAQBAEAQBAEAQBAEAQBAEAQBAEAQBAEAQBAEAQBAEAQBAEAQBAEAQBAEAQBAEAQBAEAQBAEAQBAEAQBAEAQBAEAQBAEAQHKAIBZAEBwgCAIAgCAIAgCAIAgCAIAgCAIAgCAIAgCAIDmyA7aamfI7ZjY57jua1pcT6BmvJSjBbyeyPUm+hJqTV7XObtyNZTs8qd4ZbvGZHpCr56pjrlFuT+C3N6xpvry8zuOjGHxePxWM/dgjdJ/MDb2Lz7Xky7FL+b2Hqq11n9D6jo8EBs11fMeTGxi/oLbrF2Z/eoRXxbPVGnu3ZltpMN4YZiLu0/7LHjyu+2H+fM94a/7WcupMN44ZiLe4n+qceT/wDbD/PmOGv+1mJLSYLfr/8AEICeD2xke66yVmd/TwS+p5w09+6PgaN4bL4nFGt7J4nM/myCy+1ZUO3Tv5PceqrfSf1Ouo1eVmztwmKpZ5UEjXZdxt7Lr2OqUb7T3i/9y2PHjT/p2fkRmsoZYXbMsb43eS9pafUVPhOM1vF7+RocXHqdCyPDhAEAQBAEAQBAEAQBAEAQBAEAQHKA2GC4LPVv6OCMvdxtub2uduA71puvrpjxWPYzhCU3siUNwHD6IgVcxqp9wp6bwQeT5N57hY9hUB5OTkL7qPDH+6X7I3erhDtPd+CJVh1Likrdmnhhw2A8m3lI7crk94aq267Cqe9snZL8v8+pJhC6a9lcKMyHV1Tk9JVzzVLhvdI8sb7yQPzKO9Ztfs0QUV8Fu/8APkbVhwXOyW52GtwSk3fJQ4ZdRold6wHH2rH1Wp5HXfb6HrljV+B0Ta0aBmTBM4fcja0e1w9yzWh5cu1JfVnn26pdEYj9blNwp5j3lg/qVs/9PT75r6GP+oR/tDNblPxp5h3OYf8Asn/p2f8AevoP9Rj/AGmVDrUoX5PbO0feY1w9jisHoeVHsyX5mX26p9UZAxbBKvwjTE/4jBG79RA961+o1PH7O/13PePGs67HxPq7o3fOUsksDvsvhk2m++/qcF6tZyIezfBS+DWx48OuXOD2MWsoMWgbsvEOJQcWSNHSW7Ac7+ly31ZGDc94t1y+HT/Poa513QXP2kROXC8Nq3FsbnYfU3zhnuYieQebFmZ4+hqtI3ZVC3kvWR8V1+nf8iK41zfL2X4Ebx/R2po3bM8ZaD4Lxmx34Xbj3b1Nx8qq9bwf8r5GmdcodTVKQYHCAIAgCAIAgCAIAgCAIAgOQEBLcF0VYIhV17zBTfZbb52fkI28AefLkMxX3ZrcvU464pfkvN/sb4VLbinyX6krw2lq6+MR07PkGH/d8ZMOd9778STbPe6yrL7aMSXHa/WWfkv4JNcJ28orhiSSnosOwiPbOzGbW6R/WmfzDePoaAFWytzNRnwx6eC6EpRpx1u+pDcd1rSOu2kiDB5ctnP9DB1W+kuVrjaBXDnc938OhFtz5S5Q5EDxPGKipN55nyZ3G04kDubub6ArurHrqW0IpEGU5S6swltMTgr1gLwBAEABQGXh2JzQO2oZXxnmxxbfvtv9K12VV2LaaT8zKM5R6MnOA61J2WbVRiVvltsyQejwXeod6psnQqZ86nwv8iZVnzjylzJw12G4xHubIQNx6k8f9QO67T2qmazNOl15fVMmfc5K+P5kercLrcNY5rR8uoPtwSC72DsFjYDfdtxxLRvVlTk4+a0+xZ4r/P1I06rKf90SL4lovDUxuqcMcXsaLy0zvHRdwz22+v052sqsydUvVZK2b6S7n/DI0qlJcVf08CGEKyI5wgCAIAgCAIAgCAIAgOQgJtguEw0MLa6uZtvfnS0x3yHg+QcGbt/tuAqu++eRN0UPZLtS8PgviSIQVa45/JEv0f0Wmq5BW4n13nOKnIsyMbxtM4fg/Vc3CqczUIY69RifOX+fr9CbTjysfrLfoc6aaw46bahptmSYZOdvji7OT3DluHG+YWOn6NO37y/kvDvZ7kZih7FZUeIV8s7zJLI57zvc43PcOQ7BkF1NdcK48MFsirlJye8uZuNH9DKyrAdHFsxn+0k6jO8cXflBUXJ1GjH5Tlz8F1NlePOzson2E6qadljUSvlPFrOoz15uPsVDf6QTfKqO3nzJ9enL+tkjGi1DBE/o6WIERvs5zdt3gn7T7m6gLUcm2xcU31XQkSxqoReyPPhXdFEcIAgCAID6Za+d7dm9AZzcKe8F0JEoGbgy+20czH4Vu0XHasHYlylyPdvAxqWpfG9sjHuY9pu1zSQR3EbllKCmuGS3T8QntzRauheskSFsNYQ1+QbMMmuPKQDJh+8Mudt65jUNFcd7Mf6fwWePm/02fU2Wkuh72yfLMOPRVLc3MbYMl52G4E8vBd35nTh6kpR+z5XOPj3oyuxdvvKupD8Rw+LFI3z08YirY7mppgLdJbe+MH7V9433yOdi64qsniSVdj3g+zLw+D/ZkOUVct48pd6IEVbEU4QBAEAQBAEAQBAEBLNCcIiIkraoXpqex2f72Te1g58LjtHAlV+bdPlRV2pfku9/wb6YLty6Im2hmEyVsxxOsFyT/DRnwWgE2cByH2e27uSp9Ryo41f2Wh/8n/ne+8m41Ltl62fyMbWVpwYy6kpndfdNIN7ebGHyuZ4bt91lpGl7pX3LyX7sxzMr/wCOBWmE4XNUyiKFhe88BuA4lx3NaOZXRXX10w45vZIr4QlN7RLg0U1dU9NZ89p5sjmPm2H7rT4R7XcsgFyedrVtr4KvZXj3stqMGMec+bJsqR7vqT1sgvD06K/xUnm3/CVtp95HzX6mu3sM8xr6Oc2cIAgOQgM6swmaKOOV8bhHK3ajfva7fltDIOyOW9a4XQnJxi+a6oycGluzAWwxO2GZzHBzXFrgbgtJBHcRmEaTWzQJFSVlNW9SrIhnOTKpoAa48BUMGR3+MFj5V96h2Rtp9qrmv7f4f7G1OMu1y+Jq8dwSekk6OZljva4ZseObHbnD/wBK3UZFd0eKD/lfBmM63B7Mm+rXTcsLaSpf82coZHHNh4McfIPA/Z7t1Nq2lqxO6pe13rx/7JmJlOD4ZdCQae4BJG4YjSdWoi60oA8Y0byRxIG8cR3ZwdLzIzj9lv7L6b93w/g35VGz9bWQjTKiiqIWYlTNDWyO2amMZ9FLvJ7Gu58yPKsrvDslVN41j5rsvxX/AEQbYqS9ZH5+ZDSrIjnCAIAgCAIAgCA7IInPcGtF3OIa0DiSbAeteOSim2epblk4nhglqaXB4j81TgPqXN+08jakd3gGw5F9uCo67/V1WZsusuyvh3fyTHDilGmPd1Jjpvjgw+jvEA15tFA0bm2G8Dk1o9eyqXTcZ5mQ5T5rq/j8Cdk2KmvhiUjhOGy1c7YoxtSSO3nhxc5x5AXJK7K62FNbnLkkU0IuctkX5ozo9DQwiOIXcc5JCOs88zyA4Dh33K4bNzbMqzilyXci+oojXHl1O7Hcdgo4+knfsjPZaM3vPJrePfuHEha8TDtyZcMF8+5GV18KlzKi0k1hVVUSyI9BETYNYeu6/lyb/QLDvXW4mkUY64pLil4v9ioty7LOS5IumipxHGyMbmMawflaG/0XG3z47JS8Wy6rW0Uj5r/FSebf8BSn3kfNfqeW9hnmRfRzmzhAEAQHoHQ6nZJhlMyRrXsdDZzXC4PWdwXDZ9s68ycoNp7l5jwjOlKSIZpbqwIvLRXcN5hcesPNuPhD7pz7SrjB1yM9oX8n493zId+C484fQrSWMtJa4EOBsQRYgjeCOBXQpprdFecBegsTQXEIq6E4ZV9bIupn/bZYXLWk8QLkdgI3WVHqNc8af2qj/wDS7n8SbjyjYvVT+TIfpJgclFO6GTO2bXDc9pvZw9RFuBBCtMXJhkVqyH/gjWVuuTiy3dWWkZq6YxyG8sFmuJz22nJjjfeci09w5rlNYw/s9ysgvZl+TLXCu9ZDgl1I82hZRYlJRPH8HXMsBwaXE7Fu1r7tHY4HkrON0srEjfHtw/br9URXX6q11vssrnFqB1PNJC/wo3uae2xtfuO/0q7qtVkFOPRohSjwvZmGthiEAQBAEAQBASvVlSNfXse/wYWvmd+QZepxB9Cr9Usccdpf1NL6kjGX3ifhzJpqliMrqutf4csmyDyz6R+fK7o/0qm12fBGvHj0S3/ZfuTcCPFKU2RnW5iZlreiB6sDA233nAPcfa0flVlolPq8ZT75cyLm2cVm3gS7VHgYipjUuHzk1w0kZhjTYD8zgT2gNVTruU52KmL5Lr5kzAp2jxvvJLpTpBHQwGZ+Z8GNl7F7uXYBvJ4Dtsq3AwpZVvCuneyTkXqqPxKCxrFpaqV00z9p59TRwa0cGjku6oohTBQgtkUM5ub3ZkaKUvS1tMznMy/cHAn2ArDLs4KJy+DMqo7zSPRpK+dnRpbHRXC8cgG/o32/SVto5WR80YW78DPM80LmHZc0tPJwIPqK+jqSlzic2011OpAEAQHobQT6vpfNfucuD1T8VZ5l/ie5RvlXkkgetvD4DSGd0Y6YPYxkgydmcw7yhsh2/cr/AEK+13er39nZ8itz6oKPF3lMFdaVJk4bWOgljmZ4Ub2vH5Tf1LCyCsg4vv5GUZOLTRdGsjB21dD0zB14m9Mw8SwgOe39Ofe1clpOQ8fJdT6Pl8+4tsuv1lXGuqK11b4l0FfFn1ZPmndz7W/mDT6F0GqUK7GkvDn9CvxZ8FqZP9b9CXUsc7fDhlGfENfl8TWetUWgW/eyrfRr9P8Aon6hD2VJEJ1lNEklPVgW+VU0cjvxABrv2q60xuMZ0v8Apk18uqIORzal4ohysyMEAQBAEAQBATLQLKnxJ/EUbmg/jyPuVZnv7ymP+79CRR2Z+RYeqmIDDoz5Ukjj+rZ/aue1175TXgkWWByq3Kg0qmL62qcd5qJfjcB7F1uIlGiG3gv0Km17zfmehMKpRFDFENzI2NH5WgLgMiz1lspPvbOgpjtWl8CktZeNGprXtB+bhvEwcLg9c95dfPkGrtNKxVRjx8XzZSZVvrLH8CJKyIxMdVNLt4jGf7tkj/5dke1wVXrFnBiy+OyJWHHitRea4cvgiPDqqqaOUbMrGyDk9rXj1EFbK7rIdiTXkzCVcJdUR6v0Cw6XM04YecbnM/lB2fYrCvWMqv8Aq38zRLCqfcRyv1SRHxNS9vZI0PHrFj7FY1ekT/8Akh9CNLTv7WRqv1YV8ebBHKPuPsfU/Z9isKtbxJ9W15ojTwrY9xa2iFK+Kip45Glr2x2c07wdpy5fULIzyZyg91uWuLFxqSZuFCJBXWuqotTwR8XSuf8AoZb/AKi6L0eg+Ocu7bb8ys1GXJIqBdUVRygPSuCQ/wANAx2fzMbXelgBXz3Iltkykv7v3OhrjvUl8Dzo8GCY2PWiky72O/2XfL7yvzX7FB2ZeRfOsCIPw6q83tD8rmu/ouK0x8GbHbxaLvK50MqzSHrYThzzva6oj9G3cewBdPj8sy5L/a/yKqznVF+ZDlZEcIAgCAIAgCAmWgedPiTOJo3OH5Lkqtz+VlMv936kijszXwLE1Uyg4dGPJfI0/rLv3LnddjtlPyRZYD3q2Kf0qiLK2pad4qJfjcR7F1mK1KiDXgv0Km1bTfmehqSoDomSN3Oja8dxaHBcFOtq5wfj+5fxe9e68DzPNIXOLjvJJPpN19ES2Wxzre51r08LK1KUwM1RJ5MbWD87tr/prn/SCxqmEfF/p/5LDT4+238C2lyZcHRXG0Uh/wAN/wAJWyn3kfNGu3sMoWg04xCKwbVPIHCQNk9rwTb0rurNNxbO1BfLl+hRRyLY9GSWg1tTt8dTxvHNhcw+3aHuVfZ6P0vsSa/MkR1Ca7SJHQa0qF/jGyxHtbtt9bTf2Kus0HIj2Wn+RJhqEH2iR0GktFPbo6qJxO4Fwa79LrH2Kus0/Jr7UGSYZNcujNqoe23U3JrqjlD0qLXVU3ngj8mIu/W637F13o/W1TKXiym1B72JFcK+IBtNGcJdV1MUAGTnDaPJozefQ0FaMq9UUysfcbKoOc1FHpBgAtwA9gC+ec5S38WdFyjE80VTjPUOLd8kriPzvNvevo0Pu6lv3L9Ec2/al8y+NP5AzDqrzez63Nb/AFXE6YuLNj5su8rlQyq9IDs4RhzDvc+of6Nsj+oXUY/PMua7lFfkVdnKmK8yHKyIwQBAEAQBAEBLNWNS1tc1j/BnY+B35xl7QB6VX6nByx3Jf0tP6G/Ge09vHkTPVHMYjV0b8nxS7QHP+zflyBaz9Sptdgpxrvj0a/7ROwJbOUGRfW1hhirjLbqzMa4HhtNGw4ewH8ys9EvVmMo98eRFza+G3fxJ7qtxkVFE2MnrwfNuHHZ3sPds9X8io9Zx3Tk+sXSXP595OwrFOrg8CmcaoTBPLERYskc31E2PpFiutosVlcZrvSKmceGTTMFbTAszVHjtNAJIZX9HJJI0tLrBjgBYDa4OuTvyzVBrmHbdwzgt0uviT8G6EG4y7y2FyTLhPc6K/wAVJ5t/wlbafeR81+phb2GeY19HObF0AugF0B6F0E+r6XzX7nLg9T/FWeZf4nuUb5V5JKK1qVO3iMo8hsbPU0E+1xXc6PDgxI/HmUOZLe1kTjjLiGtBJJAAAuSTkABxJVm2kt2RS8NXWiPyKIySgfKJB1uPRt3hgPPiT3Dhc8bq+ofaJerh2V+bLrDxvVril1Nhp7jApaKV17PeDHHz2nggkfhFz6Ao+lYzvyI+C5szy7VCtrxKj1c4Z09fCLdWM9K7uZmPW7ZHpXWaneqcaUvHl9SpxocdqRYOuCu2aSOBvhTSjLiWszNvzGNc/oFW90rH0S/UsNQl7Kiu8hOsl3RvpqQG/wAmpo2O/G4Bzv2+tXmmrijO7+6Tfy6Ig5HJqHgiGqyIwQBAEAQBAEB2087mOa9ps5rg5p5EG4PrC8lFSTT7z1PZ7lkYliYgq6XF4h8zUt2ahoz2XW2ZGnty2hzLCqOFHrabMOfWPTy7v4JjnwzjdHo+pL9PcAFfSfN2dIz52Ei1n5ZtB5OaQR2hqptMyni5DjPo+T+BOyq1dXvEp/RXH5KCpErQSPBlZu2m8R2EHMciF1mZiwyanXL5MqabXVLiJbrJwplTGzE6U7cbmhs1t4tkHOHAjJpHCwVZpV06G8S7qunxRJyoKa9bDoyt7K9IIugJjojp/PSbMcnz0AyDSeswfcdy+6cu5VebpVWT7S5S8fHzJVGVOrl3Fs0WOU9ZTSSQSBw6N+03c9nVOTm7x37u1ctPDtxr4xmu9c+7qWivhZW+E86ld6UJwgCAID0NoJ9X0vmv3OXB6p+Ks8y/xPco3wVeSWUNWYPU4jX1JgYXAzyXecmNG0QNp24ZWy3rvI31YmPD1j25LzOfcJW2PhRZ2h2hENDZ5Ilnt4wiwZfhGOHLa3ns3LmtQ1azJ9iPKPh4+f8ABZY+HGvnLmyS1lUyJjpJHBjGi7nHcB/7lbtVZVVK2ahBbtkuc1BcTKF030ndXz7Vi2Jl2wtPAcXH7zsu6wHBd1p+FHFq4erfVlDfc7Zb9xZmq7Rw01OZZBaWexsci1gzaDyJuXHvHJc7rWZ6631UOkfzZY4VXBHjl1ZoflrK/E31Tj/B0DC7a3h2yTs27XPu4djQFYRpeLhxpXbs/fr9ERpTVtzm+iK6xjEHVE0kz/CkeXEcrnIdwFh6FeU1KqtQXctiFOXFJyZhLYYhAEAQBAEAQHKAl2hOKxFslBVG1PUW2Xf3Mn2XjkDkD3DhdV+bTPdX1dqP5rvX8Eima93LoyaaD4xJSSnC6zqvYf4d5PVeCbhoPI72+luRsFTalixyK1l0d/Vf53+JMxbnW/VTMLWXoSXF1ZTNzzdPGBmeb2j2uHp5rbpGp7pUXPn3P9jHLxdnxwILo1pLNRPOxZ8b8pYn5skByII4G1xf3jJXeTiV3r2uTXRrqiDXa63y6eBm4lg0NQDPh9yMzJTO8dFzLR/ax9ouRxC11XWV+xf17pdz/hnsoxfOP0IvZTTUEBkUVbJC7bje5jrEXabGxFiDzB5LGdcZraS3R6ns+RjlZHhwgCAID0NoJ9X0vmv3OXB6p+Ks8y/xPco3yr/iSTrghaxoYxrWtG5rQGgdwCznZKx8UnuzGMVHoa3SDSKnombUz7EjqsbnI/8AC3l2mwUrEwbsmW0Fy733Gm7IhUufUpbS/S+avfZ3UhaepEDkO1x+07t4cF2ODp9eLHZc33spr752vn0JBq30IMxbVVDfmgQYmH+1I3Ej+7H83ddQdW1NUxdVfa7/AIf9m/ExeN8UuhJ9P9InkjD6TrVM3VfsnxbTvF+DiLk8m355V2lYSivtV/ZXTfv+JIyr9/uqyEaX1cdLA3DKdwcGO26uQf2knkj7reXMN4gq6w65XWPKsXXlFeC/lkK2ShH1cfmQslWZGOEAQBAEAQBAEAQHIQE5wbFYcQhZR1j9iZmVJUneOUch4jdY+476q+meNN3UreL7Uf3RJhNWLgn17mTDR3SqWnkFFiXzcrco5z4Eo4Xduvydx42O+ozNOhbH7Ric13rvX+eBNpyXB+rt+p0abaumT7U9IAyXe6PIMkPNp3Mcf0nszKy0/WHX93f08fDzMcjCTXFX9CqKiCanl2XNfFKw8btc0jiDv9IXTxlC2O65pla04vboZc2LNm+kM2n/AN8yzJD+MeDJ3kB3asVW4dh8vD/Ogct+prJmtB6rrjusfSP9ytq+J4daHgQBAEAQHoXQhwbh1KXEAdFvJsPCdxK4TUoSll2KK35l7iySpW7OrFtOaCnvecSO8mH5w+sdUelwWVOkZVr34dl4v+BZm1Q79yB4/rTnku2lYIW+W6z5D3fZb7T2q9xdCqrfFa+J/kQLc6cuUeRBSZZ5PtyyPP3nvcfaXFXW0K49yS+RC5yfiWboZq12SJq1oJvdsF7jsMpGR/CPTxC5zUda5erx/m/4/kscfC/qs+hudKdL3Nf8joG9LVO6t2gFsPD8O0P0t47rKLhaamvtGU9o9efV+Ztvydvu6upEK+ujwpj4opBLiEt/lFRcuEN8y1jjmX33nffM8ALiFcs2SlNbVLpHx+L+HgiE5KpbLnJ9WQBxurcinygCAIAgCAIAgCA3mjWjMtcJuhLduJrXbLjbbuSLB24HLiouVmV43C7OjfXwNtdMrN+E1VbSSRPMcjHMe3e1wII9BUiM4zXFF7o1tNPZnSFkeEvwfSqOSIUmIsM0G6OQeOg4Xa77TRy94yVddhSjP1uO9pd67peZvjcmuGfNfoSvD8Qq8PYHxu+X4d9l7DeSEcQeLbcjll9lVl1FGXLhkvV2+Hc/5JVds6ucfaiSIPw7F4rdWQgbvAmj7vtAetp7VW7ZunS3XJfWLJO9OSvj+ZCMe1VzMu6lkErfIeQx49Pgu9ncrjF12qzlauF+PcRLcGceceZBMRwyaB2zNE+M8ntLb91947Qrqu2Fi3g0/IhSjKPVGIthiEAQBAchAdslQ9wDXOcWt8EEkgdw4LxRinvse7vbY+6KilmdsxRvkd5LGlx9QC8nZGC3k0l8Qot9ETfAtV1TLZ1Q4QN8nJ8h9ANm+k+hU2TrlNfKv2n+RMqwbJc3yRPKeiw7CI9olsZI8N52ppPwjfbsaAOapZW5moz2S5fRImqNOMufX8zQ1eNVmJNd0H8FRC/SVMp2XOG42N93Y09hdwU+rExsNrj9uzuiv8/Ujzusu6ezEi1fpNBSRupsMBaHC0tU7xsnYzyG+rsAOZs68Sy6Ssyee3SPcvPxZGlbGK4a/qQtxurMjHZTQOe4MY1znHJrWguce4DMryUlFbt8j1LfobzHtEp6OCOWezTI8tEe9zbC93EZA9iiY+dVkWSjW99u/uNtlE60nLvI8phpCAIAgCAIAgLM1JeNqfNx/EVz/pB7qHmWGndtm/1v07DRB5a0vbKwNdYbQBDrgHfY2GXYoGgWS9e4pvbbp3G/UIR4E9uZA4tAKmWliqYC2UPbtGMdV7cyMrmz93YexXr1WiF0qrOTXf3EBYs5QU4kWqad8bix7XMcMi1wII7wVYxlGS3T3NDTXJmdgePVFI/bgkLCfCbva7sc05H3rVfj1Xx2mtzKFkoPkyTR4xh1Y4OnY6hqd4np79GTzcze3M8M+1QHRk0LaD9ZH+2XX6m5Trn15PxRLKKvxWBu2ww4lBwfG4dJbttx9Diqu6jCtltPeqXx6EuFt8Oj4kZUGsKifeKpjkgd9pk0Zc32D3tC0S0fJr9umSfkzYsyuXKxbH2cDwWr8AU5P+FIGO/Q0j3LxZOp0drfb4rceqxrOmxiT6p6N2bZKho/Exw+C/tWyOv5C5OC/MxeBW+kjDfqih4VUg742n9wW1ekMu+B5/py7pHDdUUXGrkPdG0fuKP0hl3QPP8ATv8AcZkGqWkGbpah3OxY0fCVrfpBe+zBfmZLAgusjLGjWDUmcghB/wAeXaJ/KTY+pa/tupX9nfb4L9zL1ONX1/U4m0/w+G0dO10p3NjgjsD2bgD6AUWkZd3tXPbzYeXTDlBfQxajFcWqGlzY4sPg4yzuG2B+YZZfdHet0MXBpaW7sl4L/o1yuvmv7URWpxDDaVxeS/EqrjJKSIQedjcv9o7QrSNWVcuFfdw8F1/6IrlXF79pkb0g0mqax15n9UeDG3qxt/C3+puVNx8SqhbQXPx738zTZbKfU1cMTnuDWtLnE2a1oJJJ3AAZkqTJpLdmtLfoT/AtVVRLZ1RIIQbdUDbk9OYa0+k9yo8jXaYPhrTl8e4m14M5Ld8jd6nKZjY6l2yNoTBgfYbVrHK/Adih6/ZJ8C7mt9jfp8FzPnXX9Hp/Ou+EJ6O9qfyPdR6RKiXUFUEAQBAEAQBAWXqS8bU+bZ8RXP8ApB7qHmWOndtkk1u/V/8Anx+56rdB/E/JkjUPdrzNrq/+rqbzZ+Nyi6r+Ln5m3D9yis9cB/j/APJj/cuk0P8AC/Nlbne9ZhaK6C1NczpWlscVyA99+sRv2WgZgHK+QW/N1SnFfDLm/BGunGnbzRzpJoFV0jTIQ2WIb3xknZHNzSAQO3MdqYuqUZD4U9peD/YW4tlXN9CN0VZJC7bikcx3lMcWn1jgp864zW0luviaFJrmiT0+sOr2didsVSzlPG13tFvbdV8tLp33r3i/9r2N6yZ9JczsOkOFy+OwzYPlU8pb/JYBefZcuC9i7f8A5I99ZU+sfodtNPg4N458Qpz2bBH8puvJLN74wl9QnT3NozW1lFwxuub2Fsp9xWl15D60Q/Iz4od02HVtFxxyuPYGTD3leKvIXTHh+Q4of3sw6mfCD4yqxCo7DsgfzLdFZvdCEf8APgYt097bOn/jmExeJw18h5zzG36RcFZLGzJ9u1LyRj6ypdI/U+ZNYdS0FtNFBSt/wY2g+kn/ALL1aXU+drc/Nj7TL+lJEfqZ6qqdtPdLM7mdp9u7kO5TIxqpW0dkvoam5Te75mLUUr4zZ7HM/E0t962RnGXZe5i011R1BZHhemr7RJtHEJHtBqJG3cTvjB+w3l2nictwXGarqLvsdcOwvzZdYmMoLjl1MDSrWWymlMUEYlew2e4usxpG9otm4jibjdxW/C0OVsFZa9t+iNd+dwtxitzq1NP2oKk85wfW0lZekC4ZVr4DT/6jq11+Ip/Ou+ELL0e7U/keaj0iVEuoKoIAgCAIAgCAsvUl42p82z4iuf8ASD3UPMsdO7bJJrd+r/8APj9z1W6D+K+TJGoe7RtdAPq6m83+5yi6r+Ln5m7D90iudaNMZcUZE3e9kLB3uJA966LRpqGHxPubZW5i4rtvIuCipGxMZEwWaxoa0dgFv9/SuStslbY5vq2W8IqENjCwPGoaxj3RZtbI+JwcN9uNuLXNIPcVuysWzFnHi6tJ/wCeRhVbG5MpTWBgIo6tzGC0Tx0kfYCTdt/ukEd1l2Wm5X2mhSfVcmUuRV6qzYn2imrimZEySqYZJXNDi0khrLi+zZpG0RfO5tdUedrVvrHCl7Jct/EnY+FFx4pm6qdBcNdkaZrSd2y97T6LOzUSGq5q58W/yN0sSgi+jegNHOaoPEvzVXJEyz7dVoaRfLM5nNWmZqt9Kg4pc4p/MiUYsJ77vozaO1V0PlTj87f/AAUL/X8n+1Ej/T6/E+maqqHypz+dv/gvVr2S3tsjx4FaXUjervQ+kq4pnzNeSyYsbZ5aLbIOduOasNU1K3GlBQ25rcj4mNC3fi7iYt0BwuPMwD88r7fEAqj/AFfNn2X9EiX9koj1/U0OA4dS/wDGp2RxQuibTAsADXsa75m5be42sznvzKsMu69adGU21Jvn3M0VV1vIaS5FhVdYyCJ0j3bEbBdxAOQy4DP1Ln64WXzUVzbLGbhXHdnyTFUxC+xNE9txez2OB703ux57c4yR5tCyKe3IpnGNHWUuLwwNHzUk0DmAm5DXyAFpPGxDh3ALscfLd+FKx9Unv5pFNZT6u5R+KLsnJs7Z8Kxt32NvauLrftx38UXc+w9jzA4nivpBzRbupT6PUeeb8C5b0h7cPJlrp3Rnzrr8RT+dd8IXvo92p/Iaj0iVEuoKoIAgCAIAgCAsvUl42p82z4iuf9IPdQ8yx07tsnmmeAurqYwNeGHba8FwJHVDsjbMb96otNy44t3HJb8tidlUu2GyMjRfDn01JDA8gujaQS03B6xORsOBC1510b75WQ6Myx4OEFFkIx2EP0hpgeDY3fpY549yvcSXDpc35lfat8pIsWtk2YpHeTG93qaT/Rc5jritgn4os7XtBla6kpT/ABTL5fMuA7fnAf6epdH6RRXDB+ZW6c+ckZWuamHR003kyuYe0OAd+w+srV6P2Peyv4b/ALGeoR24ZFjNINiNxsfQuektpNPxLGL9lNHnHSeplfVzulcS8SvGZ3bLiAByA3AL6HiwhGmKiuWyOcsbc3uYUdbK0kiR4JNyQ5wJPM571tcIvqjFSZ6F0ReXUNKSSSYGEk5k5cSuC1JJZViXiX+LzqiVPrMr5mYjM1ssjW2jyD3AC8bdwBXVaTXB4kG0voVOXJq18yXalz/CTef/AGNVT6Q+9h5EzTukjXa7v/q/53/TW70d6WeaNeo9UavUz9Nk/wCXd/qRKXrv4X5r9zXp/vH5FlacfV9V5k+8LndM/F1+ZY5fuWanVMHjD27W7pZNjuuL/wA20pOvOP2nZddlv/nkadP39WQ/WXiwZisTm5mnEJd3h5lt6nBXGkY7+xNP+rf9NiHl2ffbruLegna9rXsN2uAc0jiCLj3rkbIOubi+4uINOKZROsbBPkta+wtHL85Hy6x6w9Dr5ciOa7nS8n1+On3rkyiyqvV2NE11KfR6jzzfgVN6Q9uHkybp3Rnzrr8RT+dd8IXvo92p/Iaj0iVEuoKoIAgCAIAgCAsvUl42p82z4iuf9IPdQ8yx07tsn+lekDaGETOjLwZGsIB2TmHG4Nj5O7tVDgYf2qxwUtntuT8i/wBVFS2M3BsRbUwRzsBDZG7QDrXGZGdsuC05NDotlW+42VWesipIguIH/wCRwebH+hIVeVf+0S8/3RXS/Fomukj9mjqiOFNOf/yeqXCW+TX/AMl+pPv93LyK81IjrVX4Yve9dB6Q9ivzZXad2pG81wsvQNPKojP8kg/qoXo/L/8Aoa+H7kjUPdrzM/VvjPymiYCfnIQIn8+qOofS23pBWjWcb1OQ5d0uf8meFbx17PuITrewDo5hVsHUm6r+x4H7mi/eHK60PL9ZV6p9Y/oQc6nhlxLoyvFeEE9FaG/QKXzEfuXA6l+Ks8zoMX3USodaf1lN+GP/AE2rrNI/CQKjL96ya6lvok3n/wBjVTekPvYeRN07pIztY2is9f0HQmMdH0m0XuI8LYtawN/BK0aTn1Yqn6zfnt0M8zHna1wkf1d4K+jxSaCRzXObSkksvs9Z0R4gHirDVMiORgqyHRy/k0YlbrucX4Fl4lRMnifC++w8bLrGxtcHfw3Lm6bnRNWR6osrIKcXF9DExQSwUrhRwtc9jLRR3sAByH2iBnbjz578dwuyE8iXJvma7E66toI87Vc73vc+Qlz3OJcTvJJzv6V3sYqMUo9CgbbfMt7VHj/TQOpnnrw5s7YyfbsuJHc5q5XXcTgsV0ej6+f/AGWuBbuuB9xm608G6eiMgHXgPSD8JykHqs78i06HkurI4H0l+vcZ51XFDiXcazUr9HqPPN+BSPSHtw8ma9O6SPnXX4in8674QsvR7tT+Q1HpEqJdQVQQBAEAQBAEBZepLxtT5tnxFc/6Qe6h5ljp3bZINcP0Bv8AzDPhkVfoH4h/8f3RI1D3a8zdaBfV1N5v9zlD1X8XN/H9jbiL7pEOxqcM0igJ49E39cZYPa5XOLDi0uS839OZCte2UmWDpBFtUlS3i6nmHrjcFz2HLbIrf+5fqWN6+7l5Fe6kW/Sz5gf6pXQekT9mtfF/sV+nLnJm11yy2oo2+VUN9jJP+4UX0fX38n4L9zbqL9hIgWrnHvklY3aNopbRychc9V3odb0FyvdUxVfQ13rmiDi2+rsRc2kmECrppYDve3qnk4ZsP6gPRdcfg5Dx74zXz8i4vrVlbR5ylYWktcLEEgjkRkV9BT3W6OePQ+hv0Cl8xH7lwOpfirPM6DF91EqLWn9ZS/hj/wBNq6zSPwkCoy/esmmpb6LN5/8AY1U3pD72HkTdO7MjP1i6Vz0Ah6FsZ6Tb2uka4+DsWtZw5lR9JwKstT9Zvy26GzMyJVNKJHNXGMyVmKSzyhoe6mIOyCB1XRAZEnkrPVseFGEoQ6Jr9yLiWOy9yfgTbTzEZKaikmidsvY6Mg7/AO0aCCOIIJHpVJpVULclQmt00/0J2XOUK94mbo3i7aumjnaLbY6zfJcDZw7rg27LLTm4zxrnW+i6eRsot9bBMp7WlhIgrnOaLMmaJRlkCcn/AMwJ/Muu0jI9djLfquX8fkU2XXwWPbvNXoZippayGW/V2w1/a1/Vd7DfvAUjOoV1E4Pw/M10z4LEz0NLCHgscLhwLXDmCCCuBrk4TTXcdBJcUWiAanYiyGqYd7Zw0+hpH9Ffa/Lidb+BA09bcSOnXX4in8674Qs/R7tT+R5qPSJUS6gqggCAIAgCAICy9SXjanzbPiK5/wBIX91DzLHTu2zf64voDf8AmGfBIq/0f/EP/j+6JGoe7XmbvQL6upvN/ucoeq/i5+ZuxPdRKy1nVBjxUyN8Jggc3va1rh7l0ukQUsJRffuVeY9rmy5KGqZPEyVubJGBw7nDMe8ehchbCVFri+sWXEJKyvfxI/oHo06hjma4gl8xLSPIb1WX7Tcm3ap+qZ0cmUHHuX5s0YlDqUtyG65cR25oaZpuWNL3D70lg0d4Db/nVxoNHBVK197/ACRC1CfFNRXcQ+HRWuc/oxSTB17ZxuaB3uIsB23VtLNx4x4nNbeZEVNjeyTPQ1MxwYxrjdwa0OI4kAAkd5uuAtalOTj0bZ0EFtHY876XOaa6pLPB6eS1vxG/tuvoGGn6iCfXZHP27cb2Lz0N+gUvmI/cuJ1L8VZ5l3i+6iVFrT+spfwx/wCm1dZpH4OBU5fvWTTUt9Fm8/8Asaqb0h97Dy/cm6d2ZHRrko5JBTdHG99jLfYa51vF77DJZ+j9kIKziaXTvMdQi21sjS6oad8dfI17XNd8mdk4Fp8OLgVN1yUZYm8XvzX7mnBTVuz8Cca0Pq2fvi/1WKj0X8ZHyf6E7O90zS6lqu9PPET4ErXD87be9ntU30hrSnCfitjRp0uUkNb+GOmFHsC73SmFudrmTZ2RfcMwvdAuUVYn023GoQ3cdiM4Jq2rXzNE8YijDgXuL2OJAOYaGk5+oKyyNZxlW3CW78v5I1eHa5LdbIumedrA57jZrQXOPIAEn2BcbXFzmorq2XMnwxbIDqfmL4qp53uqA4+lpP8AVX2vR4XXH4EDT3vxM6NdfiKfzrvhCz9Hu1P5Hmo9IlRLqCqCAIAgCAIAgJfq70ohoHzOmbI4SNaB0YabWJOd3BVmqYM8uEYwaWz7yVi3qqTbNpp5pzTV1MIYmStcJWvu9rALBrxwcTfrBRdM0u3Fudk2ny25bmzKyo3R2SZsNGdZFJT0sMD45y6Nmy4tbGWnMnIl4PHktGZot198rIyWz8/4NlGbCuCi0yGab43HWVbp4g4NLWAB4Ad1WgHcSOHNXGBjSx6FXJ/Qh32KybkjdaB6e/I2dBO1z4bksLbbUdzc5Gwc0nO3A35qHqWlLJfrIPaX5M3Y2U6vZfNErxfWpSsYfk7HySEZbTdhg/Fnc9w9arKNAscvvWtvh1JVmoRS9hFTVFe+WYzSuLnuftvPEm9/R3cF1Ea4xhwR5JLkVbk3LiZcketHD3C5Mzewx3PscQuRloOTvycS2WfXsR/STWoHMdHSRuaSCOlksC3hdjQTn2k5clPw9BUJKdz327l0+Zouz3JbQRWLnLoiuLZ0f1kUUFLBC9s21HE1rrMaRcDOx2xkuYzNFvuvlZFrZv4lnTmwhBRaIFptjEdXVyTxBwY4MA2wAeqwNOQJ4jmrzAolRRGuXVEK+xWTckSLV3plTUMEkcwkLnS7Q2GtItsgZ3cOSr9V023KnGUGuS7zfiZMaU90Ssa1aHyaj9DP/NVX+gZPjH8yW8+t9xG6bTmlbiktYRL0T6cRgbLdu46PeNq1uqeKs56ZbLCVG6333IqyYq52dxkaaafUlXRyQRtlD3FltprQ3qva43IceAPBatO0m7HvVkmtuZnk5cLIcKRo9XWlUNA6czNkIkawN6MNObS7fdw8pTdVwZ5cYqDS236mjFvVTbZvdJNYVHUCn2Y5rw1UM3WawXDCdoCzzmQVDwdJvoc+Jr2k139/yN1+XCzh2XRm/ZrPw8tuTKD5Jjz9jre1V70HJ323X1JK1CvbvIXpprDdVsMEDTFCfDLiNuTsNsmt7Be/PgrnT9IhjS9ZN7y/JELIy5WrZckc6vdM6egilZKyVxe8OHRhpAAbbO7hmvNU02zLlFwaW3iMXJjTvuj51h6ZU9fFEyFkrSx7nHpA0DMWys4r3S9OsxHJzae/gMrJjclsQVXBDCAIAgCAIAgCAIAgCAIAgCAIAgCAIAgCAIAgCAIAgCAIAgCAIAgCAIAgCAIAgCAIAgCAIAgCAIAgCAIAgCAIAgCAIAgCAIAgCAIAgCAIAgCAIAgCAIAgCAIAgCAIAgCAIAgCAIAgCAIAgCAIAgCAIAgCAIAgCAIAgCAIAgCAIAgCAIAgCAIAgCAIAgCAIAgCAIAgCAID/9k=">
            <a:extLst>
              <a:ext uri="{FF2B5EF4-FFF2-40B4-BE49-F238E27FC236}">
                <a16:creationId xmlns:a16="http://schemas.microsoft.com/office/drawing/2014/main" id="{9D338717-2971-4104-8BE9-F889EB329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78" y="5747657"/>
            <a:ext cx="898947" cy="89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 descr="Obraz zawierający rysunek&#10;&#10;Opis wygenerowany automatycznie">
            <a:extLst>
              <a:ext uri="{FF2B5EF4-FFF2-40B4-BE49-F238E27FC236}">
                <a16:creationId xmlns:a16="http://schemas.microsoft.com/office/drawing/2014/main" id="{7B5AFB1B-0CDF-4A0A-9BF1-70C869077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574" y="5747656"/>
            <a:ext cx="898948" cy="898948"/>
          </a:xfrm>
          <a:prstGeom prst="rect">
            <a:avLst/>
          </a:prstGeom>
        </p:spPr>
      </p:pic>
      <p:pic>
        <p:nvPicPr>
          <p:cNvPr id="135" name="Image 49">
            <a:extLst>
              <a:ext uri="{FF2B5EF4-FFF2-40B4-BE49-F238E27FC236}">
                <a16:creationId xmlns:a16="http://schemas.microsoft.com/office/drawing/2014/main" id="{6901283C-BBCE-49A1-B946-DDE5F30E261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4670" y="520171"/>
            <a:ext cx="1543794" cy="558253"/>
          </a:xfrm>
          <a:prstGeom prst="rect">
            <a:avLst/>
          </a:prstGeom>
        </p:spPr>
      </p:pic>
      <p:pic>
        <p:nvPicPr>
          <p:cNvPr id="1026" name="Picture 2" descr="data:image/png;base64,iVBORw0KGgoAAAANSUhEUgAAAawAAAB2CAMAAACjxFdjAAABDlBMVEX///+4FLi7Kbvkr+TpvOlNAHa6Ibq5GrlJAHRFAHFQB3i2ALZAAG5OAHf//P9KAHTZkdmOc6TKZsrg2uXdn92+Lr7v0+/wz/A4AGnx6/XQdtD68fr59vvm3OyBW5vVx91dHYJoN4mTc6q6pMl3RZXFutBvQo7qw+r35vdYAH+Sbarbl9vMvNenjLm0msSHY6DFstH03/TET8TSf9LAOcDk2OpgKYPWidZ5VpTtyu3KZcrfpd/jsuPHWceggrTs5PB4TZXDRsOzo8GJYaJ6S5dcGYGbha4lAF92PpZmK4mtSbWkOq6Td6ibI6dqO4uFOZtyG4yuVbevMbWYVKqELZuRWaa7bMOlcrVeLYHWtdzXEuBGAAAWWklEQVR4nO1dC3fauLbGNMIP/EiTQA04PFtCCBBIgDQPXpMyk0w7mTlze8/J+f9/5O4tv2Qjg0lIO2tdf6urMbYsy/q0t7a2tuRUamu0rvfOijeTxXCYzg0XF5ODq7uTgb59PgneFqUPR5NcRhTETCbtIgO/BTG9uDoZ/OziJfAweHczFMWMwxACfiHsM6KQuzjLJxL2D0DrdpIWMq4g5RaTm4Pi5dVlsXhwczEUswIlEdi72E/k6+dCzxdzNlNC5qJ4tjdolXwJ0q3W4ProcjIEXUj5utmzfmJZ/59DP7nJUh6E3ORuEElE6/oStCSmyy5uE7p+CvS7i2wGmUoXT0qbEufPhiJNnHuXdF4/HntU/4Gw7MWs/Q9FKobC8O5tC5YgjNYkCxUvZov5LW4qHYEYIl3Xb1auBKu4RZ0miletLe/Tb4cCKsPLjXozwY4wuLFrfFuqEKWjHChDcfFh56VKwMO7HIiVMNlGAbJoXUJnl8nsJ4bG28Mqolhljl5R19dDEC7h5iWCmWAbtBaoxS5e540oXWImuZfKZoJ4yKdRBZ69Op89yCeTPdlBiRJE4SSLfqNd1DGV0Oy7HeSUgI93wJU43I1DVj+Avi97tJO8EqziVsDuKsYQqXJ/f1/ZmOoKqBcStt4Gd9SGi5Pym2qo3zYnu03YeiucoAV3GSelVSUKqcXwr79DUb19bcESrCCPXBVjJR2piqLIhzFSUsWa2IS7RimXSYs38UbCXRnJ6sZJeoZsJVPIO8YExkVxbAuANSdAFpnHYvZSSGdyrypZgjD2oU6HMV3lMwmoUog2i5X6RkyLB68oWYIwcDCcjesd6skKedAUuRErdWmYSWcTI2N3aA238TaUDUUdEWKU4yXPQ7clJG7CneFAjGsIAmaKRh5SD0SrxtOD6BfJTJJAmh3hDjus2LXZl1EDgi6UOzHvOMgkY+NdAXsVMX7YxL1BjFFqpBHpPu4DMDIjsd93gsttlGCqMCbkEf4+gx6MK40wNk4swp1gIKbTufgBLhXQf1P4W5cUabMz18EFKMLEkbEDYEVuMe/kkuSSFgt5MZ1ZvKBsCYL4gLbaFgEXVULGqP5QHS5j3wWqVkiCP1+NyXYaqgLmRZsenRtEGsW9bZAGg3PrsiUIIr+lYKHJ/oke2SZ8XFyJSa/1alxuWYmPRBsX6FFBkeVa7PsGGWgU8R+jbxUJx02tb5fHbvEmz4YhUOYinHHraj8KR+gXdI5///r1j7PQ9XetKHMeWkU29lirP5/3g2dm9fcU0074AZVufT4/Xzk/m8/boZS9904evVnglTvvPUz5xbd+tS9/6x0zZ4/9+74FvTmzL/PzYA7193W3z8DM3OPuexZOJv337+tuOSr+6dSRwDEFB1kxCn+ALfi7YB/jGtXwdSG7uOU3KtC34j73CqduapKhBU8dm4YhAWT1MTBgGM1V2QBIqtYL3DBVDTk4tNDLMs0CM/nCel8aqnNekh8jyHq2bzVk1gKuyJJ7o3YcSD+ViRl8uCZ5J6wnWXUf/yDTbO130xwKC6eyWnfSVr3DlAV2u7hSvlZOTEfgT0Op/h110V5iLAy5XlsdZ8y4NbEK6A7D/eGxCqdUVZYV47Tgn+6ohibT87IZkMWCpinGU7AEZUMxVJqWGCozd9oAdQF5IJb8AadVIxqmkAlR/XJVJEVz7guaWgUFHj4P5HCqqR5ZTSK5ZD3izYZiP9/LpGIqDp112fDiJwbQ3K9Wy6ZfooMou4qMpJC/BPeXmMvlhGACe00XtxO8FdJxoz6fiEa0oGgBWSqUutCX2OFdRSWGhqrJqjQeAo0O53FC3ksgS0ZCC6P+o6yoviA2ZCOktMJAslB2jr/Y7hvn6RKpcdUICBZR1IBoRZDlPJ98XMlAKdD30/xmsA8dCXe9RzHD9WqgBeg3ya4cKlGqdH1AaeblCd1jvHicVEcm4yYJipZDFq3Z9+5JfW6QGlcWdEnT5hJTsSmbLDfPc0PzJ08hy/J6gwDJGjlFO/XOAlnPPLVZqJLl3AiK1nZkpZ4NqQwl1jS/TaEWTHNLF0FWHdq1r52hAqVfw0lOhpBnjvcOB5l0PN/+R6jUjkqWbGKPrJ5suEocI3dU/lAP6x/qTGUrhSWrVNX8xoCJ15fIlaxUW5J993WUZHVlY27JJNCQtyRrZGD5QAl+8R4wEKM6fT5Z+qnGhqDpj6AUVqp/kIuIFrwT4s1GV0CwCjBGUFnRQrJmljXrsI0NtMUDNwt9iTx1ZcL2WixZqXvD8IzFhqyN7ynmQTvBA5I1h+tNQpq+3VeRtKV9X5mtfGtMpAq0a4ONUtmSLGiTpNqTNcMvEHQjAn9uhE9WBUSJ9QdOJV7LxmhBngiVYtqDcwNVLbzBmMkEyCLNZrMKDXbuna4bvpQF0FexzYORwbbuAFlw6xf3GAwMzaAwI1zTQJaC1wnR7n3zBgwMYt8XaFdQ8iboQpmw1ui2ZKXKhmYobL6gmES+suaTheSwr9NReRFpFgYJ8IZUi3QmRrDbSIX+wbJKpwHRQmsQK0t57voURpGlPxG5Z1kWy8hayVIcyNFkEZpAIpLiNXZQg859EktWFbpby9LnhO21tiZrVoX2wZwuLSK9ClyyUBmcBmpbIryINDBbuH58OJ/bvMKuDpbsKQDsWUa0gCytVjVIYEADapDrS4ZGRJaQxVJhGxdLFqgqts8i89ExYhTRp8KbGw1M0Hkmkte/AVnjin0fM5roox1qP5zh/pF4pmmhRoKTS1yywJZRZCbbvBg53c4l6xC0YLAl3xuKtBqJgXONPH23F6fTmkFFGxKMhQzCaoFjFdqJ3jTYxoZqWeXEFoCRqEiYhSQpTMfBkjUFa9GjPZaB4dQv9G+eOYgGxiq7S6LR8ksGYeS6bHgdyEjSSKBv5JM1U4nM/ITOJWo6n0sWmOpy0AuEpnwvnIySxRm9pVpwfuM6PZCWWp0C7PKxVwYky0rNiMaOZi0YkGluI2U6fmxUNmSGTZ+sUhvO+53vNmRNJbKerI6qKW367HNN80ULVK2j+/SPRnBIEUHWYZCsy2i1xCNL/2w45rOHgqpw3hPUHZ8UMZ3ZFD9QIJ5ytxTNbwk2WakeyNK04lUBDBo1ed6vVD71HmSPLWjFrgJoG75oAVnSt0+fevUHCV6EUd9oEXxyEOFugj6rC1e7Hw1F9pQLWIPjvnOfp7BqxBu0n8Mo0MtBIpp0/6nyqasYYe9MLLImMPDhlo1P1kzT2P6a4oFoyxU9uMhE+CommY3TMay53WMMQoesVFnVDNnvy/qSBL9R5/kOJKhD2bVRj2W/r0B3k62fDFllPbbU3UShSkwvwQCtQbwVdDPzcOpucm50209FJV7HgAXx5Lqi0ZLK6LEKWUVxyAKrLXLWgkdWgzOBxYtIO8Hl/ly/wpWYHq63MGaa6vv48IfLwOg3VcJa0uuSqsr+eOH4XFFpbZ3O3bLNTdN/d/jhDlz1uUn9ePJyPg30GT37PL0WQVbVuXzanDKmu3+fZ/PD83zXVdk0q35J2xotqfy0Uomm+ZhaweFvqun/auWi/T88sqBhyuFBI4y0pdBMRAsEi9tl2QGK66dJrMPDQ7/Nw49D5oJzst+vsMpqVmlMu72KP+sBKf0KZTOcHdqYhaS7cOgjQvDdyzP2yRZzn+Un9B9e8Mtvl7TbnTYOVzRtKNnKGyPyayJlOGTNqhqpriR8JIwVgECu0gJffk7EJJD6hbiO9F9wyarIvBEwjIrYQUPrCPdmiFqIkE8i0l4K6Fsi23kRvbFBfIfB6iIXxhDg/xLoLnbZKJNvkN4q6i2BDxgOZdaRFcQQRuRKbu28ozP7mI10AJZy8WeLEwRwJEZHoBeFTAh/LxXpe/ikuwW1/0vM3kT3SvoakybBWqyTrLObAwb4409JIf+6sY9ZTP7+++8LL2HxbK21B4OFJOb9RXi3hiw9jNSYaOMZ5/xxdak8eOc3PDLac5xgPfbWkLWCYyNqqWPZ0ORVZy4fi0xC1ssA1qAYmyye+8JGb8W9G41Esl6Krch6IFrE8vyZZMgxlxdjn7V+v6H8uwQh3NG+BQfFUVvZDj6EoCrk6Tp8kuL6f/7887tznN8wtzjc5HbfzwoJgrB3vPggpoW9iEo7CFZaFiNxv0bkRjffd9Jlszdr9oEvbTTdrxKyQsjaZKHzJ2qDitCgmLov1kfiMhG5keuTB+lNg+LBXoIQTmjj3+B1Z+LYhXSVkL8yQkQAPBLLHGYiN0L7EBGckWAjrDXdPZJ1duTi9kpWpP+9PeLj9t9ff/96Ra+eFTPUORihXdd5IxOsx0UmcqEvksXMu3SlcKA0i44pedO0gwP6vR++oXG7cT4rQRQO+DHSCCTLv6Q/EntSnQ+LENL0LtNd6/g2HwZQJ7u9vwxnYqQLI0jWTFUiQl9tnBsK48TAe/nr5tbEESTYABxoRcwFBsnqblg+3AhEpLVwD2tedJOe3RzdlCACg+hNcQNkcWLQgigFI9LgZq5zHRtHspndC6FfRMaiBcgqELISgxYE9mm+HjzCLUo4neEtWO6JffFSACUiv8MPkBXtxHURdObSZSQcsjBO8R/7Ya0CPwjtn4M9IWrflwBZYD+oEQuXHIxkhVnpGSFZpZhdlsV5VmE2cyrTKlA4x/SPXqA6uuBA90+lnD+Wd0vKvo5n2Pw75fHY2yCgwDyCOeN1BAU3ls3ySmWf9pOkZjOnAnT/wUzxde/Ydc7N3Fdinw2v7WXZiuhcgmQVqhqzNpMPRSNjr9w3Ge7anj3ezgAc1NWwGFvdsayNz2lo57SKWNKHTZd0eDfT0FS1npbVx8dqlU4OVE6ZK5Al3PJo3984pafuT9lxY5cuIndX6WEu1SWr+L/gM5/c/RPaTsxtvwlvfe7EuI7Kp9Ky2bVfu1LW5LGzNunB3kSzo9DndpY0c7soSzhym8jjR1rfvSU+yp7gsKZVSXuqO/WKK+izXL8rSxY/Bi0IXL/qvv1A4LsAIc+IeMIALFkaB60Za26Ou917g8Y81tVyG0BTTGWqng/NNn21dnss37fpareKSdfPzpzw2I9quz2X6ZZ7+lyF6mmY7FCkokrnlUpZduJqTzV8ArtqsKbdt8tj1VkEcW8e2ndBui9O1VRkudyrP9kMN9THTmWq2tXfN2lONTvzvvqEmVMyeuq8fU+c5YhVe3F0F8617XdITc1a+77mbriAIy2+450lq21s3qyuYvirgQ744yxLjLfxUFf9EhKtnknX8dr31k1fS04lA4OtbbIQ56bTDCtqkCwMRD63m9NM0QqFYHv4YkefT1XbpD1d0SO1KlZGV7aH/m2brF9MlERb9Vk1lUoI/TGTnrCsDfsTIPojysnItPPum/4Yp2d+wv9stl2y/MWX1qOKb+O9biuqG2HIwiV0Gi8NCwtU5bN9iNsy8JTrXTzDXZeqVjUoWs/stGdd/fWXX35x1t/IPc1sBMhyUnLIGtVc7WXel4PrUTWZPk83bTfN6WkfwE611qq0EYxVetIhq2Mue32n2Y9MRmu6Ff6kzOznTVEa7XN9tQzFt1VfD87N5k5sf9VePdRVv3mvV1a/9Dt+p6hD95LlqSbGNziSlHA4OwfnskSXC+QndG+FVcGiKjeGLdiDwvdMVrQKy0emG68bpmn+ZuuoqVopAFuzzWQRU1U114Coq2pQrZ9qttSqDlkEH/GJSfBsk/XRZskhC/oXSGerxobJ5PhFta/f23tY6DWlMHPXSvRlFfK2RbdHO8qp/WxXsuh1u9SltgwP8JdQ3/HXtw0Wac/r/h+w9P4T4XD38e+vX/+4vC0u6CRJlmNi5uPZgtZSUpZKUEs9s2tT69Ac3SgqIAvakvxNXSFrZFIV5HRdqY9yb6n5+kXTgur40e43Sg61K5JVqlKyLIXuJOKRBe2o05U0+3nMoh3XQnpyyt03u13TsUP60E7cKLCeWp97Ww+4kgUJmSixWb/sr/qzMpyV9fq7NDNF9ZeiLIdRU1mBOa2MaEd8crtBkNVsjF2TG+rn9+/fzwO9Vs+cQ81Ztsapm/56HyQLFz5JK2SlpNMRrg9ydAyowY7s+5rDnVJDxQ0TrHPXwAj3WUBWCUYUT7ap4JJVqECdzghdlwP9SwOyn1F2KvISM+o5XSDYqZrirukJ9VmWZDivs9pnpUb4MqwptM/ZYnOQZWZ+F0uFfI81R+zOFF/wAjsGcCnG7pDWI8EqnWnsjiX6uap8/uyYU3W1+RlQsI/pBrCat5GIT1ZDVcrtpvnRbqMPJn7069kZCupamI2yuTxv11zlexoSPCCLzOfPsmrboK412DWb5+WxU5fHiln7/Fmx16N3Velze27W3ML0VW8RW199htLP6auggdGXl2WabPnsWIP4etg40Q74fD43GOMOTYzwHnaBXdG+YvTFJrlC0cKFCWJmeHPC9SJexZskrjzbuv/XGhvdpnfKzWa5QV+q26SgZHVr9EUqT66m+Pbs9W6V+6dxzV3feA7Gj95tOsvq9GZ4oaHeaI6fvY/tfWyGyfoMT5xP3evTZ1qSUf1pPG42nLSF7rw5b3fsX505XOl5FWGV5+5h5wlLb5e78VzB3fqeqWx9Ltu7HdG3sx/Qh1yey6wphKOfkNqy8gweiKb8N78Z//3+/fufg6jwphYuafjRmzVu9ZWGF33SoRR5l7WTT0RYpWCdDVC01kwsGhrul7IZelMy1MiruGFo4nB/PYrRu2GkwvugrcN0TWQufvZumHy//fVo4bq5SDfQvRHvg4F0izIpajr5YlXXJngRztZ9fEJWyFM89VvCSS3+JQyUSebzd4LSIrrdd9aISxjfjIgQKPxwTPz1KgnW4iT6ayThfdDWgb9HWopOmQjJ6tRdoRj1XUa9SgLD07WwNI379eLbLH+WP8GLQL/LyBmyWm15fQxaEOeGIrVXZseTzwjuGNfcD3RWlrKiqHEXytmbLNpuMQbYEISNe6El2AIYRrtiv5dlUGxy/KF4wdQ0LbSwTp+IiSW4a2Cdhj8q3dZOT7W43wpEfFy9oYhKMOmwdgve59p1S4d/W2SyesO+mHRYb4ABrsiKsd/wVthHuUo+crZ7nOyeLbqgJPno7VtgD1SWuM2HzzZhH2zMZDT8RrhDQQhbGS+Gfolc8XeJTPB63OFineFu1g5YGOaUTbh6O5xko+JdtkUev8GVTQbDb4k87mohXL664zrCQCeeByvBDjFYoJlx8TpVWLrBSZF0jMizBK9C6YBW9NErhGtviEPhVxKeIBZuMcRTmLzU79BCD1NGvEp8TD8E+QsR7YzLl+yCUDpLox4dJptM/yjo+2hniJn9baXDOsrhugShmIjVD0R+gZUuCpfbdDytfYFSlUnE6gfjXY5KV/Yi7qjr+oZu6i5s/upSgt3jbpGlWwnmLq83aTXr+mpIl5AIududxA0n2Ba6TVdaFIc3e4MowkqDk+KQfrwdeD1KOqufhtLejbP0Ssgsbq72Bi0mUl4vtQYnVzeLtGAvzhImtwlVPxeD/YuMYC+SEwUhdzE5KBYvry6LxYPJxVAQnPVzori4yifB7D8fev5oMrQFzP2QBfxyv2yBHOYuzvJJV/WPQenD2QQseRAkf/PcTIaeuNi/TvYQ/Ochf3K3X5wshrgwLjdcTIpXdyeJRP0I/B9fCoDHZb5EYAAAAABJRU5ErkJggg==">
            <a:extLst>
              <a:ext uri="{FF2B5EF4-FFF2-40B4-BE49-F238E27FC236}">
                <a16:creationId xmlns:a16="http://schemas.microsoft.com/office/drawing/2014/main" id="{9A3C432F-6020-47E8-A069-B77904BEE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36" y="413403"/>
            <a:ext cx="3656793" cy="100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8">
            <a:extLst>
              <a:ext uri="{FF2B5EF4-FFF2-40B4-BE49-F238E27FC236}">
                <a16:creationId xmlns:a16="http://schemas.microsoft.com/office/drawing/2014/main" id="{3F985CF8-B9DB-478E-897A-E583ED0FD7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2865" y="1807478"/>
            <a:ext cx="2416807" cy="4032589"/>
          </a:xfrm>
          <a:prstGeom prst="rect">
            <a:avLst/>
          </a:prstGeom>
        </p:spPr>
      </p:pic>
      <p:sp>
        <p:nvSpPr>
          <p:cNvPr id="137" name="Arrow: Right 9">
            <a:extLst>
              <a:ext uri="{FF2B5EF4-FFF2-40B4-BE49-F238E27FC236}">
                <a16:creationId xmlns:a16="http://schemas.microsoft.com/office/drawing/2014/main" id="{F7CA4888-6290-4D9E-AB19-C737A565B350}"/>
              </a:ext>
            </a:extLst>
          </p:cNvPr>
          <p:cNvSpPr/>
          <p:nvPr/>
        </p:nvSpPr>
        <p:spPr>
          <a:xfrm>
            <a:off x="5752754" y="3594907"/>
            <a:ext cx="892126" cy="457729"/>
          </a:xfrm>
          <a:prstGeom prst="rightArrow">
            <a:avLst/>
          </a:prstGeom>
          <a:solidFill>
            <a:schemeClr val="tx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Obraz 5" descr="Obraz zawierający obwód, wiersz, czerwony, komputer&#10;&#10;Opis wygenerowany automatycznie">
            <a:extLst>
              <a:ext uri="{FF2B5EF4-FFF2-40B4-BE49-F238E27FC236}">
                <a16:creationId xmlns:a16="http://schemas.microsoft.com/office/drawing/2014/main" id="{E5017FFB-1979-4343-814B-446F39FEBA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962" y="2663072"/>
            <a:ext cx="3493011" cy="232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ata:image/jpeg;base64,/9j/4AAQSkZJRgABAQAAAQABAAD/2wCEAAkGBxISEhUTExIWFhUXFRcYFRcWFxcXGBcgGhgXFxseGBceHyggGBolHRcXITUiJSkrLi4uFx8zODMsNyktLisBCgoKDg0OGhAQGy0mICYvLS8wLS0vLS8tLS4vLS8tLS0tLy0tLS0tLS0tLS0tLS0tLS0tLS0tLS0tLS0tLS0tLf/AABEIAOEA4QMBEQACEQEDEQH/xAAcAAEAAgIDAQAAAAAAAAAAAAAABgcEBQEDCAL/xABKEAABAwICBgQJCgMGBgMAAAABAAIDBBEFIQYHEjFBURMiYXEyM1JzgZGhsbIUIzQ1QmJygpLCJKLBQ1Njg7PhFXTD0dLwJkSj/8QAGwEBAAIDAQEAAAAAAAAAAAAAAAQFAgMGAQf/xAA9EQACAgECAwQHBwMEAQUBAAAAAQIDBAUREiExMkFRcQYTIjNhgZEUIzShscHRQlLwFWJy4fEWNUNTgiT/2gAMAwEAAhEDEQA/AKNQBAEAQBAEAQBAEAQBAEAQBAEAQBAEAQBAEAQBAEAQBAEAQBAEAQBAEAQBAEAQBAEAQBAEAQBAEAQBAEAQBAEAQBAEAQBAEAQBAEAQBAEAQBAEAQBAEAQHKAIBZAEBwgCAIAgCAIAgCAIAgCAIAgCAIAgCAIAgCAIDmyA7aamfI7ZjY57jua1pcT6BmvJSjBbyeyPUm+hJqTV7XObtyNZTs8qd4ZbvGZHpCr56pjrlFuT+C3N6xpvry8zuOjGHxePxWM/dgjdJ/MDb2Lz7Xky7FL+b2Hqq11n9D6jo8EBs11fMeTGxi/oLbrF2Z/eoRXxbPVGnu3ZltpMN4YZiLu0/7LHjyu+2H+fM94a/7WcupMN44ZiLe4n+qceT/wDbD/PmOGv+1mJLSYLfr/8AEICeD2xke66yVmd/TwS+p5w09+6PgaN4bL4nFGt7J4nM/myCy+1ZUO3Tv5PceqrfSf1Ouo1eVmztwmKpZ5UEjXZdxt7Lr2OqUb7T3i/9y2PHjT/p2fkRmsoZYXbMsb43eS9pafUVPhOM1vF7+RocXHqdCyPDhAEAQBAEAQBAEAQBAEAQBAEAQHKA2GC4LPVv6OCMvdxtub2uduA71puvrpjxWPYzhCU3siUNwHD6IgVcxqp9wp6bwQeT5N57hY9hUB5OTkL7qPDH+6X7I3erhDtPd+CJVh1Likrdmnhhw2A8m3lI7crk94aq267Cqe9snZL8v8+pJhC6a9lcKMyHV1Tk9JVzzVLhvdI8sb7yQPzKO9Ztfs0QUV8Fu/8APkbVhwXOyW52GtwSk3fJQ4ZdRold6wHH2rH1Wp5HXfb6HrljV+B0Ta0aBmTBM4fcja0e1w9yzWh5cu1JfVnn26pdEYj9blNwp5j3lg/qVs/9PT75r6GP+oR/tDNblPxp5h3OYf8Asn/p2f8AevoP9Rj/AGmVDrUoX5PbO0feY1w9jisHoeVHsyX5mX26p9UZAxbBKvwjTE/4jBG79RA961+o1PH7O/13PePGs67HxPq7o3fOUsksDvsvhk2m++/qcF6tZyIezfBS+DWx48OuXOD2MWsoMWgbsvEOJQcWSNHSW7Ac7+ly31ZGDc94t1y+HT/Poa513QXP2kROXC8Nq3FsbnYfU3zhnuYieQebFmZ4+hqtI3ZVC3kvWR8V1+nf8iK41zfL2X4Ebx/R2po3bM8ZaD4Lxmx34Xbj3b1Nx8qq9bwf8r5GmdcodTVKQYHCAIAgCAIAgCAIAgCAIAgOQEBLcF0VYIhV17zBTfZbb52fkI28AefLkMxX3ZrcvU464pfkvN/sb4VLbinyX6krw2lq6+MR07PkGH/d8ZMOd9778STbPe6yrL7aMSXHa/WWfkv4JNcJ28orhiSSnosOwiPbOzGbW6R/WmfzDePoaAFWytzNRnwx6eC6EpRpx1u+pDcd1rSOu2kiDB5ctnP9DB1W+kuVrjaBXDnc938OhFtz5S5Q5EDxPGKipN55nyZ3G04kDubub6ArurHrqW0IpEGU5S6swltMTgr1gLwBAEABQGXh2JzQO2oZXxnmxxbfvtv9K12VV2LaaT8zKM5R6MnOA61J2WbVRiVvltsyQejwXeod6psnQqZ86nwv8iZVnzjylzJw12G4xHubIQNx6k8f9QO67T2qmazNOl15fVMmfc5K+P5kercLrcNY5rR8uoPtwSC72DsFjYDfdtxxLRvVlTk4+a0+xZ4r/P1I06rKf90SL4lovDUxuqcMcXsaLy0zvHRdwz22+v052sqsydUvVZK2b6S7n/DI0qlJcVf08CGEKyI5wgCAIAgCAIAgCAIAgOQgJtguEw0MLa6uZtvfnS0x3yHg+QcGbt/tuAqu++eRN0UPZLtS8PgviSIQVa45/JEv0f0Wmq5BW4n13nOKnIsyMbxtM4fg/Vc3CqczUIY69RifOX+fr9CbTjysfrLfoc6aaw46bahptmSYZOdvji7OT3DluHG+YWOn6NO37y/kvDvZ7kZih7FZUeIV8s7zJLI57zvc43PcOQ7BkF1NdcK48MFsirlJye8uZuNH9DKyrAdHFsxn+0k6jO8cXflBUXJ1GjH5Tlz8F1NlePOzson2E6qadljUSvlPFrOoz15uPsVDf6QTfKqO3nzJ9enL+tkjGi1DBE/o6WIERvs5zdt3gn7T7m6gLUcm2xcU31XQkSxqoReyPPhXdFEcIAgCAID6Za+d7dm9AZzcKe8F0JEoGbgy+20czH4Vu0XHasHYlylyPdvAxqWpfG9sjHuY9pu1zSQR3EbllKCmuGS3T8QntzRauheskSFsNYQ1+QbMMmuPKQDJh+8Mudt65jUNFcd7Mf6fwWePm/02fU2Wkuh72yfLMOPRVLc3MbYMl52G4E8vBd35nTh6kpR+z5XOPj3oyuxdvvKupD8Rw+LFI3z08YirY7mppgLdJbe+MH7V9433yOdi64qsniSVdj3g+zLw+D/ZkOUVct48pd6IEVbEU4QBAEAQBAEAQBAEBLNCcIiIkraoXpqex2f72Te1g58LjtHAlV+bdPlRV2pfku9/wb6YLty6Im2hmEyVsxxOsFyT/DRnwWgE2cByH2e27uSp9Ryo41f2Wh/8n/ne+8m41Ltl62fyMbWVpwYy6kpndfdNIN7ebGHyuZ4bt91lpGl7pX3LyX7sxzMr/wCOBWmE4XNUyiKFhe88BuA4lx3NaOZXRXX10w45vZIr4QlN7RLg0U1dU9NZ89p5sjmPm2H7rT4R7XcsgFyedrVtr4KvZXj3stqMGMec+bJsqR7vqT1sgvD06K/xUnm3/CVtp95HzX6mu3sM8xr6Oc2cIAgOQgM6swmaKOOV8bhHK3ajfva7fltDIOyOW9a4XQnJxi+a6oycGluzAWwxO2GZzHBzXFrgbgtJBHcRmEaTWzQJFSVlNW9SrIhnOTKpoAa48BUMGR3+MFj5V96h2Rtp9qrmv7f4f7G1OMu1y+Jq8dwSekk6OZljva4ZseObHbnD/wBK3UZFd0eKD/lfBmM63B7Mm+rXTcsLaSpf82coZHHNh4McfIPA/Z7t1Nq2lqxO6pe13rx/7JmJlOD4ZdCQae4BJG4YjSdWoi60oA8Y0byRxIG8cR3ZwdLzIzj9lv7L6b93w/g35VGz9bWQjTKiiqIWYlTNDWyO2amMZ9FLvJ7Gu58yPKsrvDslVN41j5rsvxX/AEQbYqS9ZH5+ZDSrIjnCAIAgCAIAgCA7IInPcGtF3OIa0DiSbAeteOSim2epblk4nhglqaXB4j81TgPqXN+08jakd3gGw5F9uCo67/V1WZsusuyvh3fyTHDilGmPd1Jjpvjgw+jvEA15tFA0bm2G8Dk1o9eyqXTcZ5mQ5T5rq/j8Cdk2KmvhiUjhOGy1c7YoxtSSO3nhxc5x5AXJK7K62FNbnLkkU0IuctkX5ozo9DQwiOIXcc5JCOs88zyA4Dh33K4bNzbMqzilyXci+oojXHl1O7Hcdgo4+knfsjPZaM3vPJrePfuHEha8TDtyZcMF8+5GV18KlzKi0k1hVVUSyI9BETYNYeu6/lyb/QLDvXW4mkUY64pLil4v9ioty7LOS5IumipxHGyMbmMawflaG/0XG3z47JS8Wy6rW0Uj5r/FSebf8BSn3kfNfqeW9hnmRfRzmzhAEAQHoHQ6nZJhlMyRrXsdDZzXC4PWdwXDZ9s68ycoNp7l5jwjOlKSIZpbqwIvLRXcN5hcesPNuPhD7pz7SrjB1yM9oX8n493zId+C484fQrSWMtJa4EOBsQRYgjeCOBXQpprdFecBegsTQXEIq6E4ZV9bIupn/bZYXLWk8QLkdgI3WVHqNc8af2qj/wDS7n8SbjyjYvVT+TIfpJgclFO6GTO2bXDc9pvZw9RFuBBCtMXJhkVqyH/gjWVuuTiy3dWWkZq6YxyG8sFmuJz22nJjjfeci09w5rlNYw/s9ysgvZl+TLXCu9ZDgl1I82hZRYlJRPH8HXMsBwaXE7Fu1r7tHY4HkrON0srEjfHtw/br9URXX6q11vssrnFqB1PNJC/wo3uae2xtfuO/0q7qtVkFOPRohSjwvZmGthiEAQBAEAQBASvVlSNfXse/wYWvmd+QZepxB9Cr9Usccdpf1NL6kjGX3ifhzJpqliMrqutf4csmyDyz6R+fK7o/0qm12fBGvHj0S3/ZfuTcCPFKU2RnW5iZlreiB6sDA233nAPcfa0flVlolPq8ZT75cyLm2cVm3gS7VHgYipjUuHzk1w0kZhjTYD8zgT2gNVTruU52KmL5Lr5kzAp2jxvvJLpTpBHQwGZ+Z8GNl7F7uXYBvJ4Dtsq3AwpZVvCuneyTkXqqPxKCxrFpaqV00z9p59TRwa0cGjku6oohTBQgtkUM5ub3ZkaKUvS1tMznMy/cHAn2ArDLs4KJy+DMqo7zSPRpK+dnRpbHRXC8cgG/o32/SVto5WR80YW78DPM80LmHZc0tPJwIPqK+jqSlzic2011OpAEAQHobQT6vpfNfucuD1T8VZ5l/ie5RvlXkkgetvD4DSGd0Y6YPYxkgydmcw7yhsh2/cr/AEK+13er39nZ8itz6oKPF3lMFdaVJk4bWOgljmZ4Ub2vH5Tf1LCyCsg4vv5GUZOLTRdGsjB21dD0zB14m9Mw8SwgOe39Ofe1clpOQ8fJdT6Pl8+4tsuv1lXGuqK11b4l0FfFn1ZPmndz7W/mDT6F0GqUK7GkvDn9CvxZ8FqZP9b9CXUsc7fDhlGfENfl8TWetUWgW/eyrfRr9P8Aon6hD2VJEJ1lNEklPVgW+VU0cjvxABrv2q60xuMZ0v8Apk18uqIORzal4ohysyMEAQBAEAQBATLQLKnxJ/EUbmg/jyPuVZnv7ymP+79CRR2Z+RYeqmIDDoz5Ukjj+rZ/aue1175TXgkWWByq3Kg0qmL62qcd5qJfjcB7F1uIlGiG3gv0Km17zfmehMKpRFDFENzI2NH5WgLgMiz1lspPvbOgpjtWl8CktZeNGprXtB+bhvEwcLg9c95dfPkGrtNKxVRjx8XzZSZVvrLH8CJKyIxMdVNLt4jGf7tkj/5dke1wVXrFnBiy+OyJWHHitRea4cvgiPDqqqaOUbMrGyDk9rXj1EFbK7rIdiTXkzCVcJdUR6v0Cw6XM04YecbnM/lB2fYrCvWMqv8Aq38zRLCqfcRyv1SRHxNS9vZI0PHrFj7FY1ekT/8Akh9CNLTv7WRqv1YV8ebBHKPuPsfU/Z9isKtbxJ9W15ojTwrY9xa2iFK+Kip45Glr2x2c07wdpy5fULIzyZyg91uWuLFxqSZuFCJBXWuqotTwR8XSuf8AoZb/AKi6L0eg+Ocu7bb8ys1GXJIqBdUVRygPSuCQ/wANAx2fzMbXelgBXz3Iltkykv7v3OhrjvUl8Dzo8GCY2PWiky72O/2XfL7yvzX7FB2ZeRfOsCIPw6q83tD8rmu/ouK0x8GbHbxaLvK50MqzSHrYThzzva6oj9G3cewBdPj8sy5L/a/yKqznVF+ZDlZEcIAgCAIAgCAmWgedPiTOJo3OH5Lkqtz+VlMv936kijszXwLE1Uyg4dGPJfI0/rLv3LnddjtlPyRZYD3q2Kf0qiLK2pad4qJfjcR7F1mK1KiDXgv0Km1bTfmehqSoDomSN3Oja8dxaHBcFOtq5wfj+5fxe9e68DzPNIXOLjvJJPpN19ES2Wxzre51r08LK1KUwM1RJ5MbWD87tr/prn/SCxqmEfF/p/5LDT4+238C2lyZcHRXG0Uh/wAN/wAJWyn3kfNGu3sMoWg04xCKwbVPIHCQNk9rwTb0rurNNxbO1BfLl+hRRyLY9GSWg1tTt8dTxvHNhcw+3aHuVfZ6P0vsSa/MkR1Ca7SJHQa0qF/jGyxHtbtt9bTf2Kus0HIj2Wn+RJhqEH2iR0GktFPbo6qJxO4Fwa79LrH2Kus0/Jr7UGSYZNcujNqoe23U3JrqjlD0qLXVU3ngj8mIu/W637F13o/W1TKXiym1B72JFcK+IBtNGcJdV1MUAGTnDaPJozefQ0FaMq9UUysfcbKoOc1FHpBgAtwA9gC+ec5S38WdFyjE80VTjPUOLd8kriPzvNvevo0Pu6lv3L9Ec2/al8y+NP5AzDqrzez63Nb/AFXE6YuLNj5su8rlQyq9IDs4RhzDvc+of6Nsj+oXUY/PMua7lFfkVdnKmK8yHKyIwQBAEAQBAEBLNWNS1tc1j/BnY+B35xl7QB6VX6nByx3Jf0tP6G/Ge09vHkTPVHMYjV0b8nxS7QHP+zflyBaz9Sptdgpxrvj0a/7ROwJbOUGRfW1hhirjLbqzMa4HhtNGw4ewH8ys9EvVmMo98eRFza+G3fxJ7qtxkVFE2MnrwfNuHHZ3sPds9X8io9Zx3Tk+sXSXP595OwrFOrg8CmcaoTBPLERYskc31E2PpFiutosVlcZrvSKmceGTTMFbTAszVHjtNAJIZX9HJJI0tLrBjgBYDa4OuTvyzVBrmHbdwzgt0uviT8G6EG4y7y2FyTLhPc6K/wAVJ5t/wlbafeR81+phb2GeY19HObF0AugF0B6F0E+r6XzX7nLg9T/FWeZf4nuUb5V5JKK1qVO3iMo8hsbPU0E+1xXc6PDgxI/HmUOZLe1kTjjLiGtBJJAAAuSTkABxJVm2kt2RS8NXWiPyKIySgfKJB1uPRt3hgPPiT3Dhc8bq+ofaJerh2V+bLrDxvVril1Nhp7jApaKV17PeDHHz2nggkfhFz6Ao+lYzvyI+C5szy7VCtrxKj1c4Z09fCLdWM9K7uZmPW7ZHpXWaneqcaUvHl9SpxocdqRYOuCu2aSOBvhTSjLiWszNvzGNc/oFW90rH0S/UsNQl7Kiu8hOsl3RvpqQG/wAmpo2O/G4Bzv2+tXmmrijO7+6Tfy6Ig5HJqHgiGqyIwQBAEAQBAEB2087mOa9ps5rg5p5EG4PrC8lFSTT7z1PZ7lkYliYgq6XF4h8zUt2ahoz2XW2ZGnty2hzLCqOFHrabMOfWPTy7v4JjnwzjdHo+pL9PcAFfSfN2dIz52Ei1n5ZtB5OaQR2hqptMyni5DjPo+T+BOyq1dXvEp/RXH5KCpErQSPBlZu2m8R2EHMciF1mZiwyanXL5MqabXVLiJbrJwplTGzE6U7cbmhs1t4tkHOHAjJpHCwVZpV06G8S7qunxRJyoKa9bDoyt7K9IIugJjojp/PSbMcnz0AyDSeswfcdy+6cu5VebpVWT7S5S8fHzJVGVOrl3Fs0WOU9ZTSSQSBw6N+03c9nVOTm7x37u1ctPDtxr4xmu9c+7qWivhZW+E86ld6UJwgCAID0NoJ9X0vmv3OXB6p+Ks8y/xPco3wVeSWUNWYPU4jX1JgYXAzyXecmNG0QNp24ZWy3rvI31YmPD1j25LzOfcJW2PhRZ2h2hENDZ5Ilnt4wiwZfhGOHLa3ns3LmtQ1azJ9iPKPh4+f8ABZY+HGvnLmyS1lUyJjpJHBjGi7nHcB/7lbtVZVVK2ahBbtkuc1BcTKF030ndXz7Vi2Jl2wtPAcXH7zsu6wHBd1p+FHFq4erfVlDfc7Zb9xZmq7Rw01OZZBaWexsci1gzaDyJuXHvHJc7rWZ6631UOkfzZY4VXBHjl1ZoflrK/E31Tj/B0DC7a3h2yTs27XPu4djQFYRpeLhxpXbs/fr9ERpTVtzm+iK6xjEHVE0kz/CkeXEcrnIdwFh6FeU1KqtQXctiFOXFJyZhLYYhAEAQBAEAQHKAl2hOKxFslBVG1PUW2Xf3Mn2XjkDkD3DhdV+bTPdX1dqP5rvX8Eima93LoyaaD4xJSSnC6zqvYf4d5PVeCbhoPI72+luRsFTalixyK1l0d/Vf53+JMxbnW/VTMLWXoSXF1ZTNzzdPGBmeb2j2uHp5rbpGp7pUXPn3P9jHLxdnxwILo1pLNRPOxZ8b8pYn5skByII4G1xf3jJXeTiV3r2uTXRrqiDXa63y6eBm4lg0NQDPh9yMzJTO8dFzLR/ax9ouRxC11XWV+xf17pdz/hnsoxfOP0IvZTTUEBkUVbJC7bje5jrEXabGxFiDzB5LGdcZraS3R6ns+RjlZHhwgCAID0NoJ9X0vmv3OXB6p+Ks8y/xPco3yr/iSTrghaxoYxrWtG5rQGgdwCznZKx8UnuzGMVHoa3SDSKnombUz7EjqsbnI/8AC3l2mwUrEwbsmW0Fy733Gm7IhUufUpbS/S+avfZ3UhaepEDkO1x+07t4cF2ODp9eLHZc33spr752vn0JBq30IMxbVVDfmgQYmH+1I3Ej+7H83ddQdW1NUxdVfa7/AIf9m/ExeN8UuhJ9P9InkjD6TrVM3VfsnxbTvF+DiLk8m355V2lYSivtV/ZXTfv+JIyr9/uqyEaX1cdLA3DKdwcGO26uQf2knkj7reXMN4gq6w65XWPKsXXlFeC/lkK2ShH1cfmQslWZGOEAQBAEAQBAEAQHIQE5wbFYcQhZR1j9iZmVJUneOUch4jdY+476q+meNN3UreL7Uf3RJhNWLgn17mTDR3SqWnkFFiXzcrco5z4Eo4Xduvydx42O+ozNOhbH7Ric13rvX+eBNpyXB+rt+p0abaumT7U9IAyXe6PIMkPNp3Mcf0nszKy0/WHX93f08fDzMcjCTXFX9CqKiCanl2XNfFKw8btc0jiDv9IXTxlC2O65pla04vboZc2LNm+kM2n/AN8yzJD+MeDJ3kB3asVW4dh8vD/Ogct+prJmtB6rrjusfSP9ytq+J4daHgQBAEAQHoXQhwbh1KXEAdFvJsPCdxK4TUoSll2KK35l7iySpW7OrFtOaCnvecSO8mH5w+sdUelwWVOkZVr34dl4v+BZm1Q79yB4/rTnku2lYIW+W6z5D3fZb7T2q9xdCqrfFa+J/kQLc6cuUeRBSZZ5PtyyPP3nvcfaXFXW0K49yS+RC5yfiWboZq12SJq1oJvdsF7jsMpGR/CPTxC5zUda5erx/m/4/kscfC/qs+hudKdL3Nf8joG9LVO6t2gFsPD8O0P0t47rKLhaamvtGU9o9efV+Ztvydvu6upEK+ujwpj4opBLiEt/lFRcuEN8y1jjmX33nffM8ALiFcs2SlNbVLpHx+L+HgiE5KpbLnJ9WQBxurcinygCAIAgCAIAgCA3mjWjMtcJuhLduJrXbLjbbuSLB24HLiouVmV43C7OjfXwNtdMrN+E1VbSSRPMcjHMe3e1wII9BUiM4zXFF7o1tNPZnSFkeEvwfSqOSIUmIsM0G6OQeOg4Xa77TRy94yVddhSjP1uO9pd67peZvjcmuGfNfoSvD8Qq8PYHxu+X4d9l7DeSEcQeLbcjll9lVl1FGXLhkvV2+Hc/5JVds6ucfaiSIPw7F4rdWQgbvAmj7vtAetp7VW7ZunS3XJfWLJO9OSvj+ZCMe1VzMu6lkErfIeQx49Pgu9ncrjF12qzlauF+PcRLcGceceZBMRwyaB2zNE+M8ntLb91947Qrqu2Fi3g0/IhSjKPVGIthiEAQBAchAdslQ9wDXOcWt8EEkgdw4LxRinvse7vbY+6KilmdsxRvkd5LGlx9QC8nZGC3k0l8Qot9ETfAtV1TLZ1Q4QN8nJ8h9ANm+k+hU2TrlNfKv2n+RMqwbJc3yRPKeiw7CI9olsZI8N52ppPwjfbsaAOapZW5moz2S5fRImqNOMufX8zQ1eNVmJNd0H8FRC/SVMp2XOG42N93Y09hdwU+rExsNrj9uzuiv8/Ujzusu6ezEi1fpNBSRupsMBaHC0tU7xsnYzyG+rsAOZs68Sy6Ssyee3SPcvPxZGlbGK4a/qQtxurMjHZTQOe4MY1znHJrWguce4DMryUlFbt8j1LfobzHtEp6OCOWezTI8tEe9zbC93EZA9iiY+dVkWSjW99u/uNtlE60nLvI8phpCAIAgCAIAgLM1JeNqfNx/EVz/pB7qHmWGndtm/1v07DRB5a0vbKwNdYbQBDrgHfY2GXYoGgWS9e4pvbbp3G/UIR4E9uZA4tAKmWliqYC2UPbtGMdV7cyMrmz93YexXr1WiF0qrOTXf3EBYs5QU4kWqad8bix7XMcMi1wII7wVYxlGS3T3NDTXJmdgePVFI/bgkLCfCbva7sc05H3rVfj1Xx2mtzKFkoPkyTR4xh1Y4OnY6hqd4np79GTzcze3M8M+1QHRk0LaD9ZH+2XX6m5Trn15PxRLKKvxWBu2ww4lBwfG4dJbttx9Diqu6jCtltPeqXx6EuFt8Oj4kZUGsKifeKpjkgd9pk0Zc32D3tC0S0fJr9umSfkzYsyuXKxbH2cDwWr8AU5P+FIGO/Q0j3LxZOp0drfb4rceqxrOmxiT6p6N2bZKho/Exw+C/tWyOv5C5OC/MxeBW+kjDfqih4VUg742n9wW1ekMu+B5/py7pHDdUUXGrkPdG0fuKP0hl3QPP8ATv8AcZkGqWkGbpah3OxY0fCVrfpBe+zBfmZLAgusjLGjWDUmcghB/wAeXaJ/KTY+pa/tupX9nfb4L9zL1ONX1/U4m0/w+G0dO10p3NjgjsD2bgD6AUWkZd3tXPbzYeXTDlBfQxajFcWqGlzY4sPg4yzuG2B+YZZfdHet0MXBpaW7sl4L/o1yuvmv7URWpxDDaVxeS/EqrjJKSIQedjcv9o7QrSNWVcuFfdw8F1/6IrlXF79pkb0g0mqax15n9UeDG3qxt/C3+puVNx8SqhbQXPx738zTZbKfU1cMTnuDWtLnE2a1oJJJ3AAZkqTJpLdmtLfoT/AtVVRLZ1RIIQbdUDbk9OYa0+k9yo8jXaYPhrTl8e4m14M5Ld8jd6nKZjY6l2yNoTBgfYbVrHK/Adih6/ZJ8C7mt9jfp8FzPnXX9Hp/Ou+EJ6O9qfyPdR6RKiXUFUEAQBAEAQBAWXqS8bU+bZ8RXP8ApB7qHmWOndtkk1u/V/8Anx+56rdB/E/JkjUPdrzNrq/+rqbzZ+Nyi6r+Ln5m3D9yis9cB/j/APJj/cuk0P8AC/Nlbne9ZhaK6C1NczpWlscVyA99+sRv2WgZgHK+QW/N1SnFfDLm/BGunGnbzRzpJoFV0jTIQ2WIb3xknZHNzSAQO3MdqYuqUZD4U9peD/YW4tlXN9CN0VZJC7bikcx3lMcWn1jgp864zW0luviaFJrmiT0+sOr2didsVSzlPG13tFvbdV8tLp33r3i/9r2N6yZ9JczsOkOFy+OwzYPlU8pb/JYBefZcuC9i7f8A5I99ZU+sfodtNPg4N458Qpz2bBH8puvJLN74wl9QnT3NozW1lFwxuub2Fsp9xWl15D60Q/Iz4od02HVtFxxyuPYGTD3leKvIXTHh+Q4of3sw6mfCD4yqxCo7DsgfzLdFZvdCEf8APgYt097bOn/jmExeJw18h5zzG36RcFZLGzJ9u1LyRj6ypdI/U+ZNYdS0FtNFBSt/wY2g+kn/ALL1aXU+drc/Nj7TL+lJEfqZ6qqdtPdLM7mdp9u7kO5TIxqpW0dkvoam5Te75mLUUr4zZ7HM/E0t962RnGXZe5i011R1BZHhemr7RJtHEJHtBqJG3cTvjB+w3l2nictwXGarqLvsdcOwvzZdYmMoLjl1MDSrWWymlMUEYlew2e4usxpG9otm4jibjdxW/C0OVsFZa9t+iNd+dwtxitzq1NP2oKk85wfW0lZekC4ZVr4DT/6jq11+Ip/Ou+ELL0e7U/keaj0iVEuoKoIAgCAIAgCAsvUl42p82z4iuf8ASD3UPMsdO7bJJrd+r/8APj9z1W6D+K+TJGoe7RtdAPq6m83+5yi6r+Ln5m7D90iudaNMZcUZE3e9kLB3uJA966LRpqGHxPubZW5i4rtvIuCipGxMZEwWaxoa0dgFv9/SuStslbY5vq2W8IqENjCwPGoaxj3RZtbI+JwcN9uNuLXNIPcVuysWzFnHi6tJ/wCeRhVbG5MpTWBgIo6tzGC0Tx0kfYCTdt/ukEd1l2Wm5X2mhSfVcmUuRV6qzYn2imrimZEySqYZJXNDi0khrLi+zZpG0RfO5tdUedrVvrHCl7Jct/EnY+FFx4pm6qdBcNdkaZrSd2y97T6LOzUSGq5q58W/yN0sSgi+jegNHOaoPEvzVXJEyz7dVoaRfLM5nNWmZqt9Kg4pc4p/MiUYsJ77vozaO1V0PlTj87f/AAUL/X8n+1Ej/T6/E+maqqHypz+dv/gvVr2S3tsjx4FaXUjervQ+kq4pnzNeSyYsbZ5aLbIOduOasNU1K3GlBQ25rcj4mNC3fi7iYt0BwuPMwD88r7fEAqj/AFfNn2X9EiX9koj1/U0OA4dS/wDGp2RxQuibTAsADXsa75m5be42sznvzKsMu69adGU21Jvn3M0VV1vIaS5FhVdYyCJ0j3bEbBdxAOQy4DP1Ln64WXzUVzbLGbhXHdnyTFUxC+xNE9txez2OB703ux57c4yR5tCyKe3IpnGNHWUuLwwNHzUk0DmAm5DXyAFpPGxDh3ALscfLd+FKx9Unv5pFNZT6u5R+KLsnJs7Z8Kxt32NvauLrftx38UXc+w9jzA4nivpBzRbupT6PUeeb8C5b0h7cPJlrp3Rnzrr8RT+dd8IXvo92p/Iaj0iVEuoKoIAgCAIAgCAsvUl42p82z4iuf9IPdQ8yx07tsnmmeAurqYwNeGHba8FwJHVDsjbMb96otNy44t3HJb8tidlUu2GyMjRfDn01JDA8gujaQS03B6xORsOBC1510b75WQ6Myx4OEFFkIx2EP0hpgeDY3fpY549yvcSXDpc35lfat8pIsWtk2YpHeTG93qaT/Rc5jritgn4os7XtBla6kpT/ABTL5fMuA7fnAf6epdH6RRXDB+ZW6c+ckZWuamHR003kyuYe0OAd+w+srV6P2Peyv4b/ALGeoR24ZFjNINiNxsfQuektpNPxLGL9lNHnHSeplfVzulcS8SvGZ3bLiAByA3AL6HiwhGmKiuWyOcsbc3uYUdbK0kiR4JNyQ5wJPM571tcIvqjFSZ6F0ReXUNKSSSYGEk5k5cSuC1JJZViXiX+LzqiVPrMr5mYjM1ssjW2jyD3AC8bdwBXVaTXB4kG0voVOXJq18yXalz/CTef/AGNVT6Q+9h5EzTukjXa7v/q/53/TW70d6WeaNeo9UavUz9Nk/wCXd/qRKXrv4X5r9zXp/vH5FlacfV9V5k+8LndM/F1+ZY5fuWanVMHjD27W7pZNjuuL/wA20pOvOP2nZddlv/nkadP39WQ/WXiwZisTm5mnEJd3h5lt6nBXGkY7+xNP+rf9NiHl2ffbruLegna9rXsN2uAc0jiCLj3rkbIOubi+4uINOKZROsbBPkta+wtHL85Hy6x6w9Dr5ciOa7nS8n1+On3rkyiyqvV2NE11KfR6jzzfgVN6Q9uHkybp3Rnzrr8RT+dd8IXvo92p/Iaj0iVEuoKoIAgCAIAgCAsvUl42p82z4iuf9IPdQ8yx07tsn+lekDaGETOjLwZGsIB2TmHG4Nj5O7tVDgYf2qxwUtntuT8i/wBVFS2M3BsRbUwRzsBDZG7QDrXGZGdsuC05NDotlW+42VWesipIguIH/wCRwebH+hIVeVf+0S8/3RXS/Fomukj9mjqiOFNOf/yeqXCW+TX/AMl+pPv93LyK81IjrVX4Yve9dB6Q9ivzZXad2pG81wsvQNPKojP8kg/qoXo/L/8Aoa+H7kjUPdrzM/VvjPymiYCfnIQIn8+qOofS23pBWjWcb1OQ5d0uf8meFbx17PuITrewDo5hVsHUm6r+x4H7mi/eHK60PL9ZV6p9Y/oQc6nhlxLoyvFeEE9FaG/QKXzEfuXA6l+Ks8zoMX3USodaf1lN+GP/AE2rrNI/CQKjL96ya6lvok3n/wBjVTekPvYeRN07pIztY2is9f0HQmMdH0m0XuI8LYtawN/BK0aTn1Yqn6zfnt0M8zHna1wkf1d4K+jxSaCRzXObSkksvs9Z0R4gHirDVMiORgqyHRy/k0YlbrucX4Fl4lRMnifC++w8bLrGxtcHfw3Lm6bnRNWR6osrIKcXF9DExQSwUrhRwtc9jLRR3sAByH2iBnbjz578dwuyE8iXJvma7E66toI87Vc73vc+Qlz3OJcTvJJzv6V3sYqMUo9CgbbfMt7VHj/TQOpnnrw5s7YyfbsuJHc5q5XXcTgsV0ej6+f/AGWuBbuuB9xm608G6eiMgHXgPSD8JykHqs78i06HkurI4H0l+vcZ51XFDiXcazUr9HqPPN+BSPSHtw8ma9O6SPnXX4in8674QsvR7tT+Q1HpEqJdQVQQBAEAQBAEBZepLxtT5tnxFc/6Qe6h5ljp3bZINcP0Bv8AzDPhkVfoH4h/8f3RI1D3a8zdaBfV1N5v9zlD1X8XN/H9jbiL7pEOxqcM0igJ49E39cZYPa5XOLDi0uS839OZCte2UmWDpBFtUlS3i6nmHrjcFz2HLbIrf+5fqWN6+7l5Fe6kW/Sz5gf6pXQekT9mtfF/sV+nLnJm11yy2oo2+VUN9jJP+4UX0fX38n4L9zbqL9hIgWrnHvklY3aNopbRychc9V3odb0FyvdUxVfQ13rmiDi2+rsRc2kmECrppYDve3qnk4ZsP6gPRdcfg5Dx74zXz8i4vrVlbR5ylYWktcLEEgjkRkV9BT3W6OePQ+hv0Cl8xH7lwOpfirPM6DF91EqLWn9ZS/hj/wBNq6zSPwkCoy/esmmpb6LN5/8AY1U3pD72HkTdO7MjP1i6Vz0Ah6FsZ6Tb2uka4+DsWtZw5lR9JwKstT9Zvy26GzMyJVNKJHNXGMyVmKSzyhoe6mIOyCB1XRAZEnkrPVseFGEoQ6Jr9yLiWOy9yfgTbTzEZKaikmidsvY6Mg7/AO0aCCOIIJHpVJpVULclQmt00/0J2XOUK94mbo3i7aumjnaLbY6zfJcDZw7rg27LLTm4zxrnW+i6eRsot9bBMp7WlhIgrnOaLMmaJRlkCcn/AMwJ/Muu0jI9djLfquX8fkU2XXwWPbvNXoZippayGW/V2w1/a1/Vd7DfvAUjOoV1E4Pw/M10z4LEz0NLCHgscLhwLXDmCCCuBrk4TTXcdBJcUWiAanYiyGqYd7Zw0+hpH9Ffa/Lidb+BA09bcSOnXX4in8674Qs/R7tT+R5qPSJUS6gqggCAIAgCAICy9SXjanzbPiK5/wBIX91DzLHTu2zf64voDf8AmGfBIq/0f/EP/j+6JGoe7XmbvQL6upvN/ucoeq/i5+ZuxPdRKy1nVBjxUyN8Jggc3va1rh7l0ukQUsJRffuVeY9rmy5KGqZPEyVubJGBw7nDMe8ehchbCVFri+sWXEJKyvfxI/oHo06hjma4gl8xLSPIb1WX7Tcm3ap+qZ0cmUHHuX5s0YlDqUtyG65cR25oaZpuWNL3D70lg0d4Db/nVxoNHBVK197/ACRC1CfFNRXcQ+HRWuc/oxSTB17ZxuaB3uIsB23VtLNx4x4nNbeZEVNjeyTPQ1MxwYxrjdwa0OI4kAAkd5uuAtalOTj0bZ0EFtHY876XOaa6pLPB6eS1vxG/tuvoGGn6iCfXZHP27cb2Lz0N+gUvmI/cuJ1L8VZ5l3i+6iVFrT+spfwx/wCm1dZpH4OBU5fvWTTUt9Fm8/8Asaqb0h97Dy/cm6d2ZHRrko5JBTdHG99jLfYa51vF77DJZ+j9kIKziaXTvMdQi21sjS6oad8dfI17XNd8mdk4Fp8OLgVN1yUZYm8XvzX7mnBTVuz8Cca0Pq2fvi/1WKj0X8ZHyf6E7O90zS6lqu9PPET4ErXD87be9ntU30hrSnCfitjRp0uUkNb+GOmFHsC73SmFudrmTZ2RfcMwvdAuUVYn023GoQ3cdiM4Jq2rXzNE8YijDgXuL2OJAOYaGk5+oKyyNZxlW3CW78v5I1eHa5LdbIumedrA57jZrQXOPIAEn2BcbXFzmorq2XMnwxbIDqfmL4qp53uqA4+lpP8AVX2vR4XXH4EDT3vxM6NdfiKfzrvhCz9Hu1P5Hmo9IlRLqCqCAIAgCAIAgJfq70ohoHzOmbI4SNaB0YabWJOd3BVmqYM8uEYwaWz7yVi3qqTbNpp5pzTV1MIYmStcJWvu9rALBrxwcTfrBRdM0u3Fudk2ny25bmzKyo3R2SZsNGdZFJT0sMD45y6Nmy4tbGWnMnIl4PHktGZot198rIyWz8/4NlGbCuCi0yGab43HWVbp4g4NLWAB4Ad1WgHcSOHNXGBjSx6FXJ/Qh32KybkjdaB6e/I2dBO1z4bksLbbUdzc5Gwc0nO3A35qHqWlLJfrIPaX5M3Y2U6vZfNErxfWpSsYfk7HySEZbTdhg/Fnc9w9arKNAscvvWtvh1JVmoRS9hFTVFe+WYzSuLnuftvPEm9/R3cF1Ea4xhwR5JLkVbk3LiZcketHD3C5Mzewx3PscQuRloOTvycS2WfXsR/STWoHMdHSRuaSCOlksC3hdjQTn2k5clPw9BUJKdz327l0+Zouz3JbQRWLnLoiuLZ0f1kUUFLBC9s21HE1rrMaRcDOx2xkuYzNFvuvlZFrZv4lnTmwhBRaIFptjEdXVyTxBwY4MA2wAeqwNOQJ4jmrzAolRRGuXVEK+xWTckSLV3plTUMEkcwkLnS7Q2GtItsgZ3cOSr9V023KnGUGuS7zfiZMaU90Ssa1aHyaj9DP/NVX+gZPjH8yW8+t9xG6bTmlbiktYRL0T6cRgbLdu46PeNq1uqeKs56ZbLCVG6333IqyYq52dxkaaafUlXRyQRtlD3FltprQ3qva43IceAPBatO0m7HvVkmtuZnk5cLIcKRo9XWlUNA6czNkIkawN6MNObS7fdw8pTdVwZ5cYqDS236mjFvVTbZvdJNYVHUCn2Y5rw1UM3WawXDCdoCzzmQVDwdJvoc+Jr2k139/yN1+XCzh2XRm/ZrPw8tuTKD5Jjz9jre1V70HJ323X1JK1CvbvIXpprDdVsMEDTFCfDLiNuTsNsmt7Be/PgrnT9IhjS9ZN7y/JELIy5WrZckc6vdM6egilZKyVxe8OHRhpAAbbO7hmvNU02zLlFwaW3iMXJjTvuj51h6ZU9fFEyFkrSx7nHpA0DMWys4r3S9OsxHJzae/gMrJjclsQVXBDCAIAgCAIAgCAIAgCAIAgCAIAgCAIAgCAIAgCAIAgCAIAgCAIAgCAIAgCAIAgCAIAgCAIAgCAIAgCAIAgCAIAgCAIAgCAIAgCAIAgCAIAgCAIAgCAIAgCAIAgCAIAgCAIAgCAIAgCAIAgCAIAgCAIAgCAIAgCAIAgCAIAgCAIAgCAIAgCAIAgCAIAgCAIAgCAIAgCAID/9k=">
            <a:extLst>
              <a:ext uri="{FF2B5EF4-FFF2-40B4-BE49-F238E27FC236}">
                <a16:creationId xmlns:a16="http://schemas.microsoft.com/office/drawing/2014/main" id="{B6D02B66-285E-4AE3-9036-3D6AD672D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78" y="5747657"/>
            <a:ext cx="898947" cy="89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 descr="Obraz zawierający rysunek&#10;&#10;Opis wygenerowany automatycznie">
            <a:extLst>
              <a:ext uri="{FF2B5EF4-FFF2-40B4-BE49-F238E27FC236}">
                <a16:creationId xmlns:a16="http://schemas.microsoft.com/office/drawing/2014/main" id="{0ADAD7EF-46E7-4C83-B0A0-7754D30F1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574" y="5747656"/>
            <a:ext cx="898948" cy="898948"/>
          </a:xfrm>
          <a:prstGeom prst="rect">
            <a:avLst/>
          </a:prstGeom>
        </p:spPr>
      </p:pic>
      <p:grpSp>
        <p:nvGrpSpPr>
          <p:cNvPr id="4" name="Groupe 2">
            <a:extLst>
              <a:ext uri="{FF2B5EF4-FFF2-40B4-BE49-F238E27FC236}">
                <a16:creationId xmlns:a16="http://schemas.microsoft.com/office/drawing/2014/main" id="{A1B05F3B-5B9D-439B-8EE4-B8F05721D3FD}"/>
              </a:ext>
            </a:extLst>
          </p:cNvPr>
          <p:cNvGrpSpPr/>
          <p:nvPr/>
        </p:nvGrpSpPr>
        <p:grpSpPr>
          <a:xfrm>
            <a:off x="333692" y="3455563"/>
            <a:ext cx="11402528" cy="389670"/>
            <a:chOff x="252167" y="3649237"/>
            <a:chExt cx="11358691" cy="389670"/>
          </a:xfrm>
        </p:grpSpPr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C5EB121A-B4C3-4E0F-93FA-D9E30E5F94EC}"/>
                </a:ext>
              </a:extLst>
            </p:cNvPr>
            <p:cNvSpPr/>
            <p:nvPr/>
          </p:nvSpPr>
          <p:spPr>
            <a:xfrm>
              <a:off x="252167" y="3716770"/>
              <a:ext cx="102463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170">
                <a:defRPr/>
              </a:pPr>
              <a:r>
                <a:rPr lang="en-US" sz="1400" b="1" dirty="0">
                  <a:solidFill>
                    <a:srgbClr val="51C3CA"/>
                  </a:solidFill>
                  <a:latin typeface="Open Sans Light"/>
                </a:rPr>
                <a:t>ISO 27017</a:t>
              </a:r>
              <a:endParaRPr lang="en-US" sz="1400" b="1" dirty="0">
                <a:solidFill>
                  <a:srgbClr val="51C3CA"/>
                </a:solidFill>
                <a:latin typeface="Open Sans Light"/>
                <a:ea typeface="Arial" charset="0"/>
                <a:cs typeface="Arial" charset="0"/>
              </a:endParaRPr>
            </a:p>
          </p:txBody>
        </p:sp>
        <p:sp>
          <p:nvSpPr>
            <p:cNvPr id="6" name="Rectangle 11">
              <a:extLst>
                <a:ext uri="{FF2B5EF4-FFF2-40B4-BE49-F238E27FC236}">
                  <a16:creationId xmlns:a16="http://schemas.microsoft.com/office/drawing/2014/main" id="{B8D78EB5-A2D1-4207-BA1A-A38EFEE98A9A}"/>
                </a:ext>
              </a:extLst>
            </p:cNvPr>
            <p:cNvSpPr/>
            <p:nvPr/>
          </p:nvSpPr>
          <p:spPr>
            <a:xfrm>
              <a:off x="2105977" y="3695538"/>
              <a:ext cx="20247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>
                <a:defRPr/>
              </a:pPr>
              <a:r>
                <a:rPr lang="en-US" sz="1400" b="1" dirty="0">
                  <a:solidFill>
                    <a:srgbClr val="3CB2C3"/>
                  </a:solidFill>
                  <a:latin typeface="Open Sans Light"/>
                </a:rPr>
                <a:t>SOC 3 Type 2- </a:t>
              </a:r>
              <a:r>
                <a:rPr lang="pl-PL" sz="1400" b="1" dirty="0">
                  <a:solidFill>
                    <a:srgbClr val="3CB2C3"/>
                  </a:solidFill>
                  <a:latin typeface="Open Sans Light"/>
                </a:rPr>
                <a:t>&amp;</a:t>
              </a:r>
              <a:r>
                <a:rPr lang="en-US" sz="1400" b="1" dirty="0">
                  <a:solidFill>
                    <a:srgbClr val="3CB2C3"/>
                  </a:solidFill>
                  <a:latin typeface="Open Sans Light"/>
                </a:rPr>
                <a:t> SOC 3</a:t>
              </a:r>
            </a:p>
          </p:txBody>
        </p:sp>
        <p:sp>
          <p:nvSpPr>
            <p:cNvPr id="7" name="Rectangle 14">
              <a:extLst>
                <a:ext uri="{FF2B5EF4-FFF2-40B4-BE49-F238E27FC236}">
                  <a16:creationId xmlns:a16="http://schemas.microsoft.com/office/drawing/2014/main" id="{7F1F0304-DEAD-4A3F-8619-716FD64BF69B}"/>
                </a:ext>
              </a:extLst>
            </p:cNvPr>
            <p:cNvSpPr/>
            <p:nvPr/>
          </p:nvSpPr>
          <p:spPr>
            <a:xfrm>
              <a:off x="4954596" y="3687513"/>
              <a:ext cx="8162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170">
                <a:defRPr/>
              </a:pPr>
              <a:r>
                <a:rPr lang="en-US" sz="1400" b="1" dirty="0">
                  <a:solidFill>
                    <a:srgbClr val="1AA5BD"/>
                  </a:solidFill>
                  <a:latin typeface="Open Sans Light"/>
                </a:rPr>
                <a:t>PCI DSS</a:t>
              </a:r>
            </a:p>
          </p:txBody>
        </p:sp>
        <p:sp>
          <p:nvSpPr>
            <p:cNvPr id="8" name="Rectangle 17">
              <a:extLst>
                <a:ext uri="{FF2B5EF4-FFF2-40B4-BE49-F238E27FC236}">
                  <a16:creationId xmlns:a16="http://schemas.microsoft.com/office/drawing/2014/main" id="{E7E7ED1C-5E26-4444-90DA-7071CF4DD5F7}"/>
                </a:ext>
              </a:extLst>
            </p:cNvPr>
            <p:cNvSpPr/>
            <p:nvPr/>
          </p:nvSpPr>
          <p:spPr>
            <a:xfrm>
              <a:off x="6890396" y="3731130"/>
              <a:ext cx="50206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170">
                <a:defRPr/>
              </a:pPr>
              <a:r>
                <a:rPr lang="en-US" sz="1400" b="1" dirty="0">
                  <a:solidFill>
                    <a:srgbClr val="0097B7"/>
                  </a:solidFill>
                  <a:latin typeface="Open Sans Light"/>
                </a:rPr>
                <a:t>CSA</a:t>
              </a:r>
              <a:endParaRPr lang="en-US" sz="1400" b="1" dirty="0">
                <a:solidFill>
                  <a:srgbClr val="0097B7"/>
                </a:solidFill>
                <a:latin typeface="Open Sans Light"/>
                <a:ea typeface="Arial" charset="0"/>
                <a:cs typeface="Arial" charset="0"/>
              </a:endParaRPr>
            </a:p>
          </p:txBody>
        </p:sp>
        <p:sp>
          <p:nvSpPr>
            <p:cNvPr id="9" name="Rectangle 20">
              <a:extLst>
                <a:ext uri="{FF2B5EF4-FFF2-40B4-BE49-F238E27FC236}">
                  <a16:creationId xmlns:a16="http://schemas.microsoft.com/office/drawing/2014/main" id="{4C6824B3-D6FE-46CD-AAB6-9FAD1A575EEB}"/>
                </a:ext>
              </a:extLst>
            </p:cNvPr>
            <p:cNvSpPr/>
            <p:nvPr/>
          </p:nvSpPr>
          <p:spPr>
            <a:xfrm>
              <a:off x="8466323" y="3649237"/>
              <a:ext cx="165385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170">
                <a:defRPr/>
              </a:pPr>
              <a:r>
                <a:rPr lang="en-US" sz="1400" b="1" dirty="0">
                  <a:solidFill>
                    <a:srgbClr val="0086AC"/>
                  </a:solidFill>
                  <a:latin typeface="Open Sans Light"/>
                </a:rPr>
                <a:t>HDSCP  </a:t>
              </a:r>
            </a:p>
          </p:txBody>
        </p: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8CDC9FC1-B766-435B-991E-69F854A3CD9A}"/>
                </a:ext>
              </a:extLst>
            </p:cNvPr>
            <p:cNvSpPr/>
            <p:nvPr/>
          </p:nvSpPr>
          <p:spPr>
            <a:xfrm>
              <a:off x="10966130" y="3731129"/>
              <a:ext cx="64472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>
                <a:defRPr/>
              </a:pPr>
              <a:r>
                <a:rPr lang="en-US" sz="1400" b="1" dirty="0">
                  <a:solidFill>
                    <a:srgbClr val="00759E"/>
                  </a:solidFill>
                  <a:latin typeface="Open Sans Light"/>
                </a:rPr>
                <a:t>CISPE</a:t>
              </a:r>
              <a:endParaRPr lang="en-US" sz="1400" b="1" dirty="0">
                <a:solidFill>
                  <a:srgbClr val="00759E"/>
                </a:solidFill>
                <a:latin typeface="Open Sans Light"/>
                <a:ea typeface="Arial" charset="0"/>
                <a:cs typeface="Arial" charset="0"/>
              </a:endParaRPr>
            </a:p>
          </p:txBody>
        </p:sp>
      </p:grpSp>
      <p:grpSp>
        <p:nvGrpSpPr>
          <p:cNvPr id="11" name="Groupe 3">
            <a:extLst>
              <a:ext uri="{FF2B5EF4-FFF2-40B4-BE49-F238E27FC236}">
                <a16:creationId xmlns:a16="http://schemas.microsoft.com/office/drawing/2014/main" id="{9FFE6C2B-A786-4DAF-B315-11DCA504F8E0}"/>
              </a:ext>
            </a:extLst>
          </p:cNvPr>
          <p:cNvGrpSpPr/>
          <p:nvPr/>
        </p:nvGrpSpPr>
        <p:grpSpPr>
          <a:xfrm>
            <a:off x="315369" y="1439380"/>
            <a:ext cx="11564153" cy="1224454"/>
            <a:chOff x="233843" y="1962638"/>
            <a:chExt cx="11564153" cy="1224454"/>
          </a:xfrm>
        </p:grpSpPr>
        <p:pic>
          <p:nvPicPr>
            <p:cNvPr id="12" name="Espace réservé pour une image  19">
              <a:extLst>
                <a:ext uri="{FF2B5EF4-FFF2-40B4-BE49-F238E27FC236}">
                  <a16:creationId xmlns:a16="http://schemas.microsoft.com/office/drawing/2014/main" id="{6139A2AC-51CC-471B-8535-79DF1FA06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3843" y="1962638"/>
              <a:ext cx="889500" cy="1091462"/>
            </a:xfrm>
            <a:prstGeom prst="rect">
              <a:avLst/>
            </a:prstGeom>
          </p:spPr>
        </p:pic>
        <p:pic>
          <p:nvPicPr>
            <p:cNvPr id="13" name="Picture 2" descr="https://www.ovh.com/fr/images/about-us/aicpa.png">
              <a:extLst>
                <a:ext uri="{FF2B5EF4-FFF2-40B4-BE49-F238E27FC236}">
                  <a16:creationId xmlns:a16="http://schemas.microsoft.com/office/drawing/2014/main" id="{347B2DA8-E7E8-492D-98A5-AD4F2D256C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655775" y="2028779"/>
              <a:ext cx="1109330" cy="1014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www.paymentlawadvisor.com/files/2013/12/credibility_pci-logo.png">
              <a:extLst>
                <a:ext uri="{FF2B5EF4-FFF2-40B4-BE49-F238E27FC236}">
                  <a16:creationId xmlns:a16="http://schemas.microsoft.com/office/drawing/2014/main" id="{2A97840F-911C-4FFE-BDEF-43BC3DB3B4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95" t="1046" r="4266" b="-1046"/>
            <a:stretch/>
          </p:blipFill>
          <p:spPr bwMode="auto">
            <a:xfrm>
              <a:off x="4592536" y="2152760"/>
              <a:ext cx="1542713" cy="877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s://www.ovh.com/fr/images/about-us/csa.png">
              <a:extLst>
                <a:ext uri="{FF2B5EF4-FFF2-40B4-BE49-F238E27FC236}">
                  <a16:creationId xmlns:a16="http://schemas.microsoft.com/office/drawing/2014/main" id="{BAD99E47-6CEC-4FA2-BD51-17AE578A8D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297" r="15039"/>
            <a:stretch/>
          </p:blipFill>
          <p:spPr bwMode="auto">
            <a:xfrm>
              <a:off x="6490795" y="2071580"/>
              <a:ext cx="1392212" cy="1062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ccueil">
              <a:extLst>
                <a:ext uri="{FF2B5EF4-FFF2-40B4-BE49-F238E27FC236}">
                  <a16:creationId xmlns:a16="http://schemas.microsoft.com/office/drawing/2014/main" id="{9CA0F94E-7FAA-4339-A07B-9AE9B27259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6322" y="2117685"/>
              <a:ext cx="1653854" cy="591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ISPE - The Voice of Cloud Infrastructures Providers in Europe">
              <a:extLst>
                <a:ext uri="{FF2B5EF4-FFF2-40B4-BE49-F238E27FC236}">
                  <a16:creationId xmlns:a16="http://schemas.microsoft.com/office/drawing/2014/main" id="{D1A9AFED-FEF5-4C20-8CC7-8E045BF3A3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3491" y="2014165"/>
              <a:ext cx="1094505" cy="850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ttps://d1.awsstatic.com/security-center/ISO27017.63573788713d5785514610f96b6ba44c0fee2be6.png">
              <a:extLst>
                <a:ext uri="{FF2B5EF4-FFF2-40B4-BE49-F238E27FC236}">
                  <a16:creationId xmlns:a16="http://schemas.microsoft.com/office/drawing/2014/main" id="{34A84C2B-B360-40EB-92E0-D6D805D03A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848" y="2687586"/>
              <a:ext cx="751944" cy="499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e 1">
            <a:extLst>
              <a:ext uri="{FF2B5EF4-FFF2-40B4-BE49-F238E27FC236}">
                <a16:creationId xmlns:a16="http://schemas.microsoft.com/office/drawing/2014/main" id="{536A9A10-2DA4-4277-BB24-E76161792169}"/>
              </a:ext>
            </a:extLst>
          </p:cNvPr>
          <p:cNvGrpSpPr/>
          <p:nvPr/>
        </p:nvGrpSpPr>
        <p:grpSpPr>
          <a:xfrm>
            <a:off x="556766" y="2913473"/>
            <a:ext cx="11099685" cy="498258"/>
            <a:chOff x="451887" y="3197513"/>
            <a:chExt cx="11099685" cy="498258"/>
          </a:xfrm>
        </p:grpSpPr>
        <p:sp>
          <p:nvSpPr>
            <p:cNvPr id="20" name="Oval 26">
              <a:extLst>
                <a:ext uri="{FF2B5EF4-FFF2-40B4-BE49-F238E27FC236}">
                  <a16:creationId xmlns:a16="http://schemas.microsoft.com/office/drawing/2014/main" id="{4A733174-7D0B-4B47-B614-3D3C41987C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1887" y="3208091"/>
              <a:ext cx="487680" cy="487680"/>
            </a:xfrm>
            <a:prstGeom prst="ellipse">
              <a:avLst/>
            </a:prstGeom>
            <a:solidFill>
              <a:srgbClr val="51C3CA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21" name="Freeform 38">
              <a:extLst>
                <a:ext uri="{FF2B5EF4-FFF2-40B4-BE49-F238E27FC236}">
                  <a16:creationId xmlns:a16="http://schemas.microsoft.com/office/drawing/2014/main" id="{022A463E-EE7D-4FAF-820A-6521400AA8BD}"/>
                </a:ext>
              </a:extLst>
            </p:cNvPr>
            <p:cNvSpPr/>
            <p:nvPr/>
          </p:nvSpPr>
          <p:spPr>
            <a:xfrm rot="18439243">
              <a:off x="557851" y="3348496"/>
              <a:ext cx="275752" cy="125041"/>
            </a:xfrm>
            <a:custGeom>
              <a:avLst/>
              <a:gdLst>
                <a:gd name="connsiteX0" fmla="*/ 0 w 3744468"/>
                <a:gd name="connsiteY0" fmla="*/ 0 h 896112"/>
                <a:gd name="connsiteX1" fmla="*/ 0 w 3744468"/>
                <a:gd name="connsiteY1" fmla="*/ 896112 h 896112"/>
                <a:gd name="connsiteX2" fmla="*/ 3744468 w 3744468"/>
                <a:gd name="connsiteY2" fmla="*/ 896112 h 89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44468" h="896112">
                  <a:moveTo>
                    <a:pt x="0" y="0"/>
                  </a:moveTo>
                  <a:lnTo>
                    <a:pt x="0" y="896112"/>
                  </a:lnTo>
                  <a:lnTo>
                    <a:pt x="3744468" y="896112"/>
                  </a:lnTo>
                </a:path>
              </a:pathLst>
            </a:custGeom>
            <a:noFill/>
            <a:ln w="2857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22" name="Oval 26">
              <a:extLst>
                <a:ext uri="{FF2B5EF4-FFF2-40B4-BE49-F238E27FC236}">
                  <a16:creationId xmlns:a16="http://schemas.microsoft.com/office/drawing/2014/main" id="{FF3C2A6D-CF4B-42C1-A2EC-19169BBD13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66382" y="3197513"/>
              <a:ext cx="487680" cy="487680"/>
            </a:xfrm>
            <a:prstGeom prst="ellipse">
              <a:avLst/>
            </a:prstGeom>
            <a:solidFill>
              <a:srgbClr val="3CB2C3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23" name="Freeform 38">
              <a:extLst>
                <a:ext uri="{FF2B5EF4-FFF2-40B4-BE49-F238E27FC236}">
                  <a16:creationId xmlns:a16="http://schemas.microsoft.com/office/drawing/2014/main" id="{AA964227-4541-46FC-AB29-887C9A63A55B}"/>
                </a:ext>
              </a:extLst>
            </p:cNvPr>
            <p:cNvSpPr/>
            <p:nvPr/>
          </p:nvSpPr>
          <p:spPr>
            <a:xfrm rot="18439243">
              <a:off x="3072346" y="3337918"/>
              <a:ext cx="275752" cy="125041"/>
            </a:xfrm>
            <a:custGeom>
              <a:avLst/>
              <a:gdLst>
                <a:gd name="connsiteX0" fmla="*/ 0 w 3744468"/>
                <a:gd name="connsiteY0" fmla="*/ 0 h 896112"/>
                <a:gd name="connsiteX1" fmla="*/ 0 w 3744468"/>
                <a:gd name="connsiteY1" fmla="*/ 896112 h 896112"/>
                <a:gd name="connsiteX2" fmla="*/ 3744468 w 3744468"/>
                <a:gd name="connsiteY2" fmla="*/ 896112 h 89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44468" h="896112">
                  <a:moveTo>
                    <a:pt x="0" y="0"/>
                  </a:moveTo>
                  <a:lnTo>
                    <a:pt x="0" y="896112"/>
                  </a:lnTo>
                  <a:lnTo>
                    <a:pt x="3744468" y="896112"/>
                  </a:lnTo>
                </a:path>
              </a:pathLst>
            </a:custGeom>
            <a:noFill/>
            <a:ln w="2857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24" name="Oval 26">
              <a:extLst>
                <a:ext uri="{FF2B5EF4-FFF2-40B4-BE49-F238E27FC236}">
                  <a16:creationId xmlns:a16="http://schemas.microsoft.com/office/drawing/2014/main" id="{D56788C4-951A-4424-99F2-72AFCCEE27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71227" y="3198367"/>
              <a:ext cx="487680" cy="487680"/>
            </a:xfrm>
            <a:prstGeom prst="ellipse">
              <a:avLst/>
            </a:prstGeom>
            <a:solidFill>
              <a:srgbClr val="1AA5BD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25" name="Freeform 38">
              <a:extLst>
                <a:ext uri="{FF2B5EF4-FFF2-40B4-BE49-F238E27FC236}">
                  <a16:creationId xmlns:a16="http://schemas.microsoft.com/office/drawing/2014/main" id="{A262D80B-997C-4B66-A99C-B580A3821746}"/>
                </a:ext>
              </a:extLst>
            </p:cNvPr>
            <p:cNvSpPr/>
            <p:nvPr/>
          </p:nvSpPr>
          <p:spPr>
            <a:xfrm rot="18439243">
              <a:off x="5177191" y="3338772"/>
              <a:ext cx="275752" cy="125041"/>
            </a:xfrm>
            <a:custGeom>
              <a:avLst/>
              <a:gdLst>
                <a:gd name="connsiteX0" fmla="*/ 0 w 3744468"/>
                <a:gd name="connsiteY0" fmla="*/ 0 h 896112"/>
                <a:gd name="connsiteX1" fmla="*/ 0 w 3744468"/>
                <a:gd name="connsiteY1" fmla="*/ 896112 h 896112"/>
                <a:gd name="connsiteX2" fmla="*/ 3744468 w 3744468"/>
                <a:gd name="connsiteY2" fmla="*/ 896112 h 89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44468" h="896112">
                  <a:moveTo>
                    <a:pt x="0" y="0"/>
                  </a:moveTo>
                  <a:lnTo>
                    <a:pt x="0" y="896112"/>
                  </a:lnTo>
                  <a:lnTo>
                    <a:pt x="3744468" y="896112"/>
                  </a:lnTo>
                </a:path>
              </a:pathLst>
            </a:custGeom>
            <a:noFill/>
            <a:ln w="2857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26" name="Oval 26">
              <a:extLst>
                <a:ext uri="{FF2B5EF4-FFF2-40B4-BE49-F238E27FC236}">
                  <a16:creationId xmlns:a16="http://schemas.microsoft.com/office/drawing/2014/main" id="{309632C8-AEB1-491A-BF3E-8354103A4C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2232" y="3208091"/>
              <a:ext cx="487680" cy="487680"/>
            </a:xfrm>
            <a:prstGeom prst="ellipse">
              <a:avLst/>
            </a:prstGeom>
            <a:solidFill>
              <a:srgbClr val="0097B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27" name="Freeform 38">
              <a:extLst>
                <a:ext uri="{FF2B5EF4-FFF2-40B4-BE49-F238E27FC236}">
                  <a16:creationId xmlns:a16="http://schemas.microsoft.com/office/drawing/2014/main" id="{0BD266D0-F240-44DF-A88E-89A0EF7FA7F9}"/>
                </a:ext>
              </a:extLst>
            </p:cNvPr>
            <p:cNvSpPr/>
            <p:nvPr/>
          </p:nvSpPr>
          <p:spPr>
            <a:xfrm rot="18439243">
              <a:off x="7038196" y="3348496"/>
              <a:ext cx="275752" cy="125041"/>
            </a:xfrm>
            <a:custGeom>
              <a:avLst/>
              <a:gdLst>
                <a:gd name="connsiteX0" fmla="*/ 0 w 3744468"/>
                <a:gd name="connsiteY0" fmla="*/ 0 h 896112"/>
                <a:gd name="connsiteX1" fmla="*/ 0 w 3744468"/>
                <a:gd name="connsiteY1" fmla="*/ 896112 h 896112"/>
                <a:gd name="connsiteX2" fmla="*/ 3744468 w 3744468"/>
                <a:gd name="connsiteY2" fmla="*/ 896112 h 89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44468" h="896112">
                  <a:moveTo>
                    <a:pt x="0" y="0"/>
                  </a:moveTo>
                  <a:lnTo>
                    <a:pt x="0" y="896112"/>
                  </a:lnTo>
                  <a:lnTo>
                    <a:pt x="3744468" y="896112"/>
                  </a:lnTo>
                </a:path>
              </a:pathLst>
            </a:custGeom>
            <a:noFill/>
            <a:ln w="2857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28" name="Oval 26">
              <a:extLst>
                <a:ext uri="{FF2B5EF4-FFF2-40B4-BE49-F238E27FC236}">
                  <a16:creationId xmlns:a16="http://schemas.microsoft.com/office/drawing/2014/main" id="{38E46B8B-6F22-4F28-860D-611DB0D04A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92358" y="3200562"/>
              <a:ext cx="487680" cy="487680"/>
            </a:xfrm>
            <a:prstGeom prst="ellipse">
              <a:avLst/>
            </a:prstGeom>
            <a:solidFill>
              <a:srgbClr val="0086AC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29" name="Freeform 38">
              <a:extLst>
                <a:ext uri="{FF2B5EF4-FFF2-40B4-BE49-F238E27FC236}">
                  <a16:creationId xmlns:a16="http://schemas.microsoft.com/office/drawing/2014/main" id="{DBEAE49B-ADBA-4B3D-99D3-6336E853BE95}"/>
                </a:ext>
              </a:extLst>
            </p:cNvPr>
            <p:cNvSpPr/>
            <p:nvPr/>
          </p:nvSpPr>
          <p:spPr>
            <a:xfrm rot="18439243">
              <a:off x="9198322" y="3340967"/>
              <a:ext cx="275752" cy="125041"/>
            </a:xfrm>
            <a:custGeom>
              <a:avLst/>
              <a:gdLst>
                <a:gd name="connsiteX0" fmla="*/ 0 w 3744468"/>
                <a:gd name="connsiteY0" fmla="*/ 0 h 896112"/>
                <a:gd name="connsiteX1" fmla="*/ 0 w 3744468"/>
                <a:gd name="connsiteY1" fmla="*/ 896112 h 896112"/>
                <a:gd name="connsiteX2" fmla="*/ 3744468 w 3744468"/>
                <a:gd name="connsiteY2" fmla="*/ 896112 h 89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44468" h="896112">
                  <a:moveTo>
                    <a:pt x="0" y="0"/>
                  </a:moveTo>
                  <a:lnTo>
                    <a:pt x="0" y="896112"/>
                  </a:lnTo>
                  <a:lnTo>
                    <a:pt x="3744468" y="896112"/>
                  </a:lnTo>
                </a:path>
              </a:pathLst>
            </a:custGeom>
            <a:noFill/>
            <a:ln w="2857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30" name="Oval 26">
              <a:extLst>
                <a:ext uri="{FF2B5EF4-FFF2-40B4-BE49-F238E27FC236}">
                  <a16:creationId xmlns:a16="http://schemas.microsoft.com/office/drawing/2014/main" id="{D1F34832-A350-4FF6-904E-20D086B542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63892" y="3208091"/>
              <a:ext cx="487680" cy="487680"/>
            </a:xfrm>
            <a:prstGeom prst="ellipse">
              <a:avLst/>
            </a:prstGeom>
            <a:solidFill>
              <a:srgbClr val="00759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31" name="Freeform 38">
              <a:extLst>
                <a:ext uri="{FF2B5EF4-FFF2-40B4-BE49-F238E27FC236}">
                  <a16:creationId xmlns:a16="http://schemas.microsoft.com/office/drawing/2014/main" id="{984E2F9A-F459-47E0-BE03-CCEAC5CC1A1A}"/>
                </a:ext>
              </a:extLst>
            </p:cNvPr>
            <p:cNvSpPr/>
            <p:nvPr/>
          </p:nvSpPr>
          <p:spPr>
            <a:xfrm rot="18439243">
              <a:off x="11169856" y="3348496"/>
              <a:ext cx="275752" cy="125041"/>
            </a:xfrm>
            <a:custGeom>
              <a:avLst/>
              <a:gdLst>
                <a:gd name="connsiteX0" fmla="*/ 0 w 3744468"/>
                <a:gd name="connsiteY0" fmla="*/ 0 h 896112"/>
                <a:gd name="connsiteX1" fmla="*/ 0 w 3744468"/>
                <a:gd name="connsiteY1" fmla="*/ 896112 h 896112"/>
                <a:gd name="connsiteX2" fmla="*/ 3744468 w 3744468"/>
                <a:gd name="connsiteY2" fmla="*/ 896112 h 89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44468" h="896112">
                  <a:moveTo>
                    <a:pt x="0" y="0"/>
                  </a:moveTo>
                  <a:lnTo>
                    <a:pt x="0" y="896112"/>
                  </a:lnTo>
                  <a:lnTo>
                    <a:pt x="3744468" y="896112"/>
                  </a:lnTo>
                </a:path>
              </a:pathLst>
            </a:custGeom>
            <a:noFill/>
            <a:ln w="2857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</p:grp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8B4AE17D-BD80-415B-9179-D405D047B94B}"/>
              </a:ext>
            </a:extLst>
          </p:cNvPr>
          <p:cNvSpPr txBox="1"/>
          <p:nvPr/>
        </p:nvSpPr>
        <p:spPr>
          <a:xfrm>
            <a:off x="676467" y="211396"/>
            <a:ext cx="8362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/>
              <a:t>Chmurę można (i trzeba!) certyfikować</a:t>
            </a:r>
          </a:p>
        </p:txBody>
      </p:sp>
      <p:graphicFrame>
        <p:nvGraphicFramePr>
          <p:cNvPr id="34" name="Diagram 33">
            <a:extLst>
              <a:ext uri="{FF2B5EF4-FFF2-40B4-BE49-F238E27FC236}">
                <a16:creationId xmlns:a16="http://schemas.microsoft.com/office/drawing/2014/main" id="{1608C33F-7CE4-4657-9099-68FCB7C82A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8777867"/>
              </p:ext>
            </p:extLst>
          </p:nvPr>
        </p:nvGraphicFramePr>
        <p:xfrm>
          <a:off x="2194656" y="4373677"/>
          <a:ext cx="8084440" cy="1024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35" name="Prostokąt 34">
            <a:extLst>
              <a:ext uri="{FF2B5EF4-FFF2-40B4-BE49-F238E27FC236}">
                <a16:creationId xmlns:a16="http://schemas.microsoft.com/office/drawing/2014/main" id="{A5C2A0DE-BAD8-48DB-B1EE-5E1AA65748CC}"/>
              </a:ext>
            </a:extLst>
          </p:cNvPr>
          <p:cNvSpPr/>
          <p:nvPr/>
        </p:nvSpPr>
        <p:spPr>
          <a:xfrm>
            <a:off x="3430554" y="6411641"/>
            <a:ext cx="653452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50" dirty="0"/>
              <a:t>źródło: https://www.statista.com/statistics/536764/worldwide-it-security-budgets-as-share-of-it-budgets/</a:t>
            </a:r>
          </a:p>
        </p:txBody>
      </p:sp>
    </p:spTree>
    <p:extLst>
      <p:ext uri="{BB962C8B-B14F-4D97-AF65-F5344CB8AC3E}">
        <p14:creationId xmlns:p14="http://schemas.microsoft.com/office/powerpoint/2010/main" val="2522121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-65314" y="-74644"/>
            <a:ext cx="12642979" cy="7091266"/>
          </a:xfrm>
          <a:prstGeom prst="rect">
            <a:avLst/>
          </a:prstGeom>
          <a:solidFill>
            <a:srgbClr val="0D1E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1E0B9AA-4864-4E0A-A698-CA2D31359990}"/>
              </a:ext>
            </a:extLst>
          </p:cNvPr>
          <p:cNvSpPr txBox="1"/>
          <p:nvPr/>
        </p:nvSpPr>
        <p:spPr>
          <a:xfrm>
            <a:off x="1717083" y="4526447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4000" dirty="0">
              <a:solidFill>
                <a:schemeClr val="bg1"/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5ADA560-C93D-4129-AE7F-63A25FBB2944}"/>
              </a:ext>
            </a:extLst>
          </p:cNvPr>
          <p:cNvSpPr txBox="1"/>
          <p:nvPr/>
        </p:nvSpPr>
        <p:spPr>
          <a:xfrm>
            <a:off x="4385867" y="1082761"/>
            <a:ext cx="480445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>
                <a:solidFill>
                  <a:schemeClr val="bg1"/>
                </a:solidFill>
              </a:rPr>
              <a:t>Hubert Majchrzak</a:t>
            </a:r>
          </a:p>
          <a:p>
            <a:r>
              <a:rPr lang="pl-PL" sz="3600" dirty="0">
                <a:solidFill>
                  <a:schemeClr val="bg1"/>
                </a:solidFill>
              </a:rPr>
              <a:t>h.majchrzak@hostersi.pl</a:t>
            </a:r>
          </a:p>
          <a:p>
            <a:r>
              <a:rPr lang="pl-PL" sz="3600" dirty="0">
                <a:solidFill>
                  <a:schemeClr val="bg1"/>
                </a:solidFill>
              </a:rPr>
              <a:t>+48 512 468 440</a:t>
            </a:r>
          </a:p>
          <a:p>
            <a:endParaRPr lang="pl-PL" sz="3600" dirty="0">
              <a:solidFill>
                <a:schemeClr val="bg1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527" y="593165"/>
            <a:ext cx="2708051" cy="279792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063" y="3671995"/>
            <a:ext cx="2606515" cy="2606515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E5ADA560-C93D-4129-AE7F-63A25FBB2944}"/>
              </a:ext>
            </a:extLst>
          </p:cNvPr>
          <p:cNvSpPr txBox="1"/>
          <p:nvPr/>
        </p:nvSpPr>
        <p:spPr>
          <a:xfrm>
            <a:off x="4385867" y="4111582"/>
            <a:ext cx="664374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>
                <a:solidFill>
                  <a:schemeClr val="bg1"/>
                </a:solidFill>
              </a:rPr>
              <a:t>Robert Paszkiewicz</a:t>
            </a:r>
          </a:p>
          <a:p>
            <a:r>
              <a:rPr lang="pl-PL" sz="3600" dirty="0">
                <a:solidFill>
                  <a:schemeClr val="bg1"/>
                </a:solidFill>
              </a:rPr>
              <a:t>robert.paszkiewicz@corp.ovh.com</a:t>
            </a:r>
          </a:p>
          <a:p>
            <a:r>
              <a:rPr lang="pl-PL" sz="3600" dirty="0">
                <a:solidFill>
                  <a:schemeClr val="bg1"/>
                </a:solidFill>
              </a:rPr>
              <a:t>+48 784 954 463</a:t>
            </a:r>
          </a:p>
          <a:p>
            <a:endParaRPr lang="pl-PL" sz="3600" dirty="0">
              <a:solidFill>
                <a:schemeClr val="bg1"/>
              </a:solidFill>
            </a:endParaRPr>
          </a:p>
        </p:txBody>
      </p:sp>
      <p:pic>
        <p:nvPicPr>
          <p:cNvPr id="9" name="Picture 2" descr="data:image/jpeg;base64,/9j/4AAQSkZJRgABAQAAAQABAAD/2wCEAAkGBxISEhUTExIWFhUXFRcYFRcWFxcXGBcgGhgXFxseGBceHyggGBolHRcXITUiJSkrLi4uFx8zODMsNyktLisBCgoKDg0OGhAQGy0mICYvLS8wLS0vLS8tLS4vLS8tLS0tLy0tLS0tLS0tLS0tLS0tLS0tLS0tLS0tLS0tLS0tLf/AABEIAOEA4QMBEQACEQEDEQH/xAAcAAEAAgIDAQAAAAAAAAAAAAAABgcEBQEDCAL/xABKEAABAwICBgQJCgMGBgMAAAABAAIDBBEFIQYHEjFBURMiYXEyM1JzgZGhsbIUIzQ1QmJygpLCJKLBQ1Njg7PhFXTD0dLwJkSj/8QAGwEBAAIDAQEAAAAAAAAAAAAAAAQFAgMGAQf/xAA9EQACAgECAwQHBwMEAQUBAAAAAQIDBAUREiExMkFRcQYTIjNhgZEUIzShscHRQlLwFWJy4fEWNUNTgiT/2gAMAwEAAhEDEQA/AKNQBAEAQBAEAQBAEAQBAEAQBAEAQBAEAQBAEAQBAEAQBAEAQBAEAQBAEAQBAEAQBAEAQBAEAQBAEAQBAEAQBAEAQBAEAQBAEAQBAEAQBAEAQBAEAQBAEAQHKAIBZAEBwgCAIAgCAIAgCAIAgCAIAgCAIAgCAIAgCAIDmyA7aamfI7ZjY57jua1pcT6BmvJSjBbyeyPUm+hJqTV7XObtyNZTs8qd4ZbvGZHpCr56pjrlFuT+C3N6xpvry8zuOjGHxePxWM/dgjdJ/MDb2Lz7Xky7FL+b2Hqq11n9D6jo8EBs11fMeTGxi/oLbrF2Z/eoRXxbPVGnu3ZltpMN4YZiLu0/7LHjyu+2H+fM94a/7WcupMN44ZiLe4n+qceT/wDbD/PmOGv+1mJLSYLfr/8AEICeD2xke66yVmd/TwS+p5w09+6PgaN4bL4nFGt7J4nM/myCy+1ZUO3Tv5PceqrfSf1Ouo1eVmztwmKpZ5UEjXZdxt7Lr2OqUb7T3i/9y2PHjT/p2fkRmsoZYXbMsb43eS9pafUVPhOM1vF7+RocXHqdCyPDhAEAQBAEAQBAEAQBAEAQBAEAQHKA2GC4LPVv6OCMvdxtub2uduA71puvrpjxWPYzhCU3siUNwHD6IgVcxqp9wp6bwQeT5N57hY9hUB5OTkL7qPDH+6X7I3erhDtPd+CJVh1Likrdmnhhw2A8m3lI7crk94aq267Cqe9snZL8v8+pJhC6a9lcKMyHV1Tk9JVzzVLhvdI8sb7yQPzKO9Ztfs0QUV8Fu/8APkbVhwXOyW52GtwSk3fJQ4ZdRold6wHH2rH1Wp5HXfb6HrljV+B0Ta0aBmTBM4fcja0e1w9yzWh5cu1JfVnn26pdEYj9blNwp5j3lg/qVs/9PT75r6GP+oR/tDNblPxp5h3OYf8Asn/p2f8AevoP9Rj/AGmVDrUoX5PbO0feY1w9jisHoeVHsyX5mX26p9UZAxbBKvwjTE/4jBG79RA961+o1PH7O/13PePGs67HxPq7o3fOUsksDvsvhk2m++/qcF6tZyIezfBS+DWx48OuXOD2MWsoMWgbsvEOJQcWSNHSW7Ac7+ly31ZGDc94t1y+HT/Poa513QXP2kROXC8Nq3FsbnYfU3zhnuYieQebFmZ4+hqtI3ZVC3kvWR8V1+nf8iK41zfL2X4Ebx/R2po3bM8ZaD4Lxmx34Xbj3b1Nx8qq9bwf8r5GmdcodTVKQYHCAIAgCAIAgCAIAgCAIAgOQEBLcF0VYIhV17zBTfZbb52fkI28AefLkMxX3ZrcvU464pfkvN/sb4VLbinyX6krw2lq6+MR07PkGH/d8ZMOd9778STbPe6yrL7aMSXHa/WWfkv4JNcJ28orhiSSnosOwiPbOzGbW6R/WmfzDePoaAFWytzNRnwx6eC6EpRpx1u+pDcd1rSOu2kiDB5ctnP9DB1W+kuVrjaBXDnc938OhFtz5S5Q5EDxPGKipN55nyZ3G04kDubub6ArurHrqW0IpEGU5S6swltMTgr1gLwBAEABQGXh2JzQO2oZXxnmxxbfvtv9K12VV2LaaT8zKM5R6MnOA61J2WbVRiVvltsyQejwXeod6psnQqZ86nwv8iZVnzjylzJw12G4xHubIQNx6k8f9QO67T2qmazNOl15fVMmfc5K+P5kercLrcNY5rR8uoPtwSC72DsFjYDfdtxxLRvVlTk4+a0+xZ4r/P1I06rKf90SL4lovDUxuqcMcXsaLy0zvHRdwz22+v052sqsydUvVZK2b6S7n/DI0qlJcVf08CGEKyI5wgCAIAgCAIAgCAIAgOQgJtguEw0MLa6uZtvfnS0x3yHg+QcGbt/tuAqu++eRN0UPZLtS8PgviSIQVa45/JEv0f0Wmq5BW4n13nOKnIsyMbxtM4fg/Vc3CqczUIY69RifOX+fr9CbTjysfrLfoc6aaw46bahptmSYZOdvji7OT3DluHG+YWOn6NO37y/kvDvZ7kZih7FZUeIV8s7zJLI57zvc43PcOQ7BkF1NdcK48MFsirlJye8uZuNH9DKyrAdHFsxn+0k6jO8cXflBUXJ1GjH5Tlz8F1NlePOzson2E6qadljUSvlPFrOoz15uPsVDf6QTfKqO3nzJ9enL+tkjGi1DBE/o6WIERvs5zdt3gn7T7m6gLUcm2xcU31XQkSxqoReyPPhXdFEcIAgCAID6Za+d7dm9AZzcKe8F0JEoGbgy+20czH4Vu0XHasHYlylyPdvAxqWpfG9sjHuY9pu1zSQR3EbllKCmuGS3T8QntzRauheskSFsNYQ1+QbMMmuPKQDJh+8Mudt65jUNFcd7Mf6fwWePm/02fU2Wkuh72yfLMOPRVLc3MbYMl52G4E8vBd35nTh6kpR+z5XOPj3oyuxdvvKupD8Rw+LFI3z08YirY7mppgLdJbe+MH7V9433yOdi64qsniSVdj3g+zLw+D/ZkOUVct48pd6IEVbEU4QBAEAQBAEAQBAEBLNCcIiIkraoXpqex2f72Te1g58LjtHAlV+bdPlRV2pfku9/wb6YLty6Im2hmEyVsxxOsFyT/DRnwWgE2cByH2e27uSp9Ryo41f2Wh/8n/ne+8m41Ltl62fyMbWVpwYy6kpndfdNIN7ebGHyuZ4bt91lpGl7pX3LyX7sxzMr/wCOBWmE4XNUyiKFhe88BuA4lx3NaOZXRXX10w45vZIr4QlN7RLg0U1dU9NZ89p5sjmPm2H7rT4R7XcsgFyedrVtr4KvZXj3stqMGMec+bJsqR7vqT1sgvD06K/xUnm3/CVtp95HzX6mu3sM8xr6Oc2cIAgOQgM6swmaKOOV8bhHK3ajfva7fltDIOyOW9a4XQnJxi+a6oycGluzAWwxO2GZzHBzXFrgbgtJBHcRmEaTWzQJFSVlNW9SrIhnOTKpoAa48BUMGR3+MFj5V96h2Rtp9qrmv7f4f7G1OMu1y+Jq8dwSekk6OZljva4ZseObHbnD/wBK3UZFd0eKD/lfBmM63B7Mm+rXTcsLaSpf82coZHHNh4McfIPA/Z7t1Nq2lqxO6pe13rx/7JmJlOD4ZdCQae4BJG4YjSdWoi60oA8Y0byRxIG8cR3ZwdLzIzj9lv7L6b93w/g35VGz9bWQjTKiiqIWYlTNDWyO2amMZ9FLvJ7Gu58yPKsrvDslVN41j5rsvxX/AEQbYqS9ZH5+ZDSrIjnCAIAgCAIAgCA7IInPcGtF3OIa0DiSbAeteOSim2epblk4nhglqaXB4j81TgPqXN+08jakd3gGw5F9uCo67/V1WZsusuyvh3fyTHDilGmPd1Jjpvjgw+jvEA15tFA0bm2G8Dk1o9eyqXTcZ5mQ5T5rq/j8Cdk2KmvhiUjhOGy1c7YoxtSSO3nhxc5x5AXJK7K62FNbnLkkU0IuctkX5ozo9DQwiOIXcc5JCOs88zyA4Dh33K4bNzbMqzilyXci+oojXHl1O7Hcdgo4+knfsjPZaM3vPJrePfuHEha8TDtyZcMF8+5GV18KlzKi0k1hVVUSyI9BETYNYeu6/lyb/QLDvXW4mkUY64pLil4v9ioty7LOS5IumipxHGyMbmMawflaG/0XG3z47JS8Wy6rW0Uj5r/FSebf8BSn3kfNfqeW9hnmRfRzmzhAEAQHoHQ6nZJhlMyRrXsdDZzXC4PWdwXDZ9s68ycoNp7l5jwjOlKSIZpbqwIvLRXcN5hcesPNuPhD7pz7SrjB1yM9oX8n493zId+C484fQrSWMtJa4EOBsQRYgjeCOBXQpprdFecBegsTQXEIq6E4ZV9bIupn/bZYXLWk8QLkdgI3WVHqNc8af2qj/wDS7n8SbjyjYvVT+TIfpJgclFO6GTO2bXDc9pvZw9RFuBBCtMXJhkVqyH/gjWVuuTiy3dWWkZq6YxyG8sFmuJz22nJjjfeci09w5rlNYw/s9ysgvZl+TLXCu9ZDgl1I82hZRYlJRPH8HXMsBwaXE7Fu1r7tHY4HkrON0srEjfHtw/br9URXX6q11vssrnFqB1PNJC/wo3uae2xtfuO/0q7qtVkFOPRohSjwvZmGthiEAQBAEAQBASvVlSNfXse/wYWvmd+QZepxB9Cr9Usccdpf1NL6kjGX3ifhzJpqliMrqutf4csmyDyz6R+fK7o/0qm12fBGvHj0S3/ZfuTcCPFKU2RnW5iZlreiB6sDA233nAPcfa0flVlolPq8ZT75cyLm2cVm3gS7VHgYipjUuHzk1w0kZhjTYD8zgT2gNVTruU52KmL5Lr5kzAp2jxvvJLpTpBHQwGZ+Z8GNl7F7uXYBvJ4Dtsq3AwpZVvCuneyTkXqqPxKCxrFpaqV00z9p59TRwa0cGjku6oohTBQgtkUM5ub3ZkaKUvS1tMznMy/cHAn2ArDLs4KJy+DMqo7zSPRpK+dnRpbHRXC8cgG/o32/SVto5WR80YW78DPM80LmHZc0tPJwIPqK+jqSlzic2011OpAEAQHobQT6vpfNfucuD1T8VZ5l/ie5RvlXkkgetvD4DSGd0Y6YPYxkgydmcw7yhsh2/cr/AEK+13er39nZ8itz6oKPF3lMFdaVJk4bWOgljmZ4Ub2vH5Tf1LCyCsg4vv5GUZOLTRdGsjB21dD0zB14m9Mw8SwgOe39Ofe1clpOQ8fJdT6Pl8+4tsuv1lXGuqK11b4l0FfFn1ZPmndz7W/mDT6F0GqUK7GkvDn9CvxZ8FqZP9b9CXUsc7fDhlGfENfl8TWetUWgW/eyrfRr9P8Aon6hD2VJEJ1lNEklPVgW+VU0cjvxABrv2q60xuMZ0v8Apk18uqIORzal4ohysyMEAQBAEAQBATLQLKnxJ/EUbmg/jyPuVZnv7ymP+79CRR2Z+RYeqmIDDoz5Ukjj+rZ/aue1175TXgkWWByq3Kg0qmL62qcd5qJfjcB7F1uIlGiG3gv0Km17zfmehMKpRFDFENzI2NH5WgLgMiz1lspPvbOgpjtWl8CktZeNGprXtB+bhvEwcLg9c95dfPkGrtNKxVRjx8XzZSZVvrLH8CJKyIxMdVNLt4jGf7tkj/5dke1wVXrFnBiy+OyJWHHitRea4cvgiPDqqqaOUbMrGyDk9rXj1EFbK7rIdiTXkzCVcJdUR6v0Cw6XM04YecbnM/lB2fYrCvWMqv8Aq38zRLCqfcRyv1SRHxNS9vZI0PHrFj7FY1ekT/8Akh9CNLTv7WRqv1YV8ebBHKPuPsfU/Z9isKtbxJ9W15ojTwrY9xa2iFK+Kip45Glr2x2c07wdpy5fULIzyZyg91uWuLFxqSZuFCJBXWuqotTwR8XSuf8AoZb/AKi6L0eg+Ocu7bb8ys1GXJIqBdUVRygPSuCQ/wANAx2fzMbXelgBXz3Iltkykv7v3OhrjvUl8Dzo8GCY2PWiky72O/2XfL7yvzX7FB2ZeRfOsCIPw6q83tD8rmu/ouK0x8GbHbxaLvK50MqzSHrYThzzva6oj9G3cewBdPj8sy5L/a/yKqznVF+ZDlZEcIAgCAIAgCAmWgedPiTOJo3OH5Lkqtz+VlMv936kijszXwLE1Uyg4dGPJfI0/rLv3LnddjtlPyRZYD3q2Kf0qiLK2pad4qJfjcR7F1mK1KiDXgv0Km1bTfmehqSoDomSN3Oja8dxaHBcFOtq5wfj+5fxe9e68DzPNIXOLjvJJPpN19ES2Wxzre51r08LK1KUwM1RJ5MbWD87tr/prn/SCxqmEfF/p/5LDT4+238C2lyZcHRXG0Uh/wAN/wAJWyn3kfNGu3sMoWg04xCKwbVPIHCQNk9rwTb0rurNNxbO1BfLl+hRRyLY9GSWg1tTt8dTxvHNhcw+3aHuVfZ6P0vsSa/MkR1Ca7SJHQa0qF/jGyxHtbtt9bTf2Kus0HIj2Wn+RJhqEH2iR0GktFPbo6qJxO4Fwa79LrH2Kus0/Jr7UGSYZNcujNqoe23U3JrqjlD0qLXVU3ngj8mIu/W637F13o/W1TKXiym1B72JFcK+IBtNGcJdV1MUAGTnDaPJozefQ0FaMq9UUysfcbKoOc1FHpBgAtwA9gC+ec5S38WdFyjE80VTjPUOLd8kriPzvNvevo0Pu6lv3L9Ec2/al8y+NP5AzDqrzez63Nb/AFXE6YuLNj5su8rlQyq9IDs4RhzDvc+of6Nsj+oXUY/PMua7lFfkVdnKmK8yHKyIwQBAEAQBAEBLNWNS1tc1j/BnY+B35xl7QB6VX6nByx3Jf0tP6G/Ge09vHkTPVHMYjV0b8nxS7QHP+zflyBaz9Sptdgpxrvj0a/7ROwJbOUGRfW1hhirjLbqzMa4HhtNGw4ewH8ys9EvVmMo98eRFza+G3fxJ7qtxkVFE2MnrwfNuHHZ3sPds9X8io9Zx3Tk+sXSXP595OwrFOrg8CmcaoTBPLERYskc31E2PpFiutosVlcZrvSKmceGTTMFbTAszVHjtNAJIZX9HJJI0tLrBjgBYDa4OuTvyzVBrmHbdwzgt0uviT8G6EG4y7y2FyTLhPc6K/wAVJ5t/wlbafeR81+phb2GeY19HObF0AugF0B6F0E+r6XzX7nLg9T/FWeZf4nuUb5V5JKK1qVO3iMo8hsbPU0E+1xXc6PDgxI/HmUOZLe1kTjjLiGtBJJAAAuSTkABxJVm2kt2RS8NXWiPyKIySgfKJB1uPRt3hgPPiT3Dhc8bq+ofaJerh2V+bLrDxvVril1Nhp7jApaKV17PeDHHz2nggkfhFz6Ao+lYzvyI+C5szy7VCtrxKj1c4Z09fCLdWM9K7uZmPW7ZHpXWaneqcaUvHl9SpxocdqRYOuCu2aSOBvhTSjLiWszNvzGNc/oFW90rH0S/UsNQl7Kiu8hOsl3RvpqQG/wAmpo2O/G4Bzv2+tXmmrijO7+6Tfy6Ig5HJqHgiGqyIwQBAEAQBAEB2087mOa9ps5rg5p5EG4PrC8lFSTT7z1PZ7lkYliYgq6XF4h8zUt2ahoz2XW2ZGnty2hzLCqOFHrabMOfWPTy7v4JjnwzjdHo+pL9PcAFfSfN2dIz52Ei1n5ZtB5OaQR2hqptMyni5DjPo+T+BOyq1dXvEp/RXH5KCpErQSPBlZu2m8R2EHMciF1mZiwyanXL5MqabXVLiJbrJwplTGzE6U7cbmhs1t4tkHOHAjJpHCwVZpV06G8S7qunxRJyoKa9bDoyt7K9IIugJjojp/PSbMcnz0AyDSeswfcdy+6cu5VebpVWT7S5S8fHzJVGVOrl3Fs0WOU9ZTSSQSBw6N+03c9nVOTm7x37u1ctPDtxr4xmu9c+7qWivhZW+E86ld6UJwgCAID0NoJ9X0vmv3OXB6p+Ks8y/xPco3wVeSWUNWYPU4jX1JgYXAzyXecmNG0QNp24ZWy3rvI31YmPD1j25LzOfcJW2PhRZ2h2hENDZ5Ilnt4wiwZfhGOHLa3ns3LmtQ1azJ9iPKPh4+f8ABZY+HGvnLmyS1lUyJjpJHBjGi7nHcB/7lbtVZVVK2ahBbtkuc1BcTKF030ndXz7Vi2Jl2wtPAcXH7zsu6wHBd1p+FHFq4erfVlDfc7Zb9xZmq7Rw01OZZBaWexsci1gzaDyJuXHvHJc7rWZ6631UOkfzZY4VXBHjl1ZoflrK/E31Tj/B0DC7a3h2yTs27XPu4djQFYRpeLhxpXbs/fr9ERpTVtzm+iK6xjEHVE0kz/CkeXEcrnIdwFh6FeU1KqtQXctiFOXFJyZhLYYhAEAQBAEAQHKAl2hOKxFslBVG1PUW2Xf3Mn2XjkDkD3DhdV+bTPdX1dqP5rvX8Eima93LoyaaD4xJSSnC6zqvYf4d5PVeCbhoPI72+luRsFTalixyK1l0d/Vf53+JMxbnW/VTMLWXoSXF1ZTNzzdPGBmeb2j2uHp5rbpGp7pUXPn3P9jHLxdnxwILo1pLNRPOxZ8b8pYn5skByII4G1xf3jJXeTiV3r2uTXRrqiDXa63y6eBm4lg0NQDPh9yMzJTO8dFzLR/ax9ouRxC11XWV+xf17pdz/hnsoxfOP0IvZTTUEBkUVbJC7bje5jrEXabGxFiDzB5LGdcZraS3R6ns+RjlZHhwgCAID0NoJ9X0vmv3OXB6p+Ks8y/xPco3yr/iSTrghaxoYxrWtG5rQGgdwCznZKx8UnuzGMVHoa3SDSKnombUz7EjqsbnI/8AC3l2mwUrEwbsmW0Fy733Gm7IhUufUpbS/S+avfZ3UhaepEDkO1x+07t4cF2ODp9eLHZc33spr752vn0JBq30IMxbVVDfmgQYmH+1I3Ej+7H83ddQdW1NUxdVfa7/AIf9m/ExeN8UuhJ9P9InkjD6TrVM3VfsnxbTvF+DiLk8m355V2lYSivtV/ZXTfv+JIyr9/uqyEaX1cdLA3DKdwcGO26uQf2knkj7reXMN4gq6w65XWPKsXXlFeC/lkK2ShH1cfmQslWZGOEAQBAEAQBAEAQHIQE5wbFYcQhZR1j9iZmVJUneOUch4jdY+476q+meNN3UreL7Uf3RJhNWLgn17mTDR3SqWnkFFiXzcrco5z4Eo4Xduvydx42O+ozNOhbH7Ric13rvX+eBNpyXB+rt+p0abaumT7U9IAyXe6PIMkPNp3Mcf0nszKy0/WHX93f08fDzMcjCTXFX9CqKiCanl2XNfFKw8btc0jiDv9IXTxlC2O65pla04vboZc2LNm+kM2n/AN8yzJD+MeDJ3kB3asVW4dh8vD/Ogct+prJmtB6rrjusfSP9ytq+J4daHgQBAEAQHoXQhwbh1KXEAdFvJsPCdxK4TUoSll2KK35l7iySpW7OrFtOaCnvecSO8mH5w+sdUelwWVOkZVr34dl4v+BZm1Q79yB4/rTnku2lYIW+W6z5D3fZb7T2q9xdCqrfFa+J/kQLc6cuUeRBSZZ5PtyyPP3nvcfaXFXW0K49yS+RC5yfiWboZq12SJq1oJvdsF7jsMpGR/CPTxC5zUda5erx/m/4/kscfC/qs+hudKdL3Nf8joG9LVO6t2gFsPD8O0P0t47rKLhaamvtGU9o9efV+Ztvydvu6upEK+ujwpj4opBLiEt/lFRcuEN8y1jjmX33nffM8ALiFcs2SlNbVLpHx+L+HgiE5KpbLnJ9WQBxurcinygCAIAgCAIAgCA3mjWjMtcJuhLduJrXbLjbbuSLB24HLiouVmV43C7OjfXwNtdMrN+E1VbSSRPMcjHMe3e1wII9BUiM4zXFF7o1tNPZnSFkeEvwfSqOSIUmIsM0G6OQeOg4Xa77TRy94yVddhSjP1uO9pd67peZvjcmuGfNfoSvD8Qq8PYHxu+X4d9l7DeSEcQeLbcjll9lVl1FGXLhkvV2+Hc/5JVds6ucfaiSIPw7F4rdWQgbvAmj7vtAetp7VW7ZunS3XJfWLJO9OSvj+ZCMe1VzMu6lkErfIeQx49Pgu9ncrjF12qzlauF+PcRLcGceceZBMRwyaB2zNE+M8ntLb91947Qrqu2Fi3g0/IhSjKPVGIthiEAQBAchAdslQ9wDXOcWt8EEkgdw4LxRinvse7vbY+6KilmdsxRvkd5LGlx9QC8nZGC3k0l8Qot9ETfAtV1TLZ1Q4QN8nJ8h9ANm+k+hU2TrlNfKv2n+RMqwbJc3yRPKeiw7CI9olsZI8N52ppPwjfbsaAOapZW5moz2S5fRImqNOMufX8zQ1eNVmJNd0H8FRC/SVMp2XOG42N93Y09hdwU+rExsNrj9uzuiv8/Ujzusu6ezEi1fpNBSRupsMBaHC0tU7xsnYzyG+rsAOZs68Sy6Ssyee3SPcvPxZGlbGK4a/qQtxurMjHZTQOe4MY1znHJrWguce4DMryUlFbt8j1LfobzHtEp6OCOWezTI8tEe9zbC93EZA9iiY+dVkWSjW99u/uNtlE60nLvI8phpCAIAgCAIAgLM1JeNqfNx/EVz/pB7qHmWGndtm/1v07DRB5a0vbKwNdYbQBDrgHfY2GXYoGgWS9e4pvbbp3G/UIR4E9uZA4tAKmWliqYC2UPbtGMdV7cyMrmz93YexXr1WiF0qrOTXf3EBYs5QU4kWqad8bix7XMcMi1wII7wVYxlGS3T3NDTXJmdgePVFI/bgkLCfCbva7sc05H3rVfj1Xx2mtzKFkoPkyTR4xh1Y4OnY6hqd4np79GTzcze3M8M+1QHRk0LaD9ZH+2XX6m5Trn15PxRLKKvxWBu2ww4lBwfG4dJbttx9Diqu6jCtltPeqXx6EuFt8Oj4kZUGsKifeKpjkgd9pk0Zc32D3tC0S0fJr9umSfkzYsyuXKxbH2cDwWr8AU5P+FIGO/Q0j3LxZOp0drfb4rceqxrOmxiT6p6N2bZKho/Exw+C/tWyOv5C5OC/MxeBW+kjDfqih4VUg742n9wW1ekMu+B5/py7pHDdUUXGrkPdG0fuKP0hl3QPP8ATv8AcZkGqWkGbpah3OxY0fCVrfpBe+zBfmZLAgusjLGjWDUmcghB/wAeXaJ/KTY+pa/tupX9nfb4L9zL1ONX1/U4m0/w+G0dO10p3NjgjsD2bgD6AUWkZd3tXPbzYeXTDlBfQxajFcWqGlzY4sPg4yzuG2B+YZZfdHet0MXBpaW7sl4L/o1yuvmv7URWpxDDaVxeS/EqrjJKSIQedjcv9o7QrSNWVcuFfdw8F1/6IrlXF79pkb0g0mqax15n9UeDG3qxt/C3+puVNx8SqhbQXPx738zTZbKfU1cMTnuDWtLnE2a1oJJJ3AAZkqTJpLdmtLfoT/AtVVRLZ1RIIQbdUDbk9OYa0+k9yo8jXaYPhrTl8e4m14M5Ld8jd6nKZjY6l2yNoTBgfYbVrHK/Adih6/ZJ8C7mt9jfp8FzPnXX9Hp/Ou+EJ6O9qfyPdR6RKiXUFUEAQBAEAQBAWXqS8bU+bZ8RXP8ApB7qHmWOndtkk1u/V/8Anx+56rdB/E/JkjUPdrzNrq/+rqbzZ+Nyi6r+Ln5m3D9yis9cB/j/APJj/cuk0P8AC/Nlbne9ZhaK6C1NczpWlscVyA99+sRv2WgZgHK+QW/N1SnFfDLm/BGunGnbzRzpJoFV0jTIQ2WIb3xknZHNzSAQO3MdqYuqUZD4U9peD/YW4tlXN9CN0VZJC7bikcx3lMcWn1jgp864zW0luviaFJrmiT0+sOr2didsVSzlPG13tFvbdV8tLp33r3i/9r2N6yZ9JczsOkOFy+OwzYPlU8pb/JYBefZcuC9i7f8A5I99ZU+sfodtNPg4N458Qpz2bBH8puvJLN74wl9QnT3NozW1lFwxuub2Fsp9xWl15D60Q/Iz4od02HVtFxxyuPYGTD3leKvIXTHh+Q4of3sw6mfCD4yqxCo7DsgfzLdFZvdCEf8APgYt097bOn/jmExeJw18h5zzG36RcFZLGzJ9u1LyRj6ypdI/U+ZNYdS0FtNFBSt/wY2g+kn/ALL1aXU+drc/Nj7TL+lJEfqZ6qqdtPdLM7mdp9u7kO5TIxqpW0dkvoam5Te75mLUUr4zZ7HM/E0t962RnGXZe5i011R1BZHhemr7RJtHEJHtBqJG3cTvjB+w3l2nictwXGarqLvsdcOwvzZdYmMoLjl1MDSrWWymlMUEYlew2e4usxpG9otm4jibjdxW/C0OVsFZa9t+iNd+dwtxitzq1NP2oKk85wfW0lZekC4ZVr4DT/6jq11+Ip/Ou+ELL0e7U/keaj0iVEuoKoIAgCAIAgCAsvUl42p82z4iuf8ASD3UPMsdO7bJJrd+r/8APj9z1W6D+K+TJGoe7RtdAPq6m83+5yi6r+Ln5m7D90iudaNMZcUZE3e9kLB3uJA966LRpqGHxPubZW5i4rtvIuCipGxMZEwWaxoa0dgFv9/SuStslbY5vq2W8IqENjCwPGoaxj3RZtbI+JwcN9uNuLXNIPcVuysWzFnHi6tJ/wCeRhVbG5MpTWBgIo6tzGC0Tx0kfYCTdt/ukEd1l2Wm5X2mhSfVcmUuRV6qzYn2imrimZEySqYZJXNDi0khrLi+zZpG0RfO5tdUedrVvrHCl7Jct/EnY+FFx4pm6qdBcNdkaZrSd2y97T6LOzUSGq5q58W/yN0sSgi+jegNHOaoPEvzVXJEyz7dVoaRfLM5nNWmZqt9Kg4pc4p/MiUYsJ77vozaO1V0PlTj87f/AAUL/X8n+1Ej/T6/E+maqqHypz+dv/gvVr2S3tsjx4FaXUjervQ+kq4pnzNeSyYsbZ5aLbIOduOasNU1K3GlBQ25rcj4mNC3fi7iYt0BwuPMwD88r7fEAqj/AFfNn2X9EiX9koj1/U0OA4dS/wDGp2RxQuibTAsADXsa75m5be42sznvzKsMu69adGU21Jvn3M0VV1vIaS5FhVdYyCJ0j3bEbBdxAOQy4DP1Ln64WXzUVzbLGbhXHdnyTFUxC+xNE9txez2OB703ux57c4yR5tCyKe3IpnGNHWUuLwwNHzUk0DmAm5DXyAFpPGxDh3ALscfLd+FKx9Unv5pFNZT6u5R+KLsnJs7Z8Kxt32NvauLrftx38UXc+w9jzA4nivpBzRbupT6PUeeb8C5b0h7cPJlrp3Rnzrr8RT+dd8IXvo92p/Iaj0iVEuoKoIAgCAIAgCAsvUl42p82z4iuf9IPdQ8yx07tsnmmeAurqYwNeGHba8FwJHVDsjbMb96otNy44t3HJb8tidlUu2GyMjRfDn01JDA8gujaQS03B6xORsOBC1510b75WQ6Myx4OEFFkIx2EP0hpgeDY3fpY549yvcSXDpc35lfat8pIsWtk2YpHeTG93qaT/Rc5jritgn4os7XtBla6kpT/ABTL5fMuA7fnAf6epdH6RRXDB+ZW6c+ckZWuamHR003kyuYe0OAd+w+srV6P2Peyv4b/ALGeoR24ZFjNINiNxsfQuektpNPxLGL9lNHnHSeplfVzulcS8SvGZ3bLiAByA3AL6HiwhGmKiuWyOcsbc3uYUdbK0kiR4JNyQ5wJPM571tcIvqjFSZ6F0ReXUNKSSSYGEk5k5cSuC1JJZViXiX+LzqiVPrMr5mYjM1ssjW2jyD3AC8bdwBXVaTXB4kG0voVOXJq18yXalz/CTef/AGNVT6Q+9h5EzTukjXa7v/q/53/TW70d6WeaNeo9UavUz9Nk/wCXd/qRKXrv4X5r9zXp/vH5FlacfV9V5k+8LndM/F1+ZY5fuWanVMHjD27W7pZNjuuL/wA20pOvOP2nZddlv/nkadP39WQ/WXiwZisTm5mnEJd3h5lt6nBXGkY7+xNP+rf9NiHl2ffbruLegna9rXsN2uAc0jiCLj3rkbIOubi+4uINOKZROsbBPkta+wtHL85Hy6x6w9Dr5ciOa7nS8n1+On3rkyiyqvV2NE11KfR6jzzfgVN6Q9uHkybp3Rnzrr8RT+dd8IXvo92p/Iaj0iVEuoKoIAgCAIAgCAsvUl42p82z4iuf9IPdQ8yx07tsn+lekDaGETOjLwZGsIB2TmHG4Nj5O7tVDgYf2qxwUtntuT8i/wBVFS2M3BsRbUwRzsBDZG7QDrXGZGdsuC05NDotlW+42VWesipIguIH/wCRwebH+hIVeVf+0S8/3RXS/Fomukj9mjqiOFNOf/yeqXCW+TX/AMl+pPv93LyK81IjrVX4Yve9dB6Q9ivzZXad2pG81wsvQNPKojP8kg/qoXo/L/8Aoa+H7kjUPdrzM/VvjPymiYCfnIQIn8+qOofS23pBWjWcb1OQ5d0uf8meFbx17PuITrewDo5hVsHUm6r+x4H7mi/eHK60PL9ZV6p9Y/oQc6nhlxLoyvFeEE9FaG/QKXzEfuXA6l+Ks8zoMX3USodaf1lN+GP/AE2rrNI/CQKjL96ya6lvok3n/wBjVTekPvYeRN07pIztY2is9f0HQmMdH0m0XuI8LYtawN/BK0aTn1Yqn6zfnt0M8zHna1wkf1d4K+jxSaCRzXObSkksvs9Z0R4gHirDVMiORgqyHRy/k0YlbrucX4Fl4lRMnifC++w8bLrGxtcHfw3Lm6bnRNWR6osrIKcXF9DExQSwUrhRwtc9jLRR3sAByH2iBnbjz578dwuyE8iXJvma7E66toI87Vc73vc+Qlz3OJcTvJJzv6V3sYqMUo9CgbbfMt7VHj/TQOpnnrw5s7YyfbsuJHc5q5XXcTgsV0ej6+f/AGWuBbuuB9xm608G6eiMgHXgPSD8JykHqs78i06HkurI4H0l+vcZ51XFDiXcazUr9HqPPN+BSPSHtw8ma9O6SPnXX4in8674QsvR7tT+Q1HpEqJdQVQQBAEAQBAEBZepLxtT5tnxFc/6Qe6h5ljp3bZINcP0Bv8AzDPhkVfoH4h/8f3RI1D3a8zdaBfV1N5v9zlD1X8XN/H9jbiL7pEOxqcM0igJ49E39cZYPa5XOLDi0uS839OZCte2UmWDpBFtUlS3i6nmHrjcFz2HLbIrf+5fqWN6+7l5Fe6kW/Sz5gf6pXQekT9mtfF/sV+nLnJm11yy2oo2+VUN9jJP+4UX0fX38n4L9zbqL9hIgWrnHvklY3aNopbRychc9V3odb0FyvdUxVfQ13rmiDi2+rsRc2kmECrppYDve3qnk4ZsP6gPRdcfg5Dx74zXz8i4vrVlbR5ylYWktcLEEgjkRkV9BT3W6OePQ+hv0Cl8xH7lwOpfirPM6DF91EqLWn9ZS/hj/wBNq6zSPwkCoy/esmmpb6LN5/8AY1U3pD72HkTdO7MjP1i6Vz0Ah6FsZ6Tb2uka4+DsWtZw5lR9JwKstT9Zvy26GzMyJVNKJHNXGMyVmKSzyhoe6mIOyCB1XRAZEnkrPVseFGEoQ6Jr9yLiWOy9yfgTbTzEZKaikmidsvY6Mg7/AO0aCCOIIJHpVJpVULclQmt00/0J2XOUK94mbo3i7aumjnaLbY6zfJcDZw7rg27LLTm4zxrnW+i6eRsot9bBMp7WlhIgrnOaLMmaJRlkCcn/AMwJ/Muu0jI9djLfquX8fkU2XXwWPbvNXoZippayGW/V2w1/a1/Vd7DfvAUjOoV1E4Pw/M10z4LEz0NLCHgscLhwLXDmCCCuBrk4TTXcdBJcUWiAanYiyGqYd7Zw0+hpH9Ffa/Lidb+BA09bcSOnXX4in8674Qs/R7tT+R5qPSJUS6gqggCAIAgCAICy9SXjanzbPiK5/wBIX91DzLHTu2zf64voDf8AmGfBIq/0f/EP/j+6JGoe7XmbvQL6upvN/ucoeq/i5+ZuxPdRKy1nVBjxUyN8Jggc3va1rh7l0ukQUsJRffuVeY9rmy5KGqZPEyVubJGBw7nDMe8ehchbCVFri+sWXEJKyvfxI/oHo06hjma4gl8xLSPIb1WX7Tcm3ap+qZ0cmUHHuX5s0YlDqUtyG65cR25oaZpuWNL3D70lg0d4Db/nVxoNHBVK197/ACRC1CfFNRXcQ+HRWuc/oxSTB17ZxuaB3uIsB23VtLNx4x4nNbeZEVNjeyTPQ1MxwYxrjdwa0OI4kAAkd5uuAtalOTj0bZ0EFtHY876XOaa6pLPB6eS1vxG/tuvoGGn6iCfXZHP27cb2Lz0N+gUvmI/cuJ1L8VZ5l3i+6iVFrT+spfwx/wCm1dZpH4OBU5fvWTTUt9Fm8/8Asaqb0h97Dy/cm6d2ZHRrko5JBTdHG99jLfYa51vF77DJZ+j9kIKziaXTvMdQi21sjS6oad8dfI17XNd8mdk4Fp8OLgVN1yUZYm8XvzX7mnBTVuz8Cca0Pq2fvi/1WKj0X8ZHyf6E7O90zS6lqu9PPET4ErXD87be9ntU30hrSnCfitjRp0uUkNb+GOmFHsC73SmFudrmTZ2RfcMwvdAuUVYn023GoQ3cdiM4Jq2rXzNE8YijDgXuL2OJAOYaGk5+oKyyNZxlW3CW78v5I1eHa5LdbIumedrA57jZrQXOPIAEn2BcbXFzmorq2XMnwxbIDqfmL4qp53uqA4+lpP8AVX2vR4XXH4EDT3vxM6NdfiKfzrvhCz9Hu1P5Hmo9IlRLqCqCAIAgCAIAgJfq70ohoHzOmbI4SNaB0YabWJOd3BVmqYM8uEYwaWz7yVi3qqTbNpp5pzTV1MIYmStcJWvu9rALBrxwcTfrBRdM0u3Fudk2ny25bmzKyo3R2SZsNGdZFJT0sMD45y6Nmy4tbGWnMnIl4PHktGZot198rIyWz8/4NlGbCuCi0yGab43HWVbp4g4NLWAB4Ad1WgHcSOHNXGBjSx6FXJ/Qh32KybkjdaB6e/I2dBO1z4bksLbbUdzc5Gwc0nO3A35qHqWlLJfrIPaX5M3Y2U6vZfNErxfWpSsYfk7HySEZbTdhg/Fnc9w9arKNAscvvWtvh1JVmoRS9hFTVFe+WYzSuLnuftvPEm9/R3cF1Ea4xhwR5JLkVbk3LiZcketHD3C5Mzewx3PscQuRloOTvycS2WfXsR/STWoHMdHSRuaSCOlksC3hdjQTn2k5clPw9BUJKdz327l0+Zouz3JbQRWLnLoiuLZ0f1kUUFLBC9s21HE1rrMaRcDOx2xkuYzNFvuvlZFrZv4lnTmwhBRaIFptjEdXVyTxBwY4MA2wAeqwNOQJ4jmrzAolRRGuXVEK+xWTckSLV3plTUMEkcwkLnS7Q2GtItsgZ3cOSr9V023KnGUGuS7zfiZMaU90Ssa1aHyaj9DP/NVX+gZPjH8yW8+t9xG6bTmlbiktYRL0T6cRgbLdu46PeNq1uqeKs56ZbLCVG6333IqyYq52dxkaaafUlXRyQRtlD3FltprQ3qva43IceAPBatO0m7HvVkmtuZnk5cLIcKRo9XWlUNA6czNkIkawN6MNObS7fdw8pTdVwZ5cYqDS236mjFvVTbZvdJNYVHUCn2Y5rw1UM3WawXDCdoCzzmQVDwdJvoc+Jr2k139/yN1+XCzh2XRm/ZrPw8tuTKD5Jjz9jre1V70HJ323X1JK1CvbvIXpprDdVsMEDTFCfDLiNuTsNsmt7Be/PgrnT9IhjS9ZN7y/JELIy5WrZckc6vdM6egilZKyVxe8OHRhpAAbbO7hmvNU02zLlFwaW3iMXJjTvuj51h6ZU9fFEyFkrSx7nHpA0DMWys4r3S9OsxHJzae/gMrJjclsQVXBDCAIAgCAIAgCAIAgCAIAgCAIAgCAIAgCAIAgCAIAgCAIAgCAIAgCAIAgCAIAgCAIAgCAIAgCAIAgCAIAgCAIAgCAIAgCAIAgCAIAgCAIAgCAIAgCAIAgCAIAgCAIAgCAIAgCAIAgCAIAgCAIAgCAIAgCAIAgCAIAgCAIAgCAIAgCAIAgCAIAgCAIAgCAIAgCAIAgCAID/9k=">
            <a:extLst>
              <a:ext uri="{FF2B5EF4-FFF2-40B4-BE49-F238E27FC236}">
                <a16:creationId xmlns:a16="http://schemas.microsoft.com/office/drawing/2014/main" id="{50841830-4DE8-4E3C-A1AA-C449733B6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35" y="1542651"/>
            <a:ext cx="898947" cy="89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az 9" descr="Obraz zawierający rysunek&#10;&#10;Opis wygenerowany automatycznie">
            <a:extLst>
              <a:ext uri="{FF2B5EF4-FFF2-40B4-BE49-F238E27FC236}">
                <a16:creationId xmlns:a16="http://schemas.microsoft.com/office/drawing/2014/main" id="{A00B56DC-9414-4D63-9962-D96EE7AB5E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35" y="4430916"/>
            <a:ext cx="898948" cy="89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68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ta:image/jpeg;base64,/9j/4AAQSkZJRgABAQAAAQABAAD/2wCEAAkGBxISEhUTExIWFhUXFRcYFRcWFxcXGBcgGhgXFxseGBceHyggGBolHRcXITUiJSkrLi4uFx8zODMsNyktLisBCgoKDg0OGhAQGy0mICYvLS8wLS0vLS8tLS4vLS8tLS0tLy0tLS0tLS0tLS0tLS0tLS0tLS0tLS0tLS0tLS0tLf/AABEIAOEA4QMBEQACEQEDEQH/xAAcAAEAAgIDAQAAAAAAAAAAAAAABgcEBQEDCAL/xABKEAABAwICBgQJCgMGBgMAAAABAAIDBBEFIQYHEjFBURMiYXEyM1JzgZGhsbIUIzQ1QmJygpLCJKLBQ1Njg7PhFXTD0dLwJkSj/8QAGwEBAAIDAQEAAAAAAAAAAAAAAAQFAgMGAQf/xAA9EQACAgECAwQHBwMEAQUBAAAAAQIDBAUREiExMkFRcQYTIjNhgZEUIzShscHRQlLwFWJy4fEWNUNTgiT/2gAMAwEAAhEDEQA/AKNQBAEAQBAEAQBAEAQBAEAQBAEAQBAEAQBAEAQBAEAQBAEAQBAEAQBAEAQBAEAQBAEAQBAEAQBAEAQBAEAQBAEAQBAEAQBAEAQBAEAQBAEAQBAEAQBAEAQHKAIBZAEBwgCAIAgCAIAgCAIAgCAIAgCAIAgCAIAgCAIDmyA7aamfI7ZjY57jua1pcT6BmvJSjBbyeyPUm+hJqTV7XObtyNZTs8qd4ZbvGZHpCr56pjrlFuT+C3N6xpvry8zuOjGHxePxWM/dgjdJ/MDb2Lz7Xky7FL+b2Hqq11n9D6jo8EBs11fMeTGxi/oLbrF2Z/eoRXxbPVGnu3ZltpMN4YZiLu0/7LHjyu+2H+fM94a/7WcupMN44ZiLe4n+qceT/wDbD/PmOGv+1mJLSYLfr/8AEICeD2xke66yVmd/TwS+p5w09+6PgaN4bL4nFGt7J4nM/myCy+1ZUO3Tv5PceqrfSf1Ouo1eVmztwmKpZ5UEjXZdxt7Lr2OqUb7T3i/9y2PHjT/p2fkRmsoZYXbMsb43eS9pafUVPhOM1vF7+RocXHqdCyPDhAEAQBAEAQBAEAQBAEAQBAEAQHKA2GC4LPVv6OCMvdxtub2uduA71puvrpjxWPYzhCU3siUNwHD6IgVcxqp9wp6bwQeT5N57hY9hUB5OTkL7qPDH+6X7I3erhDtPd+CJVh1Likrdmnhhw2A8m3lI7crk94aq267Cqe9snZL8v8+pJhC6a9lcKMyHV1Tk9JVzzVLhvdI8sb7yQPzKO9Ztfs0QUV8Fu/8APkbVhwXOyW52GtwSk3fJQ4ZdRold6wHH2rH1Wp5HXfb6HrljV+B0Ta0aBmTBM4fcja0e1w9yzWh5cu1JfVnn26pdEYj9blNwp5j3lg/qVs/9PT75r6GP+oR/tDNblPxp5h3OYf8Asn/p2f8AevoP9Rj/AGmVDrUoX5PbO0feY1w9jisHoeVHsyX5mX26p9UZAxbBKvwjTE/4jBG79RA961+o1PH7O/13PePGs67HxPq7o3fOUsksDvsvhk2m++/qcF6tZyIezfBS+DWx48OuXOD2MWsoMWgbsvEOJQcWSNHSW7Ac7+ly31ZGDc94t1y+HT/Poa513QXP2kROXC8Nq3FsbnYfU3zhnuYieQebFmZ4+hqtI3ZVC3kvWR8V1+nf8iK41zfL2X4Ebx/R2po3bM8ZaD4Lxmx34Xbj3b1Nx8qq9bwf8r5GmdcodTVKQYHCAIAgCAIAgCAIAgCAIAgOQEBLcF0VYIhV17zBTfZbb52fkI28AefLkMxX3ZrcvU464pfkvN/sb4VLbinyX6krw2lq6+MR07PkGH/d8ZMOd9778STbPe6yrL7aMSXHa/WWfkv4JNcJ28orhiSSnosOwiPbOzGbW6R/WmfzDePoaAFWytzNRnwx6eC6EpRpx1u+pDcd1rSOu2kiDB5ctnP9DB1W+kuVrjaBXDnc938OhFtz5S5Q5EDxPGKipN55nyZ3G04kDubub6ArurHrqW0IpEGU5S6swltMTgr1gLwBAEABQGXh2JzQO2oZXxnmxxbfvtv9K12VV2LaaT8zKM5R6MnOA61J2WbVRiVvltsyQejwXeod6psnQqZ86nwv8iZVnzjylzJw12G4xHubIQNx6k8f9QO67T2qmazNOl15fVMmfc5K+P5kercLrcNY5rR8uoPtwSC72DsFjYDfdtxxLRvVlTk4+a0+xZ4r/P1I06rKf90SL4lovDUxuqcMcXsaLy0zvHRdwz22+v052sqsydUvVZK2b6S7n/DI0qlJcVf08CGEKyI5wgCAIAgCAIAgCAIAgOQgJtguEw0MLa6uZtvfnS0x3yHg+QcGbt/tuAqu++eRN0UPZLtS8PgviSIQVa45/JEv0f0Wmq5BW4n13nOKnIsyMbxtM4fg/Vc3CqczUIY69RifOX+fr9CbTjysfrLfoc6aaw46bahptmSYZOdvji7OT3DluHG+YWOn6NO37y/kvDvZ7kZih7FZUeIV8s7zJLI57zvc43PcOQ7BkF1NdcK48MFsirlJye8uZuNH9DKyrAdHFsxn+0k6jO8cXflBUXJ1GjH5Tlz8F1NlePOzson2E6qadljUSvlPFrOoz15uPsVDf6QTfKqO3nzJ9enL+tkjGi1DBE/o6WIERvs5zdt3gn7T7m6gLUcm2xcU31XQkSxqoReyPPhXdFEcIAgCAID6Za+d7dm9AZzcKe8F0JEoGbgy+20czH4Vu0XHasHYlylyPdvAxqWpfG9sjHuY9pu1zSQR3EbllKCmuGS3T8QntzRauheskSFsNYQ1+QbMMmuPKQDJh+8Mudt65jUNFcd7Mf6fwWePm/02fU2Wkuh72yfLMOPRVLc3MbYMl52G4E8vBd35nTh6kpR+z5XOPj3oyuxdvvKupD8Rw+LFI3z08YirY7mppgLdJbe+MH7V9433yOdi64qsniSVdj3g+zLw+D/ZkOUVct48pd6IEVbEU4QBAEAQBAEAQBAEBLNCcIiIkraoXpqex2f72Te1g58LjtHAlV+bdPlRV2pfku9/wb6YLty6Im2hmEyVsxxOsFyT/DRnwWgE2cByH2e27uSp9Ryo41f2Wh/8n/ne+8m41Ltl62fyMbWVpwYy6kpndfdNIN7ebGHyuZ4bt91lpGl7pX3LyX7sxzMr/wCOBWmE4XNUyiKFhe88BuA4lx3NaOZXRXX10w45vZIr4QlN7RLg0U1dU9NZ89p5sjmPm2H7rT4R7XcsgFyedrVtr4KvZXj3stqMGMec+bJsqR7vqT1sgvD06K/xUnm3/CVtp95HzX6mu3sM8xr6Oc2cIAgOQgM6swmaKOOV8bhHK3ajfva7fltDIOyOW9a4XQnJxi+a6oycGluzAWwxO2GZzHBzXFrgbgtJBHcRmEaTWzQJFSVlNW9SrIhnOTKpoAa48BUMGR3+MFj5V96h2Rtp9qrmv7f4f7G1OMu1y+Jq8dwSekk6OZljva4ZseObHbnD/wBK3UZFd0eKD/lfBmM63B7Mm+rXTcsLaSpf82coZHHNh4McfIPA/Z7t1Nq2lqxO6pe13rx/7JmJlOD4ZdCQae4BJG4YjSdWoi60oA8Y0byRxIG8cR3ZwdLzIzj9lv7L6b93w/g35VGz9bWQjTKiiqIWYlTNDWyO2amMZ9FLvJ7Gu58yPKsrvDslVN41j5rsvxX/AEQbYqS9ZH5+ZDSrIjnCAIAgCAIAgCA7IInPcGtF3OIa0DiSbAeteOSim2epblk4nhglqaXB4j81TgPqXN+08jakd3gGw5F9uCo67/V1WZsusuyvh3fyTHDilGmPd1Jjpvjgw+jvEA15tFA0bm2G8Dk1o9eyqXTcZ5mQ5T5rq/j8Cdk2KmvhiUjhOGy1c7YoxtSSO3nhxc5x5AXJK7K62FNbnLkkU0IuctkX5ozo9DQwiOIXcc5JCOs88zyA4Dh33K4bNzbMqzilyXci+oojXHl1O7Hcdgo4+knfsjPZaM3vPJrePfuHEha8TDtyZcMF8+5GV18KlzKi0k1hVVUSyI9BETYNYeu6/lyb/QLDvXW4mkUY64pLil4v9ioty7LOS5IumipxHGyMbmMawflaG/0XG3z47JS8Wy6rW0Uj5r/FSebf8BSn3kfNfqeW9hnmRfRzmzhAEAQHoHQ6nZJhlMyRrXsdDZzXC4PWdwXDZ9s68ycoNp7l5jwjOlKSIZpbqwIvLRXcN5hcesPNuPhD7pz7SrjB1yM9oX8n493zId+C484fQrSWMtJa4EOBsQRYgjeCOBXQpprdFecBegsTQXEIq6E4ZV9bIupn/bZYXLWk8QLkdgI3WVHqNc8af2qj/wDS7n8SbjyjYvVT+TIfpJgclFO6GTO2bXDc9pvZw9RFuBBCtMXJhkVqyH/gjWVuuTiy3dWWkZq6YxyG8sFmuJz22nJjjfeci09w5rlNYw/s9ysgvZl+TLXCu9ZDgl1I82hZRYlJRPH8HXMsBwaXE7Fu1r7tHY4HkrON0srEjfHtw/br9URXX6q11vssrnFqB1PNJC/wo3uae2xtfuO/0q7qtVkFOPRohSjwvZmGthiEAQBAEAQBASvVlSNfXse/wYWvmd+QZepxB9Cr9Usccdpf1NL6kjGX3ifhzJpqliMrqutf4csmyDyz6R+fK7o/0qm12fBGvHj0S3/ZfuTcCPFKU2RnW5iZlreiB6sDA233nAPcfa0flVlolPq8ZT75cyLm2cVm3gS7VHgYipjUuHzk1w0kZhjTYD8zgT2gNVTruU52KmL5Lr5kzAp2jxvvJLpTpBHQwGZ+Z8GNl7F7uXYBvJ4Dtsq3AwpZVvCuneyTkXqqPxKCxrFpaqV00z9p59TRwa0cGjku6oohTBQgtkUM5ub3ZkaKUvS1tMznMy/cHAn2ArDLs4KJy+DMqo7zSPRpK+dnRpbHRXC8cgG/o32/SVto5WR80YW78DPM80LmHZc0tPJwIPqK+jqSlzic2011OpAEAQHobQT6vpfNfucuD1T8VZ5l/ie5RvlXkkgetvD4DSGd0Y6YPYxkgydmcw7yhsh2/cr/AEK+13er39nZ8itz6oKPF3lMFdaVJk4bWOgljmZ4Ub2vH5Tf1LCyCsg4vv5GUZOLTRdGsjB21dD0zB14m9Mw8SwgOe39Ofe1clpOQ8fJdT6Pl8+4tsuv1lXGuqK11b4l0FfFn1ZPmndz7W/mDT6F0GqUK7GkvDn9CvxZ8FqZP9b9CXUsc7fDhlGfENfl8TWetUWgW/eyrfRr9P8Aon6hD2VJEJ1lNEklPVgW+VU0cjvxABrv2q60xuMZ0v8Apk18uqIORzal4ohysyMEAQBAEAQBATLQLKnxJ/EUbmg/jyPuVZnv7ymP+79CRR2Z+RYeqmIDDoz5Ukjj+rZ/aue1175TXgkWWByq3Kg0qmL62qcd5qJfjcB7F1uIlGiG3gv0Km17zfmehMKpRFDFENzI2NH5WgLgMiz1lspPvbOgpjtWl8CktZeNGprXtB+bhvEwcLg9c95dfPkGrtNKxVRjx8XzZSZVvrLH8CJKyIxMdVNLt4jGf7tkj/5dke1wVXrFnBiy+OyJWHHitRea4cvgiPDqqqaOUbMrGyDk9rXj1EFbK7rIdiTXkzCVcJdUR6v0Cw6XM04YecbnM/lB2fYrCvWMqv8Aq38zRLCqfcRyv1SRHxNS9vZI0PHrFj7FY1ekT/8Akh9CNLTv7WRqv1YV8ebBHKPuPsfU/Z9isKtbxJ9W15ojTwrY9xa2iFK+Kip45Glr2x2c07wdpy5fULIzyZyg91uWuLFxqSZuFCJBXWuqotTwR8XSuf8AoZb/AKi6L0eg+Ocu7bb8ys1GXJIqBdUVRygPSuCQ/wANAx2fzMbXelgBXz3Iltkykv7v3OhrjvUl8Dzo8GCY2PWiky72O/2XfL7yvzX7FB2ZeRfOsCIPw6q83tD8rmu/ouK0x8GbHbxaLvK50MqzSHrYThzzva6oj9G3cewBdPj8sy5L/a/yKqznVF+ZDlZEcIAgCAIAgCAmWgedPiTOJo3OH5Lkqtz+VlMv936kijszXwLE1Uyg4dGPJfI0/rLv3LnddjtlPyRZYD3q2Kf0qiLK2pad4qJfjcR7F1mK1KiDXgv0Km1bTfmehqSoDomSN3Oja8dxaHBcFOtq5wfj+5fxe9e68DzPNIXOLjvJJPpN19ES2Wxzre51r08LK1KUwM1RJ5MbWD87tr/prn/SCxqmEfF/p/5LDT4+238C2lyZcHRXG0Uh/wAN/wAJWyn3kfNGu3sMoWg04xCKwbVPIHCQNk9rwTb0rurNNxbO1BfLl+hRRyLY9GSWg1tTt8dTxvHNhcw+3aHuVfZ6P0vsSa/MkR1Ca7SJHQa0qF/jGyxHtbtt9bTf2Kus0HIj2Wn+RJhqEH2iR0GktFPbo6qJxO4Fwa79LrH2Kus0/Jr7UGSYZNcujNqoe23U3JrqjlD0qLXVU3ngj8mIu/W637F13o/W1TKXiym1B72JFcK+IBtNGcJdV1MUAGTnDaPJozefQ0FaMq9UUysfcbKoOc1FHpBgAtwA9gC+ec5S38WdFyjE80VTjPUOLd8kriPzvNvevo0Pu6lv3L9Ec2/al8y+NP5AzDqrzez63Nb/AFXE6YuLNj5su8rlQyq9IDs4RhzDvc+of6Nsj+oXUY/PMua7lFfkVdnKmK8yHKyIwQBAEAQBAEBLNWNS1tc1j/BnY+B35xl7QB6VX6nByx3Jf0tP6G/Ge09vHkTPVHMYjV0b8nxS7QHP+zflyBaz9Sptdgpxrvj0a/7ROwJbOUGRfW1hhirjLbqzMa4HhtNGw4ewH8ys9EvVmMo98eRFza+G3fxJ7qtxkVFE2MnrwfNuHHZ3sPds9X8io9Zx3Tk+sXSXP595OwrFOrg8CmcaoTBPLERYskc31E2PpFiutosVlcZrvSKmceGTTMFbTAszVHjtNAJIZX9HJJI0tLrBjgBYDa4OuTvyzVBrmHbdwzgt0uviT8G6EG4y7y2FyTLhPc6K/wAVJ5t/wlbafeR81+phb2GeY19HObF0AugF0B6F0E+r6XzX7nLg9T/FWeZf4nuUb5V5JKK1qVO3iMo8hsbPU0E+1xXc6PDgxI/HmUOZLe1kTjjLiGtBJJAAAuSTkABxJVm2kt2RS8NXWiPyKIySgfKJB1uPRt3hgPPiT3Dhc8bq+ofaJerh2V+bLrDxvVril1Nhp7jApaKV17PeDHHz2nggkfhFz6Ao+lYzvyI+C5szy7VCtrxKj1c4Z09fCLdWM9K7uZmPW7ZHpXWaneqcaUvHl9SpxocdqRYOuCu2aSOBvhTSjLiWszNvzGNc/oFW90rH0S/UsNQl7Kiu8hOsl3RvpqQG/wAmpo2O/G4Bzv2+tXmmrijO7+6Tfy6Ig5HJqHgiGqyIwQBAEAQBAEB2087mOa9ps5rg5p5EG4PrC8lFSTT7z1PZ7lkYliYgq6XF4h8zUt2ahoz2XW2ZGnty2hzLCqOFHrabMOfWPTy7v4JjnwzjdHo+pL9PcAFfSfN2dIz52Ei1n5ZtB5OaQR2hqptMyni5DjPo+T+BOyq1dXvEp/RXH5KCpErQSPBlZu2m8R2EHMciF1mZiwyanXL5MqabXVLiJbrJwplTGzE6U7cbmhs1t4tkHOHAjJpHCwVZpV06G8S7qunxRJyoKa9bDoyt7K9IIugJjojp/PSbMcnz0AyDSeswfcdy+6cu5VebpVWT7S5S8fHzJVGVOrl3Fs0WOU9ZTSSQSBw6N+03c9nVOTm7x37u1ctPDtxr4xmu9c+7qWivhZW+E86ld6UJwgCAID0NoJ9X0vmv3OXB6p+Ks8y/xPco3wVeSWUNWYPU4jX1JgYXAzyXecmNG0QNp24ZWy3rvI31YmPD1j25LzOfcJW2PhRZ2h2hENDZ5Ilnt4wiwZfhGOHLa3ns3LmtQ1azJ9iPKPh4+f8ABZY+HGvnLmyS1lUyJjpJHBjGi7nHcB/7lbtVZVVK2ahBbtkuc1BcTKF030ndXz7Vi2Jl2wtPAcXH7zsu6wHBd1p+FHFq4erfVlDfc7Zb9xZmq7Rw01OZZBaWexsci1gzaDyJuXHvHJc7rWZ6631UOkfzZY4VXBHjl1ZoflrK/E31Tj/B0DC7a3h2yTs27XPu4djQFYRpeLhxpXbs/fr9ERpTVtzm+iK6xjEHVE0kz/CkeXEcrnIdwFh6FeU1KqtQXctiFOXFJyZhLYYhAEAQBAEAQHKAl2hOKxFslBVG1PUW2Xf3Mn2XjkDkD3DhdV+bTPdX1dqP5rvX8Eima93LoyaaD4xJSSnC6zqvYf4d5PVeCbhoPI72+luRsFTalixyK1l0d/Vf53+JMxbnW/VTMLWXoSXF1ZTNzzdPGBmeb2j2uHp5rbpGp7pUXPn3P9jHLxdnxwILo1pLNRPOxZ8b8pYn5skByII4G1xf3jJXeTiV3r2uTXRrqiDXa63y6eBm4lg0NQDPh9yMzJTO8dFzLR/ax9ouRxC11XWV+xf17pdz/hnsoxfOP0IvZTTUEBkUVbJC7bje5jrEXabGxFiDzB5LGdcZraS3R6ns+RjlZHhwgCAID0NoJ9X0vmv3OXB6p+Ks8y/xPco3yr/iSTrghaxoYxrWtG5rQGgdwCznZKx8UnuzGMVHoa3SDSKnombUz7EjqsbnI/8AC3l2mwUrEwbsmW0Fy733Gm7IhUufUpbS/S+avfZ3UhaepEDkO1x+07t4cF2ODp9eLHZc33spr752vn0JBq30IMxbVVDfmgQYmH+1I3Ej+7H83ddQdW1NUxdVfa7/AIf9m/ExeN8UuhJ9P9InkjD6TrVM3VfsnxbTvF+DiLk8m355V2lYSivtV/ZXTfv+JIyr9/uqyEaX1cdLA3DKdwcGO26uQf2knkj7reXMN4gq6w65XWPKsXXlFeC/lkK2ShH1cfmQslWZGOEAQBAEAQBAEAQHIQE5wbFYcQhZR1j9iZmVJUneOUch4jdY+476q+meNN3UreL7Uf3RJhNWLgn17mTDR3SqWnkFFiXzcrco5z4Eo4Xduvydx42O+ozNOhbH7Ric13rvX+eBNpyXB+rt+p0abaumT7U9IAyXe6PIMkPNp3Mcf0nszKy0/WHX93f08fDzMcjCTXFX9CqKiCanl2XNfFKw8btc0jiDv9IXTxlC2O65pla04vboZc2LNm+kM2n/AN8yzJD+MeDJ3kB3asVW4dh8vD/Ogct+prJmtB6rrjusfSP9ytq+J4daHgQBAEAQHoXQhwbh1KXEAdFvJsPCdxK4TUoSll2KK35l7iySpW7OrFtOaCnvecSO8mH5w+sdUelwWVOkZVr34dl4v+BZm1Q79yB4/rTnku2lYIW+W6z5D3fZb7T2q9xdCqrfFa+J/kQLc6cuUeRBSZZ5PtyyPP3nvcfaXFXW0K49yS+RC5yfiWboZq12SJq1oJvdsF7jsMpGR/CPTxC5zUda5erx/m/4/kscfC/qs+hudKdL3Nf8joG9LVO6t2gFsPD8O0P0t47rKLhaamvtGU9o9efV+Ztvydvu6upEK+ujwpj4opBLiEt/lFRcuEN8y1jjmX33nffM8ALiFcs2SlNbVLpHx+L+HgiE5KpbLnJ9WQBxurcinygCAIAgCAIAgCA3mjWjMtcJuhLduJrXbLjbbuSLB24HLiouVmV43C7OjfXwNtdMrN+E1VbSSRPMcjHMe3e1wII9BUiM4zXFF7o1tNPZnSFkeEvwfSqOSIUmIsM0G6OQeOg4Xa77TRy94yVddhSjP1uO9pd67peZvjcmuGfNfoSvD8Qq8PYHxu+X4d9l7DeSEcQeLbcjll9lVl1FGXLhkvV2+Hc/5JVds6ucfaiSIPw7F4rdWQgbvAmj7vtAetp7VW7ZunS3XJfWLJO9OSvj+ZCMe1VzMu6lkErfIeQx49Pgu9ncrjF12qzlauF+PcRLcGceceZBMRwyaB2zNE+M8ntLb91947Qrqu2Fi3g0/IhSjKPVGIthiEAQBAchAdslQ9wDXOcWt8EEkgdw4LxRinvse7vbY+6KilmdsxRvkd5LGlx9QC8nZGC3k0l8Qot9ETfAtV1TLZ1Q4QN8nJ8h9ANm+k+hU2TrlNfKv2n+RMqwbJc3yRPKeiw7CI9olsZI8N52ppPwjfbsaAOapZW5moz2S5fRImqNOMufX8zQ1eNVmJNd0H8FRC/SVMp2XOG42N93Y09hdwU+rExsNrj9uzuiv8/Ujzusu6ezEi1fpNBSRupsMBaHC0tU7xsnYzyG+rsAOZs68Sy6Ssyee3SPcvPxZGlbGK4a/qQtxurMjHZTQOe4MY1znHJrWguce4DMryUlFbt8j1LfobzHtEp6OCOWezTI8tEe9zbC93EZA9iiY+dVkWSjW99u/uNtlE60nLvI8phpCAIAgCAIAgLM1JeNqfNx/EVz/pB7qHmWGndtm/1v07DRB5a0vbKwNdYbQBDrgHfY2GXYoGgWS9e4pvbbp3G/UIR4E9uZA4tAKmWliqYC2UPbtGMdV7cyMrmz93YexXr1WiF0qrOTXf3EBYs5QU4kWqad8bix7XMcMi1wII7wVYxlGS3T3NDTXJmdgePVFI/bgkLCfCbva7sc05H3rVfj1Xx2mtzKFkoPkyTR4xh1Y4OnY6hqd4np79GTzcze3M8M+1QHRk0LaD9ZH+2XX6m5Trn15PxRLKKvxWBu2ww4lBwfG4dJbttx9Diqu6jCtltPeqXx6EuFt8Oj4kZUGsKifeKpjkgd9pk0Zc32D3tC0S0fJr9umSfkzYsyuXKxbH2cDwWr8AU5P+FIGO/Q0j3LxZOp0drfb4rceqxrOmxiT6p6N2bZKho/Exw+C/tWyOv5C5OC/MxeBW+kjDfqih4VUg742n9wW1ekMu+B5/py7pHDdUUXGrkPdG0fuKP0hl3QPP8ATv8AcZkGqWkGbpah3OxY0fCVrfpBe+zBfmZLAgusjLGjWDUmcghB/wAeXaJ/KTY+pa/tupX9nfb4L9zL1ONX1/U4m0/w+G0dO10p3NjgjsD2bgD6AUWkZd3tXPbzYeXTDlBfQxajFcWqGlzY4sPg4yzuG2B+YZZfdHet0MXBpaW7sl4L/o1yuvmv7URWpxDDaVxeS/EqrjJKSIQedjcv9o7QrSNWVcuFfdw8F1/6IrlXF79pkb0g0mqax15n9UeDG3qxt/C3+puVNx8SqhbQXPx738zTZbKfU1cMTnuDWtLnE2a1oJJJ3AAZkqTJpLdmtLfoT/AtVVRLZ1RIIQbdUDbk9OYa0+k9yo8jXaYPhrTl8e4m14M5Ld8jd6nKZjY6l2yNoTBgfYbVrHK/Adih6/ZJ8C7mt9jfp8FzPnXX9Hp/Ou+EJ6O9qfyPdR6RKiXUFUEAQBAEAQBAWXqS8bU+bZ8RXP8ApB7qHmWOndtkk1u/V/8Anx+56rdB/E/JkjUPdrzNrq/+rqbzZ+Nyi6r+Ln5m3D9yis9cB/j/APJj/cuk0P8AC/Nlbne9ZhaK6C1NczpWlscVyA99+sRv2WgZgHK+QW/N1SnFfDLm/BGunGnbzRzpJoFV0jTIQ2WIb3xknZHNzSAQO3MdqYuqUZD4U9peD/YW4tlXN9CN0VZJC7bikcx3lMcWn1jgp864zW0luviaFJrmiT0+sOr2didsVSzlPG13tFvbdV8tLp33r3i/9r2N6yZ9JczsOkOFy+OwzYPlU8pb/JYBefZcuC9i7f8A5I99ZU+sfodtNPg4N458Qpz2bBH8puvJLN74wl9QnT3NozW1lFwxuub2Fsp9xWl15D60Q/Iz4od02HVtFxxyuPYGTD3leKvIXTHh+Q4of3sw6mfCD4yqxCo7DsgfzLdFZvdCEf8APgYt097bOn/jmExeJw18h5zzG36RcFZLGzJ9u1LyRj6ypdI/U+ZNYdS0FtNFBSt/wY2g+kn/ALL1aXU+drc/Nj7TL+lJEfqZ6qqdtPdLM7mdp9u7kO5TIxqpW0dkvoam5Te75mLUUr4zZ7HM/E0t962RnGXZe5i011R1BZHhemr7RJtHEJHtBqJG3cTvjB+w3l2nictwXGarqLvsdcOwvzZdYmMoLjl1MDSrWWymlMUEYlew2e4usxpG9otm4jibjdxW/C0OVsFZa9t+iNd+dwtxitzq1NP2oKk85wfW0lZekC4ZVr4DT/6jq11+Ip/Ou+ELL0e7U/keaj0iVEuoKoIAgCAIAgCAsvUl42p82z4iuf8ASD3UPMsdO7bJJrd+r/8APj9z1W6D+K+TJGoe7RtdAPq6m83+5yi6r+Ln5m7D90iudaNMZcUZE3e9kLB3uJA966LRpqGHxPubZW5i4rtvIuCipGxMZEwWaxoa0dgFv9/SuStslbY5vq2W8IqENjCwPGoaxj3RZtbI+JwcN9uNuLXNIPcVuysWzFnHi6tJ/wCeRhVbG5MpTWBgIo6tzGC0Tx0kfYCTdt/ukEd1l2Wm5X2mhSfVcmUuRV6qzYn2imrimZEySqYZJXNDi0khrLi+zZpG0RfO5tdUedrVvrHCl7Jct/EnY+FFx4pm6qdBcNdkaZrSd2y97T6LOzUSGq5q58W/yN0sSgi+jegNHOaoPEvzVXJEyz7dVoaRfLM5nNWmZqt9Kg4pc4p/MiUYsJ77vozaO1V0PlTj87f/AAUL/X8n+1Ej/T6/E+maqqHypz+dv/gvVr2S3tsjx4FaXUjervQ+kq4pnzNeSyYsbZ5aLbIOduOasNU1K3GlBQ25rcj4mNC3fi7iYt0BwuPMwD88r7fEAqj/AFfNn2X9EiX9koj1/U0OA4dS/wDGp2RxQuibTAsADXsa75m5be42sznvzKsMu69adGU21Jvn3M0VV1vIaS5FhVdYyCJ0j3bEbBdxAOQy4DP1Ln64WXzUVzbLGbhXHdnyTFUxC+xNE9txez2OB703ux57c4yR5tCyKe3IpnGNHWUuLwwNHzUk0DmAm5DXyAFpPGxDh3ALscfLd+FKx9Unv5pFNZT6u5R+KLsnJs7Z8Kxt32NvauLrftx38UXc+w9jzA4nivpBzRbupT6PUeeb8C5b0h7cPJlrp3Rnzrr8RT+dd8IXvo92p/Iaj0iVEuoKoIAgCAIAgCAsvUl42p82z4iuf9IPdQ8yx07tsnmmeAurqYwNeGHba8FwJHVDsjbMb96otNy44t3HJb8tidlUu2GyMjRfDn01JDA8gujaQS03B6xORsOBC1510b75WQ6Myx4OEFFkIx2EP0hpgeDY3fpY549yvcSXDpc35lfat8pIsWtk2YpHeTG93qaT/Rc5jritgn4os7XtBla6kpT/ABTL5fMuA7fnAf6epdH6RRXDB+ZW6c+ckZWuamHR003kyuYe0OAd+w+srV6P2Peyv4b/ALGeoR24ZFjNINiNxsfQuektpNPxLGL9lNHnHSeplfVzulcS8SvGZ3bLiAByA3AL6HiwhGmKiuWyOcsbc3uYUdbK0kiR4JNyQ5wJPM571tcIvqjFSZ6F0ReXUNKSSSYGEk5k5cSuC1JJZViXiX+LzqiVPrMr5mYjM1ssjW2jyD3AC8bdwBXVaTXB4kG0voVOXJq18yXalz/CTef/AGNVT6Q+9h5EzTukjXa7v/q/53/TW70d6WeaNeo9UavUz9Nk/wCXd/qRKXrv4X5r9zXp/vH5FlacfV9V5k+8LndM/F1+ZY5fuWanVMHjD27W7pZNjuuL/wA20pOvOP2nZddlv/nkadP39WQ/WXiwZisTm5mnEJd3h5lt6nBXGkY7+xNP+rf9NiHl2ffbruLegna9rXsN2uAc0jiCLj3rkbIOubi+4uINOKZROsbBPkta+wtHL85Hy6x6w9Dr5ciOa7nS8n1+On3rkyiyqvV2NE11KfR6jzzfgVN6Q9uHkybp3Rnzrr8RT+dd8IXvo92p/Iaj0iVEuoKoIAgCAIAgCAsvUl42p82z4iuf9IPdQ8yx07tsn+lekDaGETOjLwZGsIB2TmHG4Nj5O7tVDgYf2qxwUtntuT8i/wBVFS2M3BsRbUwRzsBDZG7QDrXGZGdsuC05NDotlW+42VWesipIguIH/wCRwebH+hIVeVf+0S8/3RXS/Fomukj9mjqiOFNOf/yeqXCW+TX/AMl+pPv93LyK81IjrVX4Yve9dB6Q9ivzZXad2pG81wsvQNPKojP8kg/qoXo/L/8Aoa+H7kjUPdrzM/VvjPymiYCfnIQIn8+qOofS23pBWjWcb1OQ5d0uf8meFbx17PuITrewDo5hVsHUm6r+x4H7mi/eHK60PL9ZV6p9Y/oQc6nhlxLoyvFeEE9FaG/QKXzEfuXA6l+Ks8zoMX3USodaf1lN+GP/AE2rrNI/CQKjL96ya6lvok3n/wBjVTekPvYeRN07pIztY2is9f0HQmMdH0m0XuI8LYtawN/BK0aTn1Yqn6zfnt0M8zHna1wkf1d4K+jxSaCRzXObSkksvs9Z0R4gHirDVMiORgqyHRy/k0YlbrucX4Fl4lRMnifC++w8bLrGxtcHfw3Lm6bnRNWR6osrIKcXF9DExQSwUrhRwtc9jLRR3sAByH2iBnbjz578dwuyE8iXJvma7E66toI87Vc73vc+Qlz3OJcTvJJzv6V3sYqMUo9CgbbfMt7VHj/TQOpnnrw5s7YyfbsuJHc5q5XXcTgsV0ej6+f/AGWuBbuuB9xm608G6eiMgHXgPSD8JykHqs78i06HkurI4H0l+vcZ51XFDiXcazUr9HqPPN+BSPSHtw8ma9O6SPnXX4in8674QsvR7tT+Q1HpEqJdQVQQBAEAQBAEBZepLxtT5tnxFc/6Qe6h5ljp3bZINcP0Bv8AzDPhkVfoH4h/8f3RI1D3a8zdaBfV1N5v9zlD1X8XN/H9jbiL7pEOxqcM0igJ49E39cZYPa5XOLDi0uS839OZCte2UmWDpBFtUlS3i6nmHrjcFz2HLbIrf+5fqWN6+7l5Fe6kW/Sz5gf6pXQekT9mtfF/sV+nLnJm11yy2oo2+VUN9jJP+4UX0fX38n4L9zbqL9hIgWrnHvklY3aNopbRychc9V3odb0FyvdUxVfQ13rmiDi2+rsRc2kmECrppYDve3qnk4ZsP6gPRdcfg5Dx74zXz8i4vrVlbR5ylYWktcLEEgjkRkV9BT3W6OePQ+hv0Cl8xH7lwOpfirPM6DF91EqLWn9ZS/hj/wBNq6zSPwkCoy/esmmpb6LN5/8AY1U3pD72HkTdO7MjP1i6Vz0Ah6FsZ6Tb2uka4+DsWtZw5lR9JwKstT9Zvy26GzMyJVNKJHNXGMyVmKSzyhoe6mIOyCB1XRAZEnkrPVseFGEoQ6Jr9yLiWOy9yfgTbTzEZKaikmidsvY6Mg7/AO0aCCOIIJHpVJpVULclQmt00/0J2XOUK94mbo3i7aumjnaLbY6zfJcDZw7rg27LLTm4zxrnW+i6eRsot9bBMp7WlhIgrnOaLMmaJRlkCcn/AMwJ/Muu0jI9djLfquX8fkU2XXwWPbvNXoZippayGW/V2w1/a1/Vd7DfvAUjOoV1E4Pw/M10z4LEz0NLCHgscLhwLXDmCCCuBrk4TTXcdBJcUWiAanYiyGqYd7Zw0+hpH9Ffa/Lidb+BA09bcSOnXX4in8674Qs/R7tT+R5qPSJUS6gqggCAIAgCAICy9SXjanzbPiK5/wBIX91DzLHTu2zf64voDf8AmGfBIq/0f/EP/j+6JGoe7XmbvQL6upvN/ucoeq/i5+ZuxPdRKy1nVBjxUyN8Jggc3va1rh7l0ukQUsJRffuVeY9rmy5KGqZPEyVubJGBw7nDMe8ehchbCVFri+sWXEJKyvfxI/oHo06hjma4gl8xLSPIb1WX7Tcm3ap+qZ0cmUHHuX5s0YlDqUtyG65cR25oaZpuWNL3D70lg0d4Db/nVxoNHBVK197/ACRC1CfFNRXcQ+HRWuc/oxSTB17ZxuaB3uIsB23VtLNx4x4nNbeZEVNjeyTPQ1MxwYxrjdwa0OI4kAAkd5uuAtalOTj0bZ0EFtHY876XOaa6pLPB6eS1vxG/tuvoGGn6iCfXZHP27cb2Lz0N+gUvmI/cuJ1L8VZ5l3i+6iVFrT+spfwx/wCm1dZpH4OBU5fvWTTUt9Fm8/8Asaqb0h97Dy/cm6d2ZHRrko5JBTdHG99jLfYa51vF77DJZ+j9kIKziaXTvMdQi21sjS6oad8dfI17XNd8mdk4Fp8OLgVN1yUZYm8XvzX7mnBTVuz8Cca0Pq2fvi/1WKj0X8ZHyf6E7O90zS6lqu9PPET4ErXD87be9ntU30hrSnCfitjRp0uUkNb+GOmFHsC73SmFudrmTZ2RfcMwvdAuUVYn023GoQ3cdiM4Jq2rXzNE8YijDgXuL2OJAOYaGk5+oKyyNZxlW3CW78v5I1eHa5LdbIumedrA57jZrQXOPIAEn2BcbXFzmorq2XMnwxbIDqfmL4qp53uqA4+lpP8AVX2vR4XXH4EDT3vxM6NdfiKfzrvhCz9Hu1P5Hmo9IlRLqCqCAIAgCAIAgJfq70ohoHzOmbI4SNaB0YabWJOd3BVmqYM8uEYwaWz7yVi3qqTbNpp5pzTV1MIYmStcJWvu9rALBrxwcTfrBRdM0u3Fudk2ny25bmzKyo3R2SZsNGdZFJT0sMD45y6Nmy4tbGWnMnIl4PHktGZot198rIyWz8/4NlGbCuCi0yGab43HWVbp4g4NLWAB4Ad1WgHcSOHNXGBjSx6FXJ/Qh32KybkjdaB6e/I2dBO1z4bksLbbUdzc5Gwc0nO3A35qHqWlLJfrIPaX5M3Y2U6vZfNErxfWpSsYfk7HySEZbTdhg/Fnc9w9arKNAscvvWtvh1JVmoRS9hFTVFe+WYzSuLnuftvPEm9/R3cF1Ea4xhwR5JLkVbk3LiZcketHD3C5Mzewx3PscQuRloOTvycS2WfXsR/STWoHMdHSRuaSCOlksC3hdjQTn2k5clPw9BUJKdz327l0+Zouz3JbQRWLnLoiuLZ0f1kUUFLBC9s21HE1rrMaRcDOx2xkuYzNFvuvlZFrZv4lnTmwhBRaIFptjEdXVyTxBwY4MA2wAeqwNOQJ4jmrzAolRRGuXVEK+xWTckSLV3plTUMEkcwkLnS7Q2GtItsgZ3cOSr9V023KnGUGuS7zfiZMaU90Ssa1aHyaj9DP/NVX+gZPjH8yW8+t9xG6bTmlbiktYRL0T6cRgbLdu46PeNq1uqeKs56ZbLCVG6333IqyYq52dxkaaafUlXRyQRtlD3FltprQ3qva43IceAPBatO0m7HvVkmtuZnk5cLIcKRo9XWlUNA6czNkIkawN6MNObS7fdw8pTdVwZ5cYqDS236mjFvVTbZvdJNYVHUCn2Y5rw1UM3WawXDCdoCzzmQVDwdJvoc+Jr2k139/yN1+XCzh2XRm/ZrPw8tuTKD5Jjz9jre1V70HJ323X1JK1CvbvIXpprDdVsMEDTFCfDLiNuTsNsmt7Be/PgrnT9IhjS9ZN7y/JELIy5WrZckc6vdM6egilZKyVxe8OHRhpAAbbO7hmvNU02zLlFwaW3iMXJjTvuj51h6ZU9fFEyFkrSx7nHpA0DMWys4r3S9OsxHJzae/gMrJjclsQVXBDCAIAgCAIAgCAIAgCAIAgCAIAgCAIAgCAIAgCAIAgCAIAgCAIAgCAIAgCAIAgCAIAgCAIAgCAIAgCAIAgCAIAgCAIAgCAIAgCAIAgCAIAgCAIAgCAIAgCAIAgCAIAgCAIAgCAIAgCAIAgCAIAgCAIAgCAIAgCAIAgCAIAgCAIAgCAIAgCAIAgCAIAgCAIAgCAIAgCAID/9k=">
            <a:extLst>
              <a:ext uri="{FF2B5EF4-FFF2-40B4-BE49-F238E27FC236}">
                <a16:creationId xmlns:a16="http://schemas.microsoft.com/office/drawing/2014/main" id="{1B667487-58EC-448A-BF36-E717290D3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78" y="5747657"/>
            <a:ext cx="898947" cy="89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 descr="Obraz zawierający rysunek&#10;&#10;Opis wygenerowany automatycznie">
            <a:extLst>
              <a:ext uri="{FF2B5EF4-FFF2-40B4-BE49-F238E27FC236}">
                <a16:creationId xmlns:a16="http://schemas.microsoft.com/office/drawing/2014/main" id="{66F9F460-17FA-4C24-AE61-5D9BB177D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574" y="5747656"/>
            <a:ext cx="898948" cy="898948"/>
          </a:xfrm>
          <a:prstGeom prst="rect">
            <a:avLst/>
          </a:prstGeom>
        </p:spPr>
      </p:pic>
      <p:pic>
        <p:nvPicPr>
          <p:cNvPr id="11" name="Grafika 10" descr="Serwer">
            <a:extLst>
              <a:ext uri="{FF2B5EF4-FFF2-40B4-BE49-F238E27FC236}">
                <a16:creationId xmlns:a16="http://schemas.microsoft.com/office/drawing/2014/main" id="{A1F3A455-BB43-48B0-9285-55A7C50986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42623" y="1599566"/>
            <a:ext cx="3248027" cy="3248027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E275158-91DB-4524-A38E-8B8091E6A6F8}"/>
              </a:ext>
            </a:extLst>
          </p:cNvPr>
          <p:cNvSpPr txBox="1"/>
          <p:nvPr/>
        </p:nvSpPr>
        <p:spPr>
          <a:xfrm>
            <a:off x="2489158" y="4268534"/>
            <a:ext cx="15549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600" b="1" dirty="0"/>
              <a:t>12</a:t>
            </a:r>
          </a:p>
        </p:txBody>
      </p:sp>
      <p:pic>
        <p:nvPicPr>
          <p:cNvPr id="13" name="Grafika 12" descr="Synchronizowanie z chmurą">
            <a:extLst>
              <a:ext uri="{FF2B5EF4-FFF2-40B4-BE49-F238E27FC236}">
                <a16:creationId xmlns:a16="http://schemas.microsoft.com/office/drawing/2014/main" id="{1154D54A-B54B-4DDA-8A2F-8EAC29F3FC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7245" y="826447"/>
            <a:ext cx="4491039" cy="4491039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9FD046CD-FD5F-4E5E-A913-C46706D7B6A6}"/>
              </a:ext>
            </a:extLst>
          </p:cNvPr>
          <p:cNvSpPr txBox="1"/>
          <p:nvPr/>
        </p:nvSpPr>
        <p:spPr>
          <a:xfrm>
            <a:off x="7698837" y="4268534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600" b="1" dirty="0"/>
              <a:t>7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0E8D065-77A4-477D-98BA-10C9FE3726B0}"/>
              </a:ext>
            </a:extLst>
          </p:cNvPr>
          <p:cNvSpPr txBox="1"/>
          <p:nvPr/>
        </p:nvSpPr>
        <p:spPr>
          <a:xfrm>
            <a:off x="8291077" y="4736761"/>
            <a:ext cx="9012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5400" dirty="0"/>
              <a:t>lat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2438293A-19D4-479A-AD79-7BA8B989A279}"/>
              </a:ext>
            </a:extLst>
          </p:cNvPr>
          <p:cNvSpPr txBox="1"/>
          <p:nvPr/>
        </p:nvSpPr>
        <p:spPr>
          <a:xfrm>
            <a:off x="3718867" y="4736761"/>
            <a:ext cx="9012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5400" dirty="0"/>
              <a:t>lat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552D5A1-9CAC-4F92-9877-600245752EE4}"/>
              </a:ext>
            </a:extLst>
          </p:cNvPr>
          <p:cNvSpPr txBox="1"/>
          <p:nvPr/>
        </p:nvSpPr>
        <p:spPr>
          <a:xfrm>
            <a:off x="676467" y="211396"/>
            <a:ext cx="96640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err="1"/>
              <a:t>Hostersi</a:t>
            </a:r>
            <a:r>
              <a:rPr lang="pl-PL" sz="4000" dirty="0"/>
              <a:t>: Doradzamy klientom jak efektywnie </a:t>
            </a:r>
            <a:br>
              <a:rPr lang="pl-PL" sz="4000" dirty="0"/>
            </a:br>
            <a:r>
              <a:rPr lang="pl-PL" sz="4000" dirty="0"/>
              <a:t>korzystać z najnowszych technologii</a:t>
            </a:r>
          </a:p>
        </p:txBody>
      </p:sp>
    </p:spTree>
    <p:extLst>
      <p:ext uri="{BB962C8B-B14F-4D97-AF65-F5344CB8AC3E}">
        <p14:creationId xmlns:p14="http://schemas.microsoft.com/office/powerpoint/2010/main" val="1948845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0D49338-F151-4008-9AEF-7D3C510C3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Obraz 4" descr="Obraz zawierający żółty, znak, zegar&#10;&#10;Opis wygenerowany automatycznie">
            <a:extLst>
              <a:ext uri="{FF2B5EF4-FFF2-40B4-BE49-F238E27FC236}">
                <a16:creationId xmlns:a16="http://schemas.microsoft.com/office/drawing/2014/main" id="{361B5AB9-4A20-4810-A88C-6E1613F82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409" y="3088675"/>
            <a:ext cx="1043290" cy="1043290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0B348768-09A6-476A-BFBA-5188523480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44400" y="3311374"/>
            <a:ext cx="1749385" cy="59789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42384F2-2D87-44CB-8AE6-E043E3A3F1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092" y="4077685"/>
            <a:ext cx="2176236" cy="282105"/>
          </a:xfrm>
          <a:prstGeom prst="rect">
            <a:avLst/>
          </a:prstGeom>
        </p:spPr>
      </p:pic>
      <p:pic>
        <p:nvPicPr>
          <p:cNvPr id="8" name="Obraz 7" descr="Obraz zawierający rysunek&#10;&#10;Opis wygenerowany automatycznie">
            <a:extLst>
              <a:ext uri="{FF2B5EF4-FFF2-40B4-BE49-F238E27FC236}">
                <a16:creationId xmlns:a16="http://schemas.microsoft.com/office/drawing/2014/main" id="{60BC00ED-1A8E-4B85-B990-41D62F7587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540" y="4077685"/>
            <a:ext cx="1043290" cy="1043290"/>
          </a:xfrm>
          <a:prstGeom prst="rect">
            <a:avLst/>
          </a:prstGeom>
        </p:spPr>
      </p:pic>
      <p:pic>
        <p:nvPicPr>
          <p:cNvPr id="9" name="Obraz 8" descr="Obraz zawierający rysunek&#10;&#10;Opis wygenerowany automatycznie">
            <a:extLst>
              <a:ext uri="{FF2B5EF4-FFF2-40B4-BE49-F238E27FC236}">
                <a16:creationId xmlns:a16="http://schemas.microsoft.com/office/drawing/2014/main" id="{E218724B-2915-4520-B066-EB756CC8922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6" t="8477" r="8535" b="10477"/>
          <a:stretch/>
        </p:blipFill>
        <p:spPr>
          <a:xfrm>
            <a:off x="8825239" y="4608659"/>
            <a:ext cx="1169221" cy="1165569"/>
          </a:xfrm>
          <a:prstGeom prst="rect">
            <a:avLst/>
          </a:prstGeom>
        </p:spPr>
      </p:pic>
      <p:pic>
        <p:nvPicPr>
          <p:cNvPr id="10" name="Obraz 9" descr="Obraz zawierający czerwony, znak, rysunek, siedzi&#10;&#10;Opis wygenerowany automatycznie">
            <a:extLst>
              <a:ext uri="{FF2B5EF4-FFF2-40B4-BE49-F238E27FC236}">
                <a16:creationId xmlns:a16="http://schemas.microsoft.com/office/drawing/2014/main" id="{95DDC826-B5F5-425B-9154-F30FDE828E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94" y="5562088"/>
            <a:ext cx="1122781" cy="110255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D2E75AEA-A851-44D2-A0DD-8B2482E5B7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677" y="5866640"/>
            <a:ext cx="2069130" cy="89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55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ta:image/jpeg;base64,/9j/4AAQSkZJRgABAQAAAQABAAD/2wCEAAkGBxISEhUTExIWFhUXFRcYFRcWFxcXGBcgGhgXFxseGBceHyggGBolHRcXITUiJSkrLi4uFx8zODMsNyktLisBCgoKDg0OGhAQGy0mICYvLS8wLS0vLS8tLS4vLS8tLS0tLy0tLS0tLS0tLS0tLS0tLS0tLS0tLS0tLS0tLS0tLf/AABEIAOEA4QMBEQACEQEDEQH/xAAcAAEAAgIDAQAAAAAAAAAAAAAABgcEBQEDCAL/xABKEAABAwICBgQJCgMGBgMAAAABAAIDBBEFIQYHEjFBURMiYXEyM1JzgZGhsbIUIzQ1QmJygpLCJKLBQ1Njg7PhFXTD0dLwJkSj/8QAGwEBAAIDAQEAAAAAAAAAAAAAAAQFAgMGAQf/xAA9EQACAgECAwQHBwMEAQUBAAAAAQIDBAUREiExMkFRcQYTIjNhgZEUIzShscHRQlLwFWJy4fEWNUNTgiT/2gAMAwEAAhEDEQA/AKNQBAEAQBAEAQBAEAQBAEAQBAEAQBAEAQBAEAQBAEAQBAEAQBAEAQBAEAQBAEAQBAEAQBAEAQBAEAQBAEAQBAEAQBAEAQBAEAQBAEAQBAEAQBAEAQBAEAQHKAIBZAEBwgCAIAgCAIAgCAIAgCAIAgCAIAgCAIAgCAIDmyA7aamfI7ZjY57jua1pcT6BmvJSjBbyeyPUm+hJqTV7XObtyNZTs8qd4ZbvGZHpCr56pjrlFuT+C3N6xpvry8zuOjGHxePxWM/dgjdJ/MDb2Lz7Xky7FL+b2Hqq11n9D6jo8EBs11fMeTGxi/oLbrF2Z/eoRXxbPVGnu3ZltpMN4YZiLu0/7LHjyu+2H+fM94a/7WcupMN44ZiLe4n+qceT/wDbD/PmOGv+1mJLSYLfr/8AEICeD2xke66yVmd/TwS+p5w09+6PgaN4bL4nFGt7J4nM/myCy+1ZUO3Tv5PceqrfSf1Ouo1eVmztwmKpZ5UEjXZdxt7Lr2OqUb7T3i/9y2PHjT/p2fkRmsoZYXbMsb43eS9pafUVPhOM1vF7+RocXHqdCyPDhAEAQBAEAQBAEAQBAEAQBAEAQHKA2GC4LPVv6OCMvdxtub2uduA71puvrpjxWPYzhCU3siUNwHD6IgVcxqp9wp6bwQeT5N57hY9hUB5OTkL7qPDH+6X7I3erhDtPd+CJVh1Likrdmnhhw2A8m3lI7crk94aq267Cqe9snZL8v8+pJhC6a9lcKMyHV1Tk9JVzzVLhvdI8sb7yQPzKO9Ztfs0QUV8Fu/8APkbVhwXOyW52GtwSk3fJQ4ZdRold6wHH2rH1Wp5HXfb6HrljV+B0Ta0aBmTBM4fcja0e1w9yzWh5cu1JfVnn26pdEYj9blNwp5j3lg/qVs/9PT75r6GP+oR/tDNblPxp5h3OYf8Asn/p2f8AevoP9Rj/AGmVDrUoX5PbO0feY1w9jisHoeVHsyX5mX26p9UZAxbBKvwjTE/4jBG79RA961+o1PH7O/13PePGs67HxPq7o3fOUsksDvsvhk2m++/qcF6tZyIezfBS+DWx48OuXOD2MWsoMWgbsvEOJQcWSNHSW7Ac7+ly31ZGDc94t1y+HT/Poa513QXP2kROXC8Nq3FsbnYfU3zhnuYieQebFmZ4+hqtI3ZVC3kvWR8V1+nf8iK41zfL2X4Ebx/R2po3bM8ZaD4Lxmx34Xbj3b1Nx8qq9bwf8r5GmdcodTVKQYHCAIAgCAIAgCAIAgCAIAgOQEBLcF0VYIhV17zBTfZbb52fkI28AefLkMxX3ZrcvU464pfkvN/sb4VLbinyX6krw2lq6+MR07PkGH/d8ZMOd9778STbPe6yrL7aMSXHa/WWfkv4JNcJ28orhiSSnosOwiPbOzGbW6R/WmfzDePoaAFWytzNRnwx6eC6EpRpx1u+pDcd1rSOu2kiDB5ctnP9DB1W+kuVrjaBXDnc938OhFtz5S5Q5EDxPGKipN55nyZ3G04kDubub6ArurHrqW0IpEGU5S6swltMTgr1gLwBAEABQGXh2JzQO2oZXxnmxxbfvtv9K12VV2LaaT8zKM5R6MnOA61J2WbVRiVvltsyQejwXeod6psnQqZ86nwv8iZVnzjylzJw12G4xHubIQNx6k8f9QO67T2qmazNOl15fVMmfc5K+P5kercLrcNY5rR8uoPtwSC72DsFjYDfdtxxLRvVlTk4+a0+xZ4r/P1I06rKf90SL4lovDUxuqcMcXsaLy0zvHRdwz22+v052sqsydUvVZK2b6S7n/DI0qlJcVf08CGEKyI5wgCAIAgCAIAgCAIAgOQgJtguEw0MLa6uZtvfnS0x3yHg+QcGbt/tuAqu++eRN0UPZLtS8PgviSIQVa45/JEv0f0Wmq5BW4n13nOKnIsyMbxtM4fg/Vc3CqczUIY69RifOX+fr9CbTjysfrLfoc6aaw46bahptmSYZOdvji7OT3DluHG+YWOn6NO37y/kvDvZ7kZih7FZUeIV8s7zJLI57zvc43PcOQ7BkF1NdcK48MFsirlJye8uZuNH9DKyrAdHFsxn+0k6jO8cXflBUXJ1GjH5Tlz8F1NlePOzson2E6qadljUSvlPFrOoz15uPsVDf6QTfKqO3nzJ9enL+tkjGi1DBE/o6WIERvs5zdt3gn7T7m6gLUcm2xcU31XQkSxqoReyPPhXdFEcIAgCAID6Za+d7dm9AZzcKe8F0JEoGbgy+20czH4Vu0XHasHYlylyPdvAxqWpfG9sjHuY9pu1zSQR3EbllKCmuGS3T8QntzRauheskSFsNYQ1+QbMMmuPKQDJh+8Mudt65jUNFcd7Mf6fwWePm/02fU2Wkuh72yfLMOPRVLc3MbYMl52G4E8vBd35nTh6kpR+z5XOPj3oyuxdvvKupD8Rw+LFI3z08YirY7mppgLdJbe+MH7V9433yOdi64qsniSVdj3g+zLw+D/ZkOUVct48pd6IEVbEU4QBAEAQBAEAQBAEBLNCcIiIkraoXpqex2f72Te1g58LjtHAlV+bdPlRV2pfku9/wb6YLty6Im2hmEyVsxxOsFyT/DRnwWgE2cByH2e27uSp9Ryo41f2Wh/8n/ne+8m41Ltl62fyMbWVpwYy6kpndfdNIN7ebGHyuZ4bt91lpGl7pX3LyX7sxzMr/wCOBWmE4XNUyiKFhe88BuA4lx3NaOZXRXX10w45vZIr4QlN7RLg0U1dU9NZ89p5sjmPm2H7rT4R7XcsgFyedrVtr4KvZXj3stqMGMec+bJsqR7vqT1sgvD06K/xUnm3/CVtp95HzX6mu3sM8xr6Oc2cIAgOQgM6swmaKOOV8bhHK3ajfva7fltDIOyOW9a4XQnJxi+a6oycGluzAWwxO2GZzHBzXFrgbgtJBHcRmEaTWzQJFSVlNW9SrIhnOTKpoAa48BUMGR3+MFj5V96h2Rtp9qrmv7f4f7G1OMu1y+Jq8dwSekk6OZljva4ZseObHbnD/wBK3UZFd0eKD/lfBmM63B7Mm+rXTcsLaSpf82coZHHNh4McfIPA/Z7t1Nq2lqxO6pe13rx/7JmJlOD4ZdCQae4BJG4YjSdWoi60oA8Y0byRxIG8cR3ZwdLzIzj9lv7L6b93w/g35VGz9bWQjTKiiqIWYlTNDWyO2amMZ9FLvJ7Gu58yPKsrvDslVN41j5rsvxX/AEQbYqS9ZH5+ZDSrIjnCAIAgCAIAgCA7IInPcGtF3OIa0DiSbAeteOSim2epblk4nhglqaXB4j81TgPqXN+08jakd3gGw5F9uCo67/V1WZsusuyvh3fyTHDilGmPd1Jjpvjgw+jvEA15tFA0bm2G8Dk1o9eyqXTcZ5mQ5T5rq/j8Cdk2KmvhiUjhOGy1c7YoxtSSO3nhxc5x5AXJK7K62FNbnLkkU0IuctkX5ozo9DQwiOIXcc5JCOs88zyA4Dh33K4bNzbMqzilyXci+oojXHl1O7Hcdgo4+knfsjPZaM3vPJrePfuHEha8TDtyZcMF8+5GV18KlzKi0k1hVVUSyI9BETYNYeu6/lyb/QLDvXW4mkUY64pLil4v9ioty7LOS5IumipxHGyMbmMawflaG/0XG3z47JS8Wy6rW0Uj5r/FSebf8BSn3kfNfqeW9hnmRfRzmzhAEAQHoHQ6nZJhlMyRrXsdDZzXC4PWdwXDZ9s68ycoNp7l5jwjOlKSIZpbqwIvLRXcN5hcesPNuPhD7pz7SrjB1yM9oX8n493zId+C484fQrSWMtJa4EOBsQRYgjeCOBXQpprdFecBegsTQXEIq6E4ZV9bIupn/bZYXLWk8QLkdgI3WVHqNc8af2qj/wDS7n8SbjyjYvVT+TIfpJgclFO6GTO2bXDc9pvZw9RFuBBCtMXJhkVqyH/gjWVuuTiy3dWWkZq6YxyG8sFmuJz22nJjjfeci09w5rlNYw/s9ysgvZl+TLXCu9ZDgl1I82hZRYlJRPH8HXMsBwaXE7Fu1r7tHY4HkrON0srEjfHtw/br9URXX6q11vssrnFqB1PNJC/wo3uae2xtfuO/0q7qtVkFOPRohSjwvZmGthiEAQBAEAQBASvVlSNfXse/wYWvmd+QZepxB9Cr9Usccdpf1NL6kjGX3ifhzJpqliMrqutf4csmyDyz6R+fK7o/0qm12fBGvHj0S3/ZfuTcCPFKU2RnW5iZlreiB6sDA233nAPcfa0flVlolPq8ZT75cyLm2cVm3gS7VHgYipjUuHzk1w0kZhjTYD8zgT2gNVTruU52KmL5Lr5kzAp2jxvvJLpTpBHQwGZ+Z8GNl7F7uXYBvJ4Dtsq3AwpZVvCuneyTkXqqPxKCxrFpaqV00z9p59TRwa0cGjku6oohTBQgtkUM5ub3ZkaKUvS1tMznMy/cHAn2ArDLs4KJy+DMqo7zSPRpK+dnRpbHRXC8cgG/o32/SVto5WR80YW78DPM80LmHZc0tPJwIPqK+jqSlzic2011OpAEAQHobQT6vpfNfucuD1T8VZ5l/ie5RvlXkkgetvD4DSGd0Y6YPYxkgydmcw7yhsh2/cr/AEK+13er39nZ8itz6oKPF3lMFdaVJk4bWOgljmZ4Ub2vH5Tf1LCyCsg4vv5GUZOLTRdGsjB21dD0zB14m9Mw8SwgOe39Ofe1clpOQ8fJdT6Pl8+4tsuv1lXGuqK11b4l0FfFn1ZPmndz7W/mDT6F0GqUK7GkvDn9CvxZ8FqZP9b9CXUsc7fDhlGfENfl8TWetUWgW/eyrfRr9P8Aon6hD2VJEJ1lNEklPVgW+VU0cjvxABrv2q60xuMZ0v8Apk18uqIORzal4ohysyMEAQBAEAQBATLQLKnxJ/EUbmg/jyPuVZnv7ymP+79CRR2Z+RYeqmIDDoz5Ukjj+rZ/aue1175TXgkWWByq3Kg0qmL62qcd5qJfjcB7F1uIlGiG3gv0Km17zfmehMKpRFDFENzI2NH5WgLgMiz1lspPvbOgpjtWl8CktZeNGprXtB+bhvEwcLg9c95dfPkGrtNKxVRjx8XzZSZVvrLH8CJKyIxMdVNLt4jGf7tkj/5dke1wVXrFnBiy+OyJWHHitRea4cvgiPDqqqaOUbMrGyDk9rXj1EFbK7rIdiTXkzCVcJdUR6v0Cw6XM04YecbnM/lB2fYrCvWMqv8Aq38zRLCqfcRyv1SRHxNS9vZI0PHrFj7FY1ekT/8Akh9CNLTv7WRqv1YV8ebBHKPuPsfU/Z9isKtbxJ9W15ojTwrY9xa2iFK+Kip45Glr2x2c07wdpy5fULIzyZyg91uWuLFxqSZuFCJBXWuqotTwR8XSuf8AoZb/AKi6L0eg+Ocu7bb8ys1GXJIqBdUVRygPSuCQ/wANAx2fzMbXelgBXz3Iltkykv7v3OhrjvUl8Dzo8GCY2PWiky72O/2XfL7yvzX7FB2ZeRfOsCIPw6q83tD8rmu/ouK0x8GbHbxaLvK50MqzSHrYThzzva6oj9G3cewBdPj8sy5L/a/yKqznVF+ZDlZEcIAgCAIAgCAmWgedPiTOJo3OH5Lkqtz+VlMv936kijszXwLE1Uyg4dGPJfI0/rLv3LnddjtlPyRZYD3q2Kf0qiLK2pad4qJfjcR7F1mK1KiDXgv0Km1bTfmehqSoDomSN3Oja8dxaHBcFOtq5wfj+5fxe9e68DzPNIXOLjvJJPpN19ES2Wxzre51r08LK1KUwM1RJ5MbWD87tr/prn/SCxqmEfF/p/5LDT4+238C2lyZcHRXG0Uh/wAN/wAJWyn3kfNGu3sMoWg04xCKwbVPIHCQNk9rwTb0rurNNxbO1BfLl+hRRyLY9GSWg1tTt8dTxvHNhcw+3aHuVfZ6P0vsSa/MkR1Ca7SJHQa0qF/jGyxHtbtt9bTf2Kus0HIj2Wn+RJhqEH2iR0GktFPbo6qJxO4Fwa79LrH2Kus0/Jr7UGSYZNcujNqoe23U3JrqjlD0qLXVU3ngj8mIu/W637F13o/W1TKXiym1B72JFcK+IBtNGcJdV1MUAGTnDaPJozefQ0FaMq9UUysfcbKoOc1FHpBgAtwA9gC+ec5S38WdFyjE80VTjPUOLd8kriPzvNvevo0Pu6lv3L9Ec2/al8y+NP5AzDqrzez63Nb/AFXE6YuLNj5su8rlQyq9IDs4RhzDvc+of6Nsj+oXUY/PMua7lFfkVdnKmK8yHKyIwQBAEAQBAEBLNWNS1tc1j/BnY+B35xl7QB6VX6nByx3Jf0tP6G/Ge09vHkTPVHMYjV0b8nxS7QHP+zflyBaz9Sptdgpxrvj0a/7ROwJbOUGRfW1hhirjLbqzMa4HhtNGw4ewH8ys9EvVmMo98eRFza+G3fxJ7qtxkVFE2MnrwfNuHHZ3sPds9X8io9Zx3Tk+sXSXP595OwrFOrg8CmcaoTBPLERYskc31E2PpFiutosVlcZrvSKmceGTTMFbTAszVHjtNAJIZX9HJJI0tLrBjgBYDa4OuTvyzVBrmHbdwzgt0uviT8G6EG4y7y2FyTLhPc6K/wAVJ5t/wlbafeR81+phb2GeY19HObF0AugF0B6F0E+r6XzX7nLg9T/FWeZf4nuUb5V5JKK1qVO3iMo8hsbPU0E+1xXc6PDgxI/HmUOZLe1kTjjLiGtBJJAAAuSTkABxJVm2kt2RS8NXWiPyKIySgfKJB1uPRt3hgPPiT3Dhc8bq+ofaJerh2V+bLrDxvVril1Nhp7jApaKV17PeDHHz2nggkfhFz6Ao+lYzvyI+C5szy7VCtrxKj1c4Z09fCLdWM9K7uZmPW7ZHpXWaneqcaUvHl9SpxocdqRYOuCu2aSOBvhTSjLiWszNvzGNc/oFW90rH0S/UsNQl7Kiu8hOsl3RvpqQG/wAmpo2O/G4Bzv2+tXmmrijO7+6Tfy6Ig5HJqHgiGqyIwQBAEAQBAEB2087mOa9ps5rg5p5EG4PrC8lFSTT7z1PZ7lkYliYgq6XF4h8zUt2ahoz2XW2ZGnty2hzLCqOFHrabMOfWPTy7v4JjnwzjdHo+pL9PcAFfSfN2dIz52Ei1n5ZtB5OaQR2hqptMyni5DjPo+T+BOyq1dXvEp/RXH5KCpErQSPBlZu2m8R2EHMciF1mZiwyanXL5MqabXVLiJbrJwplTGzE6U7cbmhs1t4tkHOHAjJpHCwVZpV06G8S7qunxRJyoKa9bDoyt7K9IIugJjojp/PSbMcnz0AyDSeswfcdy+6cu5VebpVWT7S5S8fHzJVGVOrl3Fs0WOU9ZTSSQSBw6N+03c9nVOTm7x37u1ctPDtxr4xmu9c+7qWivhZW+E86ld6UJwgCAID0NoJ9X0vmv3OXB6p+Ks8y/xPco3wVeSWUNWYPU4jX1JgYXAzyXecmNG0QNp24ZWy3rvI31YmPD1j25LzOfcJW2PhRZ2h2hENDZ5Ilnt4wiwZfhGOHLa3ns3LmtQ1azJ9iPKPh4+f8ABZY+HGvnLmyS1lUyJjpJHBjGi7nHcB/7lbtVZVVK2ahBbtkuc1BcTKF030ndXz7Vi2Jl2wtPAcXH7zsu6wHBd1p+FHFq4erfVlDfc7Zb9xZmq7Rw01OZZBaWexsci1gzaDyJuXHvHJc7rWZ6631UOkfzZY4VXBHjl1ZoflrK/E31Tj/B0DC7a3h2yTs27XPu4djQFYRpeLhxpXbs/fr9ERpTVtzm+iK6xjEHVE0kz/CkeXEcrnIdwFh6FeU1KqtQXctiFOXFJyZhLYYhAEAQBAEAQHKAl2hOKxFslBVG1PUW2Xf3Mn2XjkDkD3DhdV+bTPdX1dqP5rvX8Eima93LoyaaD4xJSSnC6zqvYf4d5PVeCbhoPI72+luRsFTalixyK1l0d/Vf53+JMxbnW/VTMLWXoSXF1ZTNzzdPGBmeb2j2uHp5rbpGp7pUXPn3P9jHLxdnxwILo1pLNRPOxZ8b8pYn5skByII4G1xf3jJXeTiV3r2uTXRrqiDXa63y6eBm4lg0NQDPh9yMzJTO8dFzLR/ax9ouRxC11XWV+xf17pdz/hnsoxfOP0IvZTTUEBkUVbJC7bje5jrEXabGxFiDzB5LGdcZraS3R6ns+RjlZHhwgCAID0NoJ9X0vmv3OXB6p+Ks8y/xPco3yr/iSTrghaxoYxrWtG5rQGgdwCznZKx8UnuzGMVHoa3SDSKnombUz7EjqsbnI/8AC3l2mwUrEwbsmW0Fy733Gm7IhUufUpbS/S+avfZ3UhaepEDkO1x+07t4cF2ODp9eLHZc33spr752vn0JBq30IMxbVVDfmgQYmH+1I3Ej+7H83ddQdW1NUxdVfa7/AIf9m/ExeN8UuhJ9P9InkjD6TrVM3VfsnxbTvF+DiLk8m355V2lYSivtV/ZXTfv+JIyr9/uqyEaX1cdLA3DKdwcGO26uQf2knkj7reXMN4gq6w65XWPKsXXlFeC/lkK2ShH1cfmQslWZGOEAQBAEAQBAEAQHIQE5wbFYcQhZR1j9iZmVJUneOUch4jdY+476q+meNN3UreL7Uf3RJhNWLgn17mTDR3SqWnkFFiXzcrco5z4Eo4Xduvydx42O+ozNOhbH7Ric13rvX+eBNpyXB+rt+p0abaumT7U9IAyXe6PIMkPNp3Mcf0nszKy0/WHX93f08fDzMcjCTXFX9CqKiCanl2XNfFKw8btc0jiDv9IXTxlC2O65pla04vboZc2LNm+kM2n/AN8yzJD+MeDJ3kB3asVW4dh8vD/Ogct+prJmtB6rrjusfSP9ytq+J4daHgQBAEAQHoXQhwbh1KXEAdFvJsPCdxK4TUoSll2KK35l7iySpW7OrFtOaCnvecSO8mH5w+sdUelwWVOkZVr34dl4v+BZm1Q79yB4/rTnku2lYIW+W6z5D3fZb7T2q9xdCqrfFa+J/kQLc6cuUeRBSZZ5PtyyPP3nvcfaXFXW0K49yS+RC5yfiWboZq12SJq1oJvdsF7jsMpGR/CPTxC5zUda5erx/m/4/kscfC/qs+hudKdL3Nf8joG9LVO6t2gFsPD8O0P0t47rKLhaamvtGU9o9efV+Ztvydvu6upEK+ujwpj4opBLiEt/lFRcuEN8y1jjmX33nffM8ALiFcs2SlNbVLpHx+L+HgiE5KpbLnJ9WQBxurcinygCAIAgCAIAgCA3mjWjMtcJuhLduJrXbLjbbuSLB24HLiouVmV43C7OjfXwNtdMrN+E1VbSSRPMcjHMe3e1wII9BUiM4zXFF7o1tNPZnSFkeEvwfSqOSIUmIsM0G6OQeOg4Xa77TRy94yVddhSjP1uO9pd67peZvjcmuGfNfoSvD8Qq8PYHxu+X4d9l7DeSEcQeLbcjll9lVl1FGXLhkvV2+Hc/5JVds6ucfaiSIPw7F4rdWQgbvAmj7vtAetp7VW7ZunS3XJfWLJO9OSvj+ZCMe1VzMu6lkErfIeQx49Pgu9ncrjF12qzlauF+PcRLcGceceZBMRwyaB2zNE+M8ntLb91947Qrqu2Fi3g0/IhSjKPVGIthiEAQBAchAdslQ9wDXOcWt8EEkgdw4LxRinvse7vbY+6KilmdsxRvkd5LGlx9QC8nZGC3k0l8Qot9ETfAtV1TLZ1Q4QN8nJ8h9ANm+k+hU2TrlNfKv2n+RMqwbJc3yRPKeiw7CI9olsZI8N52ppPwjfbsaAOapZW5moz2S5fRImqNOMufX8zQ1eNVmJNd0H8FRC/SVMp2XOG42N93Y09hdwU+rExsNrj9uzuiv8/Ujzusu6ezEi1fpNBSRupsMBaHC0tU7xsnYzyG+rsAOZs68Sy6Ssyee3SPcvPxZGlbGK4a/qQtxurMjHZTQOe4MY1znHJrWguce4DMryUlFbt8j1LfobzHtEp6OCOWezTI8tEe9zbC93EZA9iiY+dVkWSjW99u/uNtlE60nLvI8phpCAIAgCAIAgLM1JeNqfNx/EVz/pB7qHmWGndtm/1v07DRB5a0vbKwNdYbQBDrgHfY2GXYoGgWS9e4pvbbp3G/UIR4E9uZA4tAKmWliqYC2UPbtGMdV7cyMrmz93YexXr1WiF0qrOTXf3EBYs5QU4kWqad8bix7XMcMi1wII7wVYxlGS3T3NDTXJmdgePVFI/bgkLCfCbva7sc05H3rVfj1Xx2mtzKFkoPkyTR4xh1Y4OnY6hqd4np79GTzcze3M8M+1QHRk0LaD9ZH+2XX6m5Trn15PxRLKKvxWBu2ww4lBwfG4dJbttx9Diqu6jCtltPeqXx6EuFt8Oj4kZUGsKifeKpjkgd9pk0Zc32D3tC0S0fJr9umSfkzYsyuXKxbH2cDwWr8AU5P+FIGO/Q0j3LxZOp0drfb4rceqxrOmxiT6p6N2bZKho/Exw+C/tWyOv5C5OC/MxeBW+kjDfqih4VUg742n9wW1ekMu+B5/py7pHDdUUXGrkPdG0fuKP0hl3QPP8ATv8AcZkGqWkGbpah3OxY0fCVrfpBe+zBfmZLAgusjLGjWDUmcghB/wAeXaJ/KTY+pa/tupX9nfb4L9zL1ONX1/U4m0/w+G0dO10p3NjgjsD2bgD6AUWkZd3tXPbzYeXTDlBfQxajFcWqGlzY4sPg4yzuG2B+YZZfdHet0MXBpaW7sl4L/o1yuvmv7URWpxDDaVxeS/EqrjJKSIQedjcv9o7QrSNWVcuFfdw8F1/6IrlXF79pkb0g0mqax15n9UeDG3qxt/C3+puVNx8SqhbQXPx738zTZbKfU1cMTnuDWtLnE2a1oJJJ3AAZkqTJpLdmtLfoT/AtVVRLZ1RIIQbdUDbk9OYa0+k9yo8jXaYPhrTl8e4m14M5Ld8jd6nKZjY6l2yNoTBgfYbVrHK/Adih6/ZJ8C7mt9jfp8FzPnXX9Hp/Ou+EJ6O9qfyPdR6RKiXUFUEAQBAEAQBAWXqS8bU+bZ8RXP8ApB7qHmWOndtkk1u/V/8Anx+56rdB/E/JkjUPdrzNrq/+rqbzZ+Nyi6r+Ln5m3D9yis9cB/j/APJj/cuk0P8AC/Nlbne9ZhaK6C1NczpWlscVyA99+sRv2WgZgHK+QW/N1SnFfDLm/BGunGnbzRzpJoFV0jTIQ2WIb3xknZHNzSAQO3MdqYuqUZD4U9peD/YW4tlXN9CN0VZJC7bikcx3lMcWn1jgp864zW0luviaFJrmiT0+sOr2didsVSzlPG13tFvbdV8tLp33r3i/9r2N6yZ9JczsOkOFy+OwzYPlU8pb/JYBefZcuC9i7f8A5I99ZU+sfodtNPg4N458Qpz2bBH8puvJLN74wl9QnT3NozW1lFwxuub2Fsp9xWl15D60Q/Iz4od02HVtFxxyuPYGTD3leKvIXTHh+Q4of3sw6mfCD4yqxCo7DsgfzLdFZvdCEf8APgYt097bOn/jmExeJw18h5zzG36RcFZLGzJ9u1LyRj6ypdI/U+ZNYdS0FtNFBSt/wY2g+kn/ALL1aXU+drc/Nj7TL+lJEfqZ6qqdtPdLM7mdp9u7kO5TIxqpW0dkvoam5Te75mLUUr4zZ7HM/E0t962RnGXZe5i011R1BZHhemr7RJtHEJHtBqJG3cTvjB+w3l2nictwXGarqLvsdcOwvzZdYmMoLjl1MDSrWWymlMUEYlew2e4usxpG9otm4jibjdxW/C0OVsFZa9t+iNd+dwtxitzq1NP2oKk85wfW0lZekC4ZVr4DT/6jq11+Ip/Ou+ELL0e7U/keaj0iVEuoKoIAgCAIAgCAsvUl42p82z4iuf8ASD3UPMsdO7bJJrd+r/8APj9z1W6D+K+TJGoe7RtdAPq6m83+5yi6r+Ln5m7D90iudaNMZcUZE3e9kLB3uJA966LRpqGHxPubZW5i4rtvIuCipGxMZEwWaxoa0dgFv9/SuStslbY5vq2W8IqENjCwPGoaxj3RZtbI+JwcN9uNuLXNIPcVuysWzFnHi6tJ/wCeRhVbG5MpTWBgIo6tzGC0Tx0kfYCTdt/ukEd1l2Wm5X2mhSfVcmUuRV6qzYn2imrimZEySqYZJXNDi0khrLi+zZpG0RfO5tdUedrVvrHCl7Jct/EnY+FFx4pm6qdBcNdkaZrSd2y97T6LOzUSGq5q58W/yN0sSgi+jegNHOaoPEvzVXJEyz7dVoaRfLM5nNWmZqt9Kg4pc4p/MiUYsJ77vozaO1V0PlTj87f/AAUL/X8n+1Ej/T6/E+maqqHypz+dv/gvVr2S3tsjx4FaXUjervQ+kq4pnzNeSyYsbZ5aLbIOduOasNU1K3GlBQ25rcj4mNC3fi7iYt0BwuPMwD88r7fEAqj/AFfNn2X9EiX9koj1/U0OA4dS/wDGp2RxQuibTAsADXsa75m5be42sznvzKsMu69adGU21Jvn3M0VV1vIaS5FhVdYyCJ0j3bEbBdxAOQy4DP1Ln64WXzUVzbLGbhXHdnyTFUxC+xNE9txez2OB703ux57c4yR5tCyKe3IpnGNHWUuLwwNHzUk0DmAm5DXyAFpPGxDh3ALscfLd+FKx9Unv5pFNZT6u5R+KLsnJs7Z8Kxt32NvauLrftx38UXc+w9jzA4nivpBzRbupT6PUeeb8C5b0h7cPJlrp3Rnzrr8RT+dd8IXvo92p/Iaj0iVEuoKoIAgCAIAgCAsvUl42p82z4iuf9IPdQ8yx07tsnmmeAurqYwNeGHba8FwJHVDsjbMb96otNy44t3HJb8tidlUu2GyMjRfDn01JDA8gujaQS03B6xORsOBC1510b75WQ6Myx4OEFFkIx2EP0hpgeDY3fpY549yvcSXDpc35lfat8pIsWtk2YpHeTG93qaT/Rc5jritgn4os7XtBla6kpT/ABTL5fMuA7fnAf6epdH6RRXDB+ZW6c+ckZWuamHR003kyuYe0OAd+w+srV6P2Peyv4b/ALGeoR24ZFjNINiNxsfQuektpNPxLGL9lNHnHSeplfVzulcS8SvGZ3bLiAByA3AL6HiwhGmKiuWyOcsbc3uYUdbK0kiR4JNyQ5wJPM571tcIvqjFSZ6F0ReXUNKSSSYGEk5k5cSuC1JJZViXiX+LzqiVPrMr5mYjM1ssjW2jyD3AC8bdwBXVaTXB4kG0voVOXJq18yXalz/CTef/AGNVT6Q+9h5EzTukjXa7v/q/53/TW70d6WeaNeo9UavUz9Nk/wCXd/qRKXrv4X5r9zXp/vH5FlacfV9V5k+8LndM/F1+ZY5fuWanVMHjD27W7pZNjuuL/wA20pOvOP2nZddlv/nkadP39WQ/WXiwZisTm5mnEJd3h5lt6nBXGkY7+xNP+rf9NiHl2ffbruLegna9rXsN2uAc0jiCLj3rkbIOubi+4uINOKZROsbBPkta+wtHL85Hy6x6w9Dr5ciOa7nS8n1+On3rkyiyqvV2NE11KfR6jzzfgVN6Q9uHkybp3Rnzrr8RT+dd8IXvo92p/Iaj0iVEuoKoIAgCAIAgCAsvUl42p82z4iuf9IPdQ8yx07tsn+lekDaGETOjLwZGsIB2TmHG4Nj5O7tVDgYf2qxwUtntuT8i/wBVFS2M3BsRbUwRzsBDZG7QDrXGZGdsuC05NDotlW+42VWesipIguIH/wCRwebH+hIVeVf+0S8/3RXS/Fomukj9mjqiOFNOf/yeqXCW+TX/AMl+pPv93LyK81IjrVX4Yve9dB6Q9ivzZXad2pG81wsvQNPKojP8kg/qoXo/L/8Aoa+H7kjUPdrzM/VvjPymiYCfnIQIn8+qOofS23pBWjWcb1OQ5d0uf8meFbx17PuITrewDo5hVsHUm6r+x4H7mi/eHK60PL9ZV6p9Y/oQc6nhlxLoyvFeEE9FaG/QKXzEfuXA6l+Ks8zoMX3USodaf1lN+GP/AE2rrNI/CQKjL96ya6lvok3n/wBjVTekPvYeRN07pIztY2is9f0HQmMdH0m0XuI8LYtawN/BK0aTn1Yqn6zfnt0M8zHna1wkf1d4K+jxSaCRzXObSkksvs9Z0R4gHirDVMiORgqyHRy/k0YlbrucX4Fl4lRMnifC++w8bLrGxtcHfw3Lm6bnRNWR6osrIKcXF9DExQSwUrhRwtc9jLRR3sAByH2iBnbjz578dwuyE8iXJvma7E66toI87Vc73vc+Qlz3OJcTvJJzv6V3sYqMUo9CgbbfMt7VHj/TQOpnnrw5s7YyfbsuJHc5q5XXcTgsV0ej6+f/AGWuBbuuB9xm608G6eiMgHXgPSD8JykHqs78i06HkurI4H0l+vcZ51XFDiXcazUr9HqPPN+BSPSHtw8ma9O6SPnXX4in8674QsvR7tT+Q1HpEqJdQVQQBAEAQBAEBZepLxtT5tnxFc/6Qe6h5ljp3bZINcP0Bv8AzDPhkVfoH4h/8f3RI1D3a8zdaBfV1N5v9zlD1X8XN/H9jbiL7pEOxqcM0igJ49E39cZYPa5XOLDi0uS839OZCte2UmWDpBFtUlS3i6nmHrjcFz2HLbIrf+5fqWN6+7l5Fe6kW/Sz5gf6pXQekT9mtfF/sV+nLnJm11yy2oo2+VUN9jJP+4UX0fX38n4L9zbqL9hIgWrnHvklY3aNopbRychc9V3odb0FyvdUxVfQ13rmiDi2+rsRc2kmECrppYDve3qnk4ZsP6gPRdcfg5Dx74zXz8i4vrVlbR5ylYWktcLEEgjkRkV9BT3W6OePQ+hv0Cl8xH7lwOpfirPM6DF91EqLWn9ZS/hj/wBNq6zSPwkCoy/esmmpb6LN5/8AY1U3pD72HkTdO7MjP1i6Vz0Ah6FsZ6Tb2uka4+DsWtZw5lR9JwKstT9Zvy26GzMyJVNKJHNXGMyVmKSzyhoe6mIOyCB1XRAZEnkrPVseFGEoQ6Jr9yLiWOy9yfgTbTzEZKaikmidsvY6Mg7/AO0aCCOIIJHpVJpVULclQmt00/0J2XOUK94mbo3i7aumjnaLbY6zfJcDZw7rg27LLTm4zxrnW+i6eRsot9bBMp7WlhIgrnOaLMmaJRlkCcn/AMwJ/Muu0jI9djLfquX8fkU2XXwWPbvNXoZippayGW/V2w1/a1/Vd7DfvAUjOoV1E4Pw/M10z4LEz0NLCHgscLhwLXDmCCCuBrk4TTXcdBJcUWiAanYiyGqYd7Zw0+hpH9Ffa/Lidb+BA09bcSOnXX4in8674Qs/R7tT+R5qPSJUS6gqggCAIAgCAICy9SXjanzbPiK5/wBIX91DzLHTu2zf64voDf8AmGfBIq/0f/EP/j+6JGoe7XmbvQL6upvN/ucoeq/i5+ZuxPdRKy1nVBjxUyN8Jggc3va1rh7l0ukQUsJRffuVeY9rmy5KGqZPEyVubJGBw7nDMe8ehchbCVFri+sWXEJKyvfxI/oHo06hjma4gl8xLSPIb1WX7Tcm3ap+qZ0cmUHHuX5s0YlDqUtyG65cR25oaZpuWNL3D70lg0d4Db/nVxoNHBVK197/ACRC1CfFNRXcQ+HRWuc/oxSTB17ZxuaB3uIsB23VtLNx4x4nNbeZEVNjeyTPQ1MxwYxrjdwa0OI4kAAkd5uuAtalOTj0bZ0EFtHY876XOaa6pLPB6eS1vxG/tuvoGGn6iCfXZHP27cb2Lz0N+gUvmI/cuJ1L8VZ5l3i+6iVFrT+spfwx/wCm1dZpH4OBU5fvWTTUt9Fm8/8Asaqb0h97Dy/cm6d2ZHRrko5JBTdHG99jLfYa51vF77DJZ+j9kIKziaXTvMdQi21sjS6oad8dfI17XNd8mdk4Fp8OLgVN1yUZYm8XvzX7mnBTVuz8Cca0Pq2fvi/1WKj0X8ZHyf6E7O90zS6lqu9PPET4ErXD87be9ntU30hrSnCfitjRp0uUkNb+GOmFHsC73SmFudrmTZ2RfcMwvdAuUVYn023GoQ3cdiM4Jq2rXzNE8YijDgXuL2OJAOYaGk5+oKyyNZxlW3CW78v5I1eHa5LdbIumedrA57jZrQXOPIAEn2BcbXFzmorq2XMnwxbIDqfmL4qp53uqA4+lpP8AVX2vR4XXH4EDT3vxM6NdfiKfzrvhCz9Hu1P5Hmo9IlRLqCqCAIAgCAIAgJfq70ohoHzOmbI4SNaB0YabWJOd3BVmqYM8uEYwaWz7yVi3qqTbNpp5pzTV1MIYmStcJWvu9rALBrxwcTfrBRdM0u3Fudk2ny25bmzKyo3R2SZsNGdZFJT0sMD45y6Nmy4tbGWnMnIl4PHktGZot198rIyWz8/4NlGbCuCi0yGab43HWVbp4g4NLWAB4Ad1WgHcSOHNXGBjSx6FXJ/Qh32KybkjdaB6e/I2dBO1z4bksLbbUdzc5Gwc0nO3A35qHqWlLJfrIPaX5M3Y2U6vZfNErxfWpSsYfk7HySEZbTdhg/Fnc9w9arKNAscvvWtvh1JVmoRS9hFTVFe+WYzSuLnuftvPEm9/R3cF1Ea4xhwR5JLkVbk3LiZcketHD3C5Mzewx3PscQuRloOTvycS2WfXsR/STWoHMdHSRuaSCOlksC3hdjQTn2k5clPw9BUJKdz327l0+Zouz3JbQRWLnLoiuLZ0f1kUUFLBC9s21HE1rrMaRcDOx2xkuYzNFvuvlZFrZv4lnTmwhBRaIFptjEdXVyTxBwY4MA2wAeqwNOQJ4jmrzAolRRGuXVEK+xWTckSLV3plTUMEkcwkLnS7Q2GtItsgZ3cOSr9V023KnGUGuS7zfiZMaU90Ssa1aHyaj9DP/NVX+gZPjH8yW8+t9xG6bTmlbiktYRL0T6cRgbLdu46PeNq1uqeKs56ZbLCVG6333IqyYq52dxkaaafUlXRyQRtlD3FltprQ3qva43IceAPBatO0m7HvVkmtuZnk5cLIcKRo9XWlUNA6czNkIkawN6MNObS7fdw8pTdVwZ5cYqDS236mjFvVTbZvdJNYVHUCn2Y5rw1UM3WawXDCdoCzzmQVDwdJvoc+Jr2k139/yN1+XCzh2XRm/ZrPw8tuTKD5Jjz9jre1V70HJ323X1JK1CvbvIXpprDdVsMEDTFCfDLiNuTsNsmt7Be/PgrnT9IhjS9ZN7y/JELIy5WrZckc6vdM6egilZKyVxe8OHRhpAAbbO7hmvNU02zLlFwaW3iMXJjTvuj51h6ZU9fFEyFkrSx7nHpA0DMWys4r3S9OsxHJzae/gMrJjclsQVXBDCAIAgCAIAgCAIAgCAIAgCAIAgCAIAgCAIAgCAIAgCAIAgCAIAgCAIAgCAIAgCAIAgCAIAgCAIAgCAIAgCAIAgCAIAgCAIAgCAIAgCAIAgCAIAgCAIAgCAIAgCAIAgCAIAgCAIAgCAIAgCAIAgCAIAgCAIAgCAIAgCAIAgCAIAgCAIAgCAIAgCAIAgCAIAgCAIAgCAID/9k=">
            <a:extLst>
              <a:ext uri="{FF2B5EF4-FFF2-40B4-BE49-F238E27FC236}">
                <a16:creationId xmlns:a16="http://schemas.microsoft.com/office/drawing/2014/main" id="{1B667487-58EC-448A-BF36-E717290D3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78" y="5747657"/>
            <a:ext cx="898947" cy="89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 descr="Obraz zawierający rysunek&#10;&#10;Opis wygenerowany automatycznie">
            <a:extLst>
              <a:ext uri="{FF2B5EF4-FFF2-40B4-BE49-F238E27FC236}">
                <a16:creationId xmlns:a16="http://schemas.microsoft.com/office/drawing/2014/main" id="{66F9F460-17FA-4C24-AE61-5D9BB177D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574" y="5747656"/>
            <a:ext cx="898948" cy="89894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A5341343-662D-4EE9-87A7-1BC1BF8DC5B5}"/>
              </a:ext>
            </a:extLst>
          </p:cNvPr>
          <p:cNvSpPr txBox="1"/>
          <p:nvPr/>
        </p:nvSpPr>
        <p:spPr>
          <a:xfrm>
            <a:off x="676467" y="211396"/>
            <a:ext cx="83739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err="1"/>
              <a:t>OVHcloud</a:t>
            </a:r>
            <a:r>
              <a:rPr lang="pl-PL" sz="4000" dirty="0"/>
              <a:t>: alternatywa S.M.A.R.T. </a:t>
            </a:r>
            <a:r>
              <a:rPr lang="pl-PL" sz="4000" dirty="0" err="1"/>
              <a:t>cloud</a:t>
            </a:r>
            <a:endParaRPr lang="pl-PL" sz="4000" dirty="0"/>
          </a:p>
        </p:txBody>
      </p:sp>
      <p:pic>
        <p:nvPicPr>
          <p:cNvPr id="5" name="Espace réservé pour une image  23">
            <a:extLst>
              <a:ext uri="{FF2B5EF4-FFF2-40B4-BE49-F238E27FC236}">
                <a16:creationId xmlns:a16="http://schemas.microsoft.com/office/drawing/2014/main" id="{E4E0B1E8-B3CB-45E8-A4A3-4EF3A0B29FE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6421" y="1150621"/>
            <a:ext cx="2438400" cy="2644068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</p:pic>
      <p:pic>
        <p:nvPicPr>
          <p:cNvPr id="6" name="Espace réservé pour une image  21">
            <a:extLst>
              <a:ext uri="{FF2B5EF4-FFF2-40B4-BE49-F238E27FC236}">
                <a16:creationId xmlns:a16="http://schemas.microsoft.com/office/drawing/2014/main" id="{CB56C4C1-500A-4BF9-871B-0E33935238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8021" y="1150622"/>
            <a:ext cx="2438400" cy="2644068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</p:pic>
      <p:pic>
        <p:nvPicPr>
          <p:cNvPr id="7" name="Espace réservé pour une image  17">
            <a:extLst>
              <a:ext uri="{FF2B5EF4-FFF2-40B4-BE49-F238E27FC236}">
                <a16:creationId xmlns:a16="http://schemas.microsoft.com/office/drawing/2014/main" id="{B819113C-4D8B-46BD-8780-8BA3AA2C21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19621" y="1150621"/>
            <a:ext cx="2438400" cy="2644068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</p:pic>
      <p:pic>
        <p:nvPicPr>
          <p:cNvPr id="8" name="Espace réservé pour une image  19">
            <a:extLst>
              <a:ext uri="{FF2B5EF4-FFF2-40B4-BE49-F238E27FC236}">
                <a16:creationId xmlns:a16="http://schemas.microsoft.com/office/drawing/2014/main" id="{C380258E-3276-4E0D-8372-49D41C2D8BC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1221" y="1150622"/>
            <a:ext cx="2438400" cy="2133817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</p:pic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1AF9D919-1F39-458C-BEC4-89A836C104EE}"/>
              </a:ext>
            </a:extLst>
          </p:cNvPr>
          <p:cNvSpPr txBox="1">
            <a:spLocks/>
          </p:cNvSpPr>
          <p:nvPr/>
        </p:nvSpPr>
        <p:spPr>
          <a:xfrm>
            <a:off x="936421" y="2932917"/>
            <a:ext cx="2441448" cy="861774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</p:spPr>
        <p:txBody>
          <a:bodyPr vert="horz" lIns="182880" tIns="91440" rIns="182880" bIns="91440" rtlCol="0" anchor="b" anchorCtr="0">
            <a:spAutoFit/>
          </a:bodyPr>
          <a:lstStyle>
            <a:lvl1pPr marL="0" indent="0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342900" indent="-171450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514350" indent="-171450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742950" indent="-228600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 kern="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1C3C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000" b="0" i="0" u="none" strike="noStrike" kern="800" cap="none" spc="-13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 Light"/>
                <a:ea typeface="+mn-ea"/>
                <a:cs typeface="+mn-cs"/>
              </a:rPr>
              <a:t>Nasze wartości</a:t>
            </a:r>
            <a:endParaRPr kumimoji="0" lang="fr-FR" sz="2000" b="0" i="0" u="none" strike="noStrike" kern="800" cap="none" spc="-13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1C3CA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800" cap="none" spc="-13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2A79768B-F77A-4C4E-8B7E-75508A89518D}"/>
              </a:ext>
            </a:extLst>
          </p:cNvPr>
          <p:cNvSpPr txBox="1">
            <a:spLocks/>
          </p:cNvSpPr>
          <p:nvPr/>
        </p:nvSpPr>
        <p:spPr>
          <a:xfrm>
            <a:off x="3577005" y="2932917"/>
            <a:ext cx="2441448" cy="861774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182880" tIns="91440" rIns="182880" bIns="91440" rtlCol="0" anchor="b" anchorCtr="0">
            <a:spAutoFit/>
          </a:bodyPr>
          <a:lstStyle>
            <a:lvl1pPr marL="0" indent="0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342900" indent="-171450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514350" indent="-171450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742950" indent="-228600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 kern="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1C3C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000" b="0" i="0" u="none" strike="noStrike" kern="80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 Light"/>
                <a:ea typeface="+mn-ea"/>
                <a:cs typeface="+mn-cs"/>
              </a:rPr>
              <a:t>Nasza historia</a:t>
            </a:r>
            <a:endParaRPr kumimoji="0" lang="fr-FR" sz="2000" b="0" i="0" u="none" strike="noStrike" kern="800" cap="none" spc="-13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1C3CA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000" b="0" i="0" u="none" strike="noStrike" kern="800" cap="none" spc="-13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62022790-154C-4902-A82F-FF29C3DD1093}"/>
              </a:ext>
            </a:extLst>
          </p:cNvPr>
          <p:cNvSpPr txBox="1">
            <a:spLocks/>
          </p:cNvSpPr>
          <p:nvPr/>
        </p:nvSpPr>
        <p:spPr>
          <a:xfrm>
            <a:off x="6217589" y="2932917"/>
            <a:ext cx="2441448" cy="861774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</p:spPr>
        <p:txBody>
          <a:bodyPr vert="horz" lIns="182880" tIns="91440" rIns="182880" bIns="91440" rtlCol="0" anchor="b" anchorCtr="0">
            <a:spAutoFit/>
          </a:bodyPr>
          <a:lstStyle>
            <a:lvl1pPr marL="0" indent="0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342900" indent="-171450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514350" indent="-171450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742950" indent="-228600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 kern="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1C3C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000" b="0" i="0" u="none" strike="noStrike" kern="80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 Light"/>
                <a:ea typeface="+mn-ea"/>
                <a:cs typeface="+mn-cs"/>
              </a:rPr>
              <a:t>Nasza technologia</a:t>
            </a:r>
            <a:endParaRPr kumimoji="0" lang="fr-FR" sz="2000" b="0" i="0" u="none" strike="noStrike" kern="800" cap="none" spc="-13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1C3CA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800" cap="none" spc="-13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466583DD-3F2D-45FF-A930-809E8046204C}"/>
              </a:ext>
            </a:extLst>
          </p:cNvPr>
          <p:cNvSpPr txBox="1">
            <a:spLocks/>
          </p:cNvSpPr>
          <p:nvPr/>
        </p:nvSpPr>
        <p:spPr>
          <a:xfrm>
            <a:off x="8858173" y="2994472"/>
            <a:ext cx="2441448" cy="800219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</p:spPr>
        <p:txBody>
          <a:bodyPr vert="horz" lIns="182880" tIns="91440" rIns="182880" bIns="91440" rtlCol="0" anchor="b" anchorCtr="0">
            <a:spAutoFit/>
          </a:bodyPr>
          <a:lstStyle>
            <a:lvl1pPr marL="0" indent="0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342900" indent="-171450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514350" indent="-171450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742950" indent="-228600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 kern="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1C3C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000" b="0" i="0" u="none" strike="noStrike" kern="80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 Light"/>
                <a:ea typeface="+mn-ea"/>
                <a:cs typeface="+mn-cs"/>
              </a:rPr>
              <a:t>Nasze zobowiązanie</a:t>
            </a:r>
            <a:endParaRPr kumimoji="0" lang="fr-FR" sz="2000" b="0" i="0" u="none" strike="noStrike" kern="800" cap="none" spc="-13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3" name="Espace réservé du contenu 10">
            <a:extLst>
              <a:ext uri="{FF2B5EF4-FFF2-40B4-BE49-F238E27FC236}">
                <a16:creationId xmlns:a16="http://schemas.microsoft.com/office/drawing/2014/main" id="{D5D7A50F-6186-464F-B075-DBE39EE103D4}"/>
              </a:ext>
            </a:extLst>
          </p:cNvPr>
          <p:cNvSpPr txBox="1">
            <a:spLocks/>
          </p:cNvSpPr>
          <p:nvPr/>
        </p:nvSpPr>
        <p:spPr>
          <a:xfrm>
            <a:off x="936421" y="3965926"/>
            <a:ext cx="2441448" cy="1713558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0" indent="0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800" spc="-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171450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4350" indent="-171450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5089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51C3C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1" i="0" u="none" strike="noStrike" kern="800" cap="none" spc="-13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S</a:t>
            </a:r>
            <a:r>
              <a:rPr kumimoji="0" lang="fr-FR" sz="1800" b="0" i="0" u="none" strike="noStrike" kern="800" cap="none" spc="-13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imple</a:t>
            </a:r>
            <a:br>
              <a:rPr kumimoji="0" lang="fr-FR" sz="1867" b="0" i="0" u="none" strike="noStrike" kern="800" cap="none" spc="-13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</a:br>
            <a:r>
              <a:rPr kumimoji="0" lang="fr-FR" sz="2000" b="1" i="0" u="none" strike="noStrike" kern="800" cap="none" spc="-13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M</a:t>
            </a:r>
            <a:r>
              <a:rPr kumimoji="0" lang="fr-FR" sz="1800" b="0" i="0" u="none" strike="noStrike" kern="800" cap="none" spc="-13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ulti-local</a:t>
            </a:r>
          </a:p>
          <a:p>
            <a:pPr marL="0" marR="0" lvl="0" indent="0" algn="l" defTabSz="121917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51C3C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1" i="0" u="none" strike="noStrike" kern="800" cap="none" spc="-13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A</a:t>
            </a:r>
            <a:r>
              <a:rPr kumimoji="0" lang="fr-FR" sz="1800" b="0" i="0" u="none" strike="noStrike" kern="800" cap="none" spc="-13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ccessible</a:t>
            </a:r>
            <a:br>
              <a:rPr kumimoji="0" lang="fr-FR" sz="1867" b="0" i="0" u="none" strike="noStrike" kern="800" cap="none" spc="-13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</a:br>
            <a:r>
              <a:rPr kumimoji="0" lang="fr-FR" sz="2000" b="1" i="0" u="none" strike="noStrike" kern="800" cap="none" spc="-13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R</a:t>
            </a:r>
            <a:r>
              <a:rPr kumimoji="0" lang="fr-FR" sz="1800" b="0" i="0" u="none" strike="noStrike" kern="800" cap="none" spc="-13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eversible</a:t>
            </a:r>
            <a:br>
              <a:rPr kumimoji="0" lang="fr-FR" sz="1867" b="0" i="0" u="none" strike="noStrike" kern="800" cap="none" spc="-13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</a:br>
            <a:r>
              <a:rPr kumimoji="0" lang="fr-FR" sz="2000" b="1" i="0" u="none" strike="noStrike" kern="800" cap="none" spc="-13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T</a:t>
            </a:r>
            <a:r>
              <a:rPr kumimoji="0" lang="fr-FR" sz="1800" b="0" i="0" u="none" strike="noStrike" kern="800" cap="none" spc="-13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ransparent</a:t>
            </a:r>
            <a:endParaRPr kumimoji="0" lang="en-US" sz="1600" b="0" i="0" u="none" strike="noStrike" kern="800" cap="none" spc="-13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Espace réservé du contenu 11">
            <a:extLst>
              <a:ext uri="{FF2B5EF4-FFF2-40B4-BE49-F238E27FC236}">
                <a16:creationId xmlns:a16="http://schemas.microsoft.com/office/drawing/2014/main" id="{822016AE-741E-4127-9ED8-628DADC35770}"/>
              </a:ext>
            </a:extLst>
          </p:cNvPr>
          <p:cNvSpPr txBox="1">
            <a:spLocks/>
          </p:cNvSpPr>
          <p:nvPr/>
        </p:nvSpPr>
        <p:spPr>
          <a:xfrm>
            <a:off x="3577005" y="3965926"/>
            <a:ext cx="2252984" cy="1713558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0" indent="0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800" spc="-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171450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4350" indent="-171450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5089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1C3C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867" b="0" i="0" u="none" strike="noStrike" kern="800" cap="none" spc="-13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Od 1999 r. dostarczamy rozwiązania cloud, tworząc je od podstaw w zindustrializowany sposób</a:t>
            </a:r>
            <a:endParaRPr kumimoji="0" lang="en-US" sz="1867" b="0" i="0" u="none" strike="noStrike" kern="800" cap="none" spc="-13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Espace réservé du contenu 12">
            <a:extLst>
              <a:ext uri="{FF2B5EF4-FFF2-40B4-BE49-F238E27FC236}">
                <a16:creationId xmlns:a16="http://schemas.microsoft.com/office/drawing/2014/main" id="{52AEC3C3-1D3B-4B92-A449-5DD40A58AB53}"/>
              </a:ext>
            </a:extLst>
          </p:cNvPr>
          <p:cNvSpPr txBox="1">
            <a:spLocks/>
          </p:cNvSpPr>
          <p:nvPr/>
        </p:nvSpPr>
        <p:spPr>
          <a:xfrm>
            <a:off x="6217589" y="3965926"/>
            <a:ext cx="2441448" cy="17135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800" spc="-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171450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4350" indent="-171450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5089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1C3C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867" b="0" i="0" u="none" strike="noStrike" kern="800" cap="none" spc="-13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Innowacyjna chmura obliczeniowa bazująca na otwartych standardach, API, otwartym ekosystemie, i społeczności</a:t>
            </a:r>
            <a:endParaRPr kumimoji="0" lang="en-US" sz="1867" b="0" i="0" u="none" strike="noStrike" kern="800" cap="none" spc="-13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Espace réservé du contenu 13">
            <a:extLst>
              <a:ext uri="{FF2B5EF4-FFF2-40B4-BE49-F238E27FC236}">
                <a16:creationId xmlns:a16="http://schemas.microsoft.com/office/drawing/2014/main" id="{A76DB62A-7B63-4B5F-A96A-9A834ED0D38E}"/>
              </a:ext>
            </a:extLst>
          </p:cNvPr>
          <p:cNvSpPr txBox="1">
            <a:spLocks/>
          </p:cNvSpPr>
          <p:nvPr/>
        </p:nvSpPr>
        <p:spPr>
          <a:xfrm>
            <a:off x="8858173" y="3965926"/>
            <a:ext cx="2441448" cy="17135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800" spc="-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171450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4350" indent="-171450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5089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1C3C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867" b="0" i="0" u="none" strike="noStrike" kern="800" cap="none" spc="-13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Bezpieczeństwo, wysoka dostępność infrastruktury z SLA, brak zobowiązań </a:t>
            </a:r>
            <a:br>
              <a:rPr kumimoji="0" lang="pl-PL" sz="1867" b="0" i="0" u="none" strike="noStrike" kern="800" cap="none" spc="-13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</a:br>
            <a:r>
              <a:rPr kumimoji="0" lang="pl-PL" sz="1867" b="0" i="0" u="none" strike="noStrike" kern="800" cap="none" spc="-13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 przejrzysta oferta cenowa</a:t>
            </a:r>
            <a:endParaRPr kumimoji="0" lang="en-US" sz="1867" b="0" i="0" u="none" strike="noStrike" kern="800" cap="none" spc="-13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Oval 64">
            <a:extLst>
              <a:ext uri="{FF2B5EF4-FFF2-40B4-BE49-F238E27FC236}">
                <a16:creationId xmlns:a16="http://schemas.microsoft.com/office/drawing/2014/main" id="{01B3C12E-72AA-4D2C-81BE-5851617A0603}"/>
              </a:ext>
            </a:extLst>
          </p:cNvPr>
          <p:cNvSpPr/>
          <p:nvPr/>
        </p:nvSpPr>
        <p:spPr>
          <a:xfrm>
            <a:off x="7572537" y="984697"/>
            <a:ext cx="1553926" cy="155025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175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1219170" eaLnBrk="1" fontAlgn="auto" latinLnBrk="0" hangingPunct="1">
              <a:lnSpc>
                <a:spcPct val="7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Centrum</a:t>
            </a:r>
            <a:r>
              <a:rPr kumimoji="0" lang="pl-PL" sz="20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 </a:t>
            </a:r>
            <a:br>
              <a:rPr kumimoji="0" lang="pl-PL" sz="20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</a:br>
            <a:r>
              <a:rPr kumimoji="0" lang="pl-PL" sz="20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danych </a:t>
            </a:r>
            <a:br>
              <a:rPr kumimoji="0" lang="pl-PL" sz="20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</a:br>
            <a:r>
              <a:rPr kumimoji="0" lang="pl-PL" sz="200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w </a:t>
            </a:r>
            <a:br>
              <a:rPr kumimoji="0" lang="pl-PL" sz="2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</a:br>
            <a:r>
              <a:rPr kumimoji="0" lang="pl-PL" sz="2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Warszawie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522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9">
            <a:extLst>
              <a:ext uri="{FF2B5EF4-FFF2-40B4-BE49-F238E27FC236}">
                <a16:creationId xmlns:a16="http://schemas.microsoft.com/office/drawing/2014/main" id="{9FD97E55-0755-4440-A454-EF33011AE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7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E3BA242A-FB24-40E7-B48A-9E8F13C9D249}"/>
              </a:ext>
            </a:extLst>
          </p:cNvPr>
          <p:cNvSpPr txBox="1">
            <a:spLocks/>
          </p:cNvSpPr>
          <p:nvPr/>
        </p:nvSpPr>
        <p:spPr>
          <a:xfrm>
            <a:off x="8022021" y="3231931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/>
              <a:t>Cloud Computing</a:t>
            </a:r>
          </a:p>
        </p:txBody>
      </p:sp>
    </p:spTree>
    <p:extLst>
      <p:ext uri="{BB962C8B-B14F-4D97-AF65-F5344CB8AC3E}">
        <p14:creationId xmlns:p14="http://schemas.microsoft.com/office/powerpoint/2010/main" val="1647616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ta:image/jpeg;base64,/9j/4AAQSkZJRgABAQAAAQABAAD/2wCEAAkGBxISEhUTExIWFhUXFRcYFRcWFxcXGBcgGhgXFxseGBceHyggGBolHRcXITUiJSkrLi4uFx8zODMsNyktLisBCgoKDg0OGhAQGy0mICYvLS8wLS0vLS8tLS4vLS8tLS0tLy0tLS0tLS0tLS0tLS0tLS0tLS0tLS0tLS0tLS0tLf/AABEIAOEA4QMBEQACEQEDEQH/xAAcAAEAAgIDAQAAAAAAAAAAAAAABgcEBQEDCAL/xABKEAABAwICBgQJCgMGBgMAAAABAAIDBBEFIQYHEjFBURMiYXEyM1JzgZGhsbIUIzQ1QmJygpLCJKLBQ1Njg7PhFXTD0dLwJkSj/8QAGwEBAAIDAQEAAAAAAAAAAAAAAAQFAgMGAQf/xAA9EQACAgECAwQHBwMEAQUBAAAAAQIDBAUREiExMkFRcQYTIjNhgZEUIzShscHRQlLwFWJy4fEWNUNTgiT/2gAMAwEAAhEDEQA/AKNQBAEAQBAEAQBAEAQBAEAQBAEAQBAEAQBAEAQBAEAQBAEAQBAEAQBAEAQBAEAQBAEAQBAEAQBAEAQBAEAQBAEAQBAEAQBAEAQBAEAQBAEAQBAEAQBAEAQHKAIBZAEBwgCAIAgCAIAgCAIAgCAIAgCAIAgCAIAgCAIDmyA7aamfI7ZjY57jua1pcT6BmvJSjBbyeyPUm+hJqTV7XObtyNZTs8qd4ZbvGZHpCr56pjrlFuT+C3N6xpvry8zuOjGHxePxWM/dgjdJ/MDb2Lz7Xky7FL+b2Hqq11n9D6jo8EBs11fMeTGxi/oLbrF2Z/eoRXxbPVGnu3ZltpMN4YZiLu0/7LHjyu+2H+fM94a/7WcupMN44ZiLe4n+qceT/wDbD/PmOGv+1mJLSYLfr/8AEICeD2xke66yVmd/TwS+p5w09+6PgaN4bL4nFGt7J4nM/myCy+1ZUO3Tv5PceqrfSf1Ouo1eVmztwmKpZ5UEjXZdxt7Lr2OqUb7T3i/9y2PHjT/p2fkRmsoZYXbMsb43eS9pafUVPhOM1vF7+RocXHqdCyPDhAEAQBAEAQBAEAQBAEAQBAEAQHKA2GC4LPVv6OCMvdxtub2uduA71puvrpjxWPYzhCU3siUNwHD6IgVcxqp9wp6bwQeT5N57hY9hUB5OTkL7qPDH+6X7I3erhDtPd+CJVh1Likrdmnhhw2A8m3lI7crk94aq267Cqe9snZL8v8+pJhC6a9lcKMyHV1Tk9JVzzVLhvdI8sb7yQPzKO9Ztfs0QUV8Fu/8APkbVhwXOyW52GtwSk3fJQ4ZdRold6wHH2rH1Wp5HXfb6HrljV+B0Ta0aBmTBM4fcja0e1w9yzWh5cu1JfVnn26pdEYj9blNwp5j3lg/qVs/9PT75r6GP+oR/tDNblPxp5h3OYf8Asn/p2f8AevoP9Rj/AGmVDrUoX5PbO0feY1w9jisHoeVHsyX5mX26p9UZAxbBKvwjTE/4jBG79RA961+o1PH7O/13PePGs67HxPq7o3fOUsksDvsvhk2m++/qcF6tZyIezfBS+DWx48OuXOD2MWsoMWgbsvEOJQcWSNHSW7Ac7+ly31ZGDc94t1y+HT/Poa513QXP2kROXC8Nq3FsbnYfU3zhnuYieQebFmZ4+hqtI3ZVC3kvWR8V1+nf8iK41zfL2X4Ebx/R2po3bM8ZaD4Lxmx34Xbj3b1Nx8qq9bwf8r5GmdcodTVKQYHCAIAgCAIAgCAIAgCAIAgOQEBLcF0VYIhV17zBTfZbb52fkI28AefLkMxX3ZrcvU464pfkvN/sb4VLbinyX6krw2lq6+MR07PkGH/d8ZMOd9778STbPe6yrL7aMSXHa/WWfkv4JNcJ28orhiSSnosOwiPbOzGbW6R/WmfzDePoaAFWytzNRnwx6eC6EpRpx1u+pDcd1rSOu2kiDB5ctnP9DB1W+kuVrjaBXDnc938OhFtz5S5Q5EDxPGKipN55nyZ3G04kDubub6ArurHrqW0IpEGU5S6swltMTgr1gLwBAEABQGXh2JzQO2oZXxnmxxbfvtv9K12VV2LaaT8zKM5R6MnOA61J2WbVRiVvltsyQejwXeod6psnQqZ86nwv8iZVnzjylzJw12G4xHubIQNx6k8f9QO67T2qmazNOl15fVMmfc5K+P5kercLrcNY5rR8uoPtwSC72DsFjYDfdtxxLRvVlTk4+a0+xZ4r/P1I06rKf90SL4lovDUxuqcMcXsaLy0zvHRdwz22+v052sqsydUvVZK2b6S7n/DI0qlJcVf08CGEKyI5wgCAIAgCAIAgCAIAgOQgJtguEw0MLa6uZtvfnS0x3yHg+QcGbt/tuAqu++eRN0UPZLtS8PgviSIQVa45/JEv0f0Wmq5BW4n13nOKnIsyMbxtM4fg/Vc3CqczUIY69RifOX+fr9CbTjysfrLfoc6aaw46bahptmSYZOdvji7OT3DluHG+YWOn6NO37y/kvDvZ7kZih7FZUeIV8s7zJLI57zvc43PcOQ7BkF1NdcK48MFsirlJye8uZuNH9DKyrAdHFsxn+0k6jO8cXflBUXJ1GjH5Tlz8F1NlePOzson2E6qadljUSvlPFrOoz15uPsVDf6QTfKqO3nzJ9enL+tkjGi1DBE/o6WIERvs5zdt3gn7T7m6gLUcm2xcU31XQkSxqoReyPPhXdFEcIAgCAID6Za+d7dm9AZzcKe8F0JEoGbgy+20czH4Vu0XHasHYlylyPdvAxqWpfG9sjHuY9pu1zSQR3EbllKCmuGS3T8QntzRauheskSFsNYQ1+QbMMmuPKQDJh+8Mudt65jUNFcd7Mf6fwWePm/02fU2Wkuh72yfLMOPRVLc3MbYMl52G4E8vBd35nTh6kpR+z5XOPj3oyuxdvvKupD8Rw+LFI3z08YirY7mppgLdJbe+MH7V9433yOdi64qsniSVdj3g+zLw+D/ZkOUVct48pd6IEVbEU4QBAEAQBAEAQBAEBLNCcIiIkraoXpqex2f72Te1g58LjtHAlV+bdPlRV2pfku9/wb6YLty6Im2hmEyVsxxOsFyT/DRnwWgE2cByH2e27uSp9Ryo41f2Wh/8n/ne+8m41Ltl62fyMbWVpwYy6kpndfdNIN7ebGHyuZ4bt91lpGl7pX3LyX7sxzMr/wCOBWmE4XNUyiKFhe88BuA4lx3NaOZXRXX10w45vZIr4QlN7RLg0U1dU9NZ89p5sjmPm2H7rT4R7XcsgFyedrVtr4KvZXj3stqMGMec+bJsqR7vqT1sgvD06K/xUnm3/CVtp95HzX6mu3sM8xr6Oc2cIAgOQgM6swmaKOOV8bhHK3ajfva7fltDIOyOW9a4XQnJxi+a6oycGluzAWwxO2GZzHBzXFrgbgtJBHcRmEaTWzQJFSVlNW9SrIhnOTKpoAa48BUMGR3+MFj5V96h2Rtp9qrmv7f4f7G1OMu1y+Jq8dwSekk6OZljva4ZseObHbnD/wBK3UZFd0eKD/lfBmM63B7Mm+rXTcsLaSpf82coZHHNh4McfIPA/Z7t1Nq2lqxO6pe13rx/7JmJlOD4ZdCQae4BJG4YjSdWoi60oA8Y0byRxIG8cR3ZwdLzIzj9lv7L6b93w/g35VGz9bWQjTKiiqIWYlTNDWyO2amMZ9FLvJ7Gu58yPKsrvDslVN41j5rsvxX/AEQbYqS9ZH5+ZDSrIjnCAIAgCAIAgCA7IInPcGtF3OIa0DiSbAeteOSim2epblk4nhglqaXB4j81TgPqXN+08jakd3gGw5F9uCo67/V1WZsusuyvh3fyTHDilGmPd1Jjpvjgw+jvEA15tFA0bm2G8Dk1o9eyqXTcZ5mQ5T5rq/j8Cdk2KmvhiUjhOGy1c7YoxtSSO3nhxc5x5AXJK7K62FNbnLkkU0IuctkX5ozo9DQwiOIXcc5JCOs88zyA4Dh33K4bNzbMqzilyXci+oojXHl1O7Hcdgo4+knfsjPZaM3vPJrePfuHEha8TDtyZcMF8+5GV18KlzKi0k1hVVUSyI9BETYNYeu6/lyb/QLDvXW4mkUY64pLil4v9ioty7LOS5IumipxHGyMbmMawflaG/0XG3z47JS8Wy6rW0Uj5r/FSebf8BSn3kfNfqeW9hnmRfRzmzhAEAQHoHQ6nZJhlMyRrXsdDZzXC4PWdwXDZ9s68ycoNp7l5jwjOlKSIZpbqwIvLRXcN5hcesPNuPhD7pz7SrjB1yM9oX8n493zId+C484fQrSWMtJa4EOBsQRYgjeCOBXQpprdFecBegsTQXEIq6E4ZV9bIupn/bZYXLWk8QLkdgI3WVHqNc8af2qj/wDS7n8SbjyjYvVT+TIfpJgclFO6GTO2bXDc9pvZw9RFuBBCtMXJhkVqyH/gjWVuuTiy3dWWkZq6YxyG8sFmuJz22nJjjfeci09w5rlNYw/s9ysgvZl+TLXCu9ZDgl1I82hZRYlJRPH8HXMsBwaXE7Fu1r7tHY4HkrON0srEjfHtw/br9URXX6q11vssrnFqB1PNJC/wo3uae2xtfuO/0q7qtVkFOPRohSjwvZmGthiEAQBAEAQBASvVlSNfXse/wYWvmd+QZepxB9Cr9Usccdpf1NL6kjGX3ifhzJpqliMrqutf4csmyDyz6R+fK7o/0qm12fBGvHj0S3/ZfuTcCPFKU2RnW5iZlreiB6sDA233nAPcfa0flVlolPq8ZT75cyLm2cVm3gS7VHgYipjUuHzk1w0kZhjTYD8zgT2gNVTruU52KmL5Lr5kzAp2jxvvJLpTpBHQwGZ+Z8GNl7F7uXYBvJ4Dtsq3AwpZVvCuneyTkXqqPxKCxrFpaqV00z9p59TRwa0cGjku6oohTBQgtkUM5ub3ZkaKUvS1tMznMy/cHAn2ArDLs4KJy+DMqo7zSPRpK+dnRpbHRXC8cgG/o32/SVto5WR80YW78DPM80LmHZc0tPJwIPqK+jqSlzic2011OpAEAQHobQT6vpfNfucuD1T8VZ5l/ie5RvlXkkgetvD4DSGd0Y6YPYxkgydmcw7yhsh2/cr/AEK+13er39nZ8itz6oKPF3lMFdaVJk4bWOgljmZ4Ub2vH5Tf1LCyCsg4vv5GUZOLTRdGsjB21dD0zB14m9Mw8SwgOe39Ofe1clpOQ8fJdT6Pl8+4tsuv1lXGuqK11b4l0FfFn1ZPmndz7W/mDT6F0GqUK7GkvDn9CvxZ8FqZP9b9CXUsc7fDhlGfENfl8TWetUWgW/eyrfRr9P8Aon6hD2VJEJ1lNEklPVgW+VU0cjvxABrv2q60xuMZ0v8Apk18uqIORzal4ohysyMEAQBAEAQBATLQLKnxJ/EUbmg/jyPuVZnv7ymP+79CRR2Z+RYeqmIDDoz5Ukjj+rZ/aue1175TXgkWWByq3Kg0qmL62qcd5qJfjcB7F1uIlGiG3gv0Km17zfmehMKpRFDFENzI2NH5WgLgMiz1lspPvbOgpjtWl8CktZeNGprXtB+bhvEwcLg9c95dfPkGrtNKxVRjx8XzZSZVvrLH8CJKyIxMdVNLt4jGf7tkj/5dke1wVXrFnBiy+OyJWHHitRea4cvgiPDqqqaOUbMrGyDk9rXj1EFbK7rIdiTXkzCVcJdUR6v0Cw6XM04YecbnM/lB2fYrCvWMqv8Aq38zRLCqfcRyv1SRHxNS9vZI0PHrFj7FY1ekT/8Akh9CNLTv7WRqv1YV8ebBHKPuPsfU/Z9isKtbxJ9W15ojTwrY9xa2iFK+Kip45Glr2x2c07wdpy5fULIzyZyg91uWuLFxqSZuFCJBXWuqotTwR8XSuf8AoZb/AKi6L0eg+Ocu7bb8ys1GXJIqBdUVRygPSuCQ/wANAx2fzMbXelgBXz3Iltkykv7v3OhrjvUl8Dzo8GCY2PWiky72O/2XfL7yvzX7FB2ZeRfOsCIPw6q83tD8rmu/ouK0x8GbHbxaLvK50MqzSHrYThzzva6oj9G3cewBdPj8sy5L/a/yKqznVF+ZDlZEcIAgCAIAgCAmWgedPiTOJo3OH5Lkqtz+VlMv936kijszXwLE1Uyg4dGPJfI0/rLv3LnddjtlPyRZYD3q2Kf0qiLK2pad4qJfjcR7F1mK1KiDXgv0Km1bTfmehqSoDomSN3Oja8dxaHBcFOtq5wfj+5fxe9e68DzPNIXOLjvJJPpN19ES2Wxzre51r08LK1KUwM1RJ5MbWD87tr/prn/SCxqmEfF/p/5LDT4+238C2lyZcHRXG0Uh/wAN/wAJWyn3kfNGu3sMoWg04xCKwbVPIHCQNk9rwTb0rurNNxbO1BfLl+hRRyLY9GSWg1tTt8dTxvHNhcw+3aHuVfZ6P0vsSa/MkR1Ca7SJHQa0qF/jGyxHtbtt9bTf2Kus0HIj2Wn+RJhqEH2iR0GktFPbo6qJxO4Fwa79LrH2Kus0/Jr7UGSYZNcujNqoe23U3JrqjlD0qLXVU3ngj8mIu/W637F13o/W1TKXiym1B72JFcK+IBtNGcJdV1MUAGTnDaPJozefQ0FaMq9UUysfcbKoOc1FHpBgAtwA9gC+ec5S38WdFyjE80VTjPUOLd8kriPzvNvevo0Pu6lv3L9Ec2/al8y+NP5AzDqrzez63Nb/AFXE6YuLNj5su8rlQyq9IDs4RhzDvc+of6Nsj+oXUY/PMua7lFfkVdnKmK8yHKyIwQBAEAQBAEBLNWNS1tc1j/BnY+B35xl7QB6VX6nByx3Jf0tP6G/Ge09vHkTPVHMYjV0b8nxS7QHP+zflyBaz9Sptdgpxrvj0a/7ROwJbOUGRfW1hhirjLbqzMa4HhtNGw4ewH8ys9EvVmMo98eRFza+G3fxJ7qtxkVFE2MnrwfNuHHZ3sPds9X8io9Zx3Tk+sXSXP595OwrFOrg8CmcaoTBPLERYskc31E2PpFiutosVlcZrvSKmceGTTMFbTAszVHjtNAJIZX9HJJI0tLrBjgBYDa4OuTvyzVBrmHbdwzgt0uviT8G6EG4y7y2FyTLhPc6K/wAVJ5t/wlbafeR81+phb2GeY19HObF0AugF0B6F0E+r6XzX7nLg9T/FWeZf4nuUb5V5JKK1qVO3iMo8hsbPU0E+1xXc6PDgxI/HmUOZLe1kTjjLiGtBJJAAAuSTkABxJVm2kt2RS8NXWiPyKIySgfKJB1uPRt3hgPPiT3Dhc8bq+ofaJerh2V+bLrDxvVril1Nhp7jApaKV17PeDHHz2nggkfhFz6Ao+lYzvyI+C5szy7VCtrxKj1c4Z09fCLdWM9K7uZmPW7ZHpXWaneqcaUvHl9SpxocdqRYOuCu2aSOBvhTSjLiWszNvzGNc/oFW90rH0S/UsNQl7Kiu8hOsl3RvpqQG/wAmpo2O/G4Bzv2+tXmmrijO7+6Tfy6Ig5HJqHgiGqyIwQBAEAQBAEB2087mOa9ps5rg5p5EG4PrC8lFSTT7z1PZ7lkYliYgq6XF4h8zUt2ahoz2XW2ZGnty2hzLCqOFHrabMOfWPTy7v4JjnwzjdHo+pL9PcAFfSfN2dIz52Ei1n5ZtB5OaQR2hqptMyni5DjPo+T+BOyq1dXvEp/RXH5KCpErQSPBlZu2m8R2EHMciF1mZiwyanXL5MqabXVLiJbrJwplTGzE6U7cbmhs1t4tkHOHAjJpHCwVZpV06G8S7qunxRJyoKa9bDoyt7K9IIugJjojp/PSbMcnz0AyDSeswfcdy+6cu5VebpVWT7S5S8fHzJVGVOrl3Fs0WOU9ZTSSQSBw6N+03c9nVOTm7x37u1ctPDtxr4xmu9c+7qWivhZW+E86ld6UJwgCAID0NoJ9X0vmv3OXB6p+Ks8y/xPco3wVeSWUNWYPU4jX1JgYXAzyXecmNG0QNp24ZWy3rvI31YmPD1j25LzOfcJW2PhRZ2h2hENDZ5Ilnt4wiwZfhGOHLa3ns3LmtQ1azJ9iPKPh4+f8ABZY+HGvnLmyS1lUyJjpJHBjGi7nHcB/7lbtVZVVK2ahBbtkuc1BcTKF030ndXz7Vi2Jl2wtPAcXH7zsu6wHBd1p+FHFq4erfVlDfc7Zb9xZmq7Rw01OZZBaWexsci1gzaDyJuXHvHJc7rWZ6631UOkfzZY4VXBHjl1ZoflrK/E31Tj/B0DC7a3h2yTs27XPu4djQFYRpeLhxpXbs/fr9ERpTVtzm+iK6xjEHVE0kz/CkeXEcrnIdwFh6FeU1KqtQXctiFOXFJyZhLYYhAEAQBAEAQHKAl2hOKxFslBVG1PUW2Xf3Mn2XjkDkD3DhdV+bTPdX1dqP5rvX8Eima93LoyaaD4xJSSnC6zqvYf4d5PVeCbhoPI72+luRsFTalixyK1l0d/Vf53+JMxbnW/VTMLWXoSXF1ZTNzzdPGBmeb2j2uHp5rbpGp7pUXPn3P9jHLxdnxwILo1pLNRPOxZ8b8pYn5skByII4G1xf3jJXeTiV3r2uTXRrqiDXa63y6eBm4lg0NQDPh9yMzJTO8dFzLR/ax9ouRxC11XWV+xf17pdz/hnsoxfOP0IvZTTUEBkUVbJC7bje5jrEXabGxFiDzB5LGdcZraS3R6ns+RjlZHhwgCAID0NoJ9X0vmv3OXB6p+Ks8y/xPco3yr/iSTrghaxoYxrWtG5rQGgdwCznZKx8UnuzGMVHoa3SDSKnombUz7EjqsbnI/8AC3l2mwUrEwbsmW0Fy733Gm7IhUufUpbS/S+avfZ3UhaepEDkO1x+07t4cF2ODp9eLHZc33spr752vn0JBq30IMxbVVDfmgQYmH+1I3Ej+7H83ddQdW1NUxdVfa7/AIf9m/ExeN8UuhJ9P9InkjD6TrVM3VfsnxbTvF+DiLk8m355V2lYSivtV/ZXTfv+JIyr9/uqyEaX1cdLA3DKdwcGO26uQf2knkj7reXMN4gq6w65XWPKsXXlFeC/lkK2ShH1cfmQslWZGOEAQBAEAQBAEAQHIQE5wbFYcQhZR1j9iZmVJUneOUch4jdY+476q+meNN3UreL7Uf3RJhNWLgn17mTDR3SqWnkFFiXzcrco5z4Eo4Xduvydx42O+ozNOhbH7Ric13rvX+eBNpyXB+rt+p0abaumT7U9IAyXe6PIMkPNp3Mcf0nszKy0/WHX93f08fDzMcjCTXFX9CqKiCanl2XNfFKw8btc0jiDv9IXTxlC2O65pla04vboZc2LNm+kM2n/AN8yzJD+MeDJ3kB3asVW4dh8vD/Ogct+prJmtB6rrjusfSP9ytq+J4daHgQBAEAQHoXQhwbh1KXEAdFvJsPCdxK4TUoSll2KK35l7iySpW7OrFtOaCnvecSO8mH5w+sdUelwWVOkZVr34dl4v+BZm1Q79yB4/rTnku2lYIW+W6z5D3fZb7T2q9xdCqrfFa+J/kQLc6cuUeRBSZZ5PtyyPP3nvcfaXFXW0K49yS+RC5yfiWboZq12SJq1oJvdsF7jsMpGR/CPTxC5zUda5erx/m/4/kscfC/qs+hudKdL3Nf8joG9LVO6t2gFsPD8O0P0t47rKLhaamvtGU9o9efV+Ztvydvu6upEK+ujwpj4opBLiEt/lFRcuEN8y1jjmX33nffM8ALiFcs2SlNbVLpHx+L+HgiE5KpbLnJ9WQBxurcinygCAIAgCAIAgCA3mjWjMtcJuhLduJrXbLjbbuSLB24HLiouVmV43C7OjfXwNtdMrN+E1VbSSRPMcjHMe3e1wII9BUiM4zXFF7o1tNPZnSFkeEvwfSqOSIUmIsM0G6OQeOg4Xa77TRy94yVddhSjP1uO9pd67peZvjcmuGfNfoSvD8Qq8PYHxu+X4d9l7DeSEcQeLbcjll9lVl1FGXLhkvV2+Hc/5JVds6ucfaiSIPw7F4rdWQgbvAmj7vtAetp7VW7ZunS3XJfWLJO9OSvj+ZCMe1VzMu6lkErfIeQx49Pgu9ncrjF12qzlauF+PcRLcGceceZBMRwyaB2zNE+M8ntLb91947Qrqu2Fi3g0/IhSjKPVGIthiEAQBAchAdslQ9wDXOcWt8EEkgdw4LxRinvse7vbY+6KilmdsxRvkd5LGlx9QC8nZGC3k0l8Qot9ETfAtV1TLZ1Q4QN8nJ8h9ANm+k+hU2TrlNfKv2n+RMqwbJc3yRPKeiw7CI9olsZI8N52ppPwjfbsaAOapZW5moz2S5fRImqNOMufX8zQ1eNVmJNd0H8FRC/SVMp2XOG42N93Y09hdwU+rExsNrj9uzuiv8/Ujzusu6ezEi1fpNBSRupsMBaHC0tU7xsnYzyG+rsAOZs68Sy6Ssyee3SPcvPxZGlbGK4a/qQtxurMjHZTQOe4MY1znHJrWguce4DMryUlFbt8j1LfobzHtEp6OCOWezTI8tEe9zbC93EZA9iiY+dVkWSjW99u/uNtlE60nLvI8phpCAIAgCAIAgLM1JeNqfNx/EVz/pB7qHmWGndtm/1v07DRB5a0vbKwNdYbQBDrgHfY2GXYoGgWS9e4pvbbp3G/UIR4E9uZA4tAKmWliqYC2UPbtGMdV7cyMrmz93YexXr1WiF0qrOTXf3EBYs5QU4kWqad8bix7XMcMi1wII7wVYxlGS3T3NDTXJmdgePVFI/bgkLCfCbva7sc05H3rVfj1Xx2mtzKFkoPkyTR4xh1Y4OnY6hqd4np79GTzcze3M8M+1QHRk0LaD9ZH+2XX6m5Trn15PxRLKKvxWBu2ww4lBwfG4dJbttx9Diqu6jCtltPeqXx6EuFt8Oj4kZUGsKifeKpjkgd9pk0Zc32D3tC0S0fJr9umSfkzYsyuXKxbH2cDwWr8AU5P+FIGO/Q0j3LxZOp0drfb4rceqxrOmxiT6p6N2bZKho/Exw+C/tWyOv5C5OC/MxeBW+kjDfqih4VUg742n9wW1ekMu+B5/py7pHDdUUXGrkPdG0fuKP0hl3QPP8ATv8AcZkGqWkGbpah3OxY0fCVrfpBe+zBfmZLAgusjLGjWDUmcghB/wAeXaJ/KTY+pa/tupX9nfb4L9zL1ONX1/U4m0/w+G0dO10p3NjgjsD2bgD6AUWkZd3tXPbzYeXTDlBfQxajFcWqGlzY4sPg4yzuG2B+YZZfdHet0MXBpaW7sl4L/o1yuvmv7URWpxDDaVxeS/EqrjJKSIQedjcv9o7QrSNWVcuFfdw8F1/6IrlXF79pkb0g0mqax15n9UeDG3qxt/C3+puVNx8SqhbQXPx738zTZbKfU1cMTnuDWtLnE2a1oJJJ3AAZkqTJpLdmtLfoT/AtVVRLZ1RIIQbdUDbk9OYa0+k9yo8jXaYPhrTl8e4m14M5Ld8jd6nKZjY6l2yNoTBgfYbVrHK/Adih6/ZJ8C7mt9jfp8FzPnXX9Hp/Ou+EJ6O9qfyPdR6RKiXUFUEAQBAEAQBAWXqS8bU+bZ8RXP8ApB7qHmWOndtkk1u/V/8Anx+56rdB/E/JkjUPdrzNrq/+rqbzZ+Nyi6r+Ln5m3D9yis9cB/j/APJj/cuk0P8AC/Nlbne9ZhaK6C1NczpWlscVyA99+sRv2WgZgHK+QW/N1SnFfDLm/BGunGnbzRzpJoFV0jTIQ2WIb3xknZHNzSAQO3MdqYuqUZD4U9peD/YW4tlXN9CN0VZJC7bikcx3lMcWn1jgp864zW0luviaFJrmiT0+sOr2didsVSzlPG13tFvbdV8tLp33r3i/9r2N6yZ9JczsOkOFy+OwzYPlU8pb/JYBefZcuC9i7f8A5I99ZU+sfodtNPg4N458Qpz2bBH8puvJLN74wl9QnT3NozW1lFwxuub2Fsp9xWl15D60Q/Iz4od02HVtFxxyuPYGTD3leKvIXTHh+Q4of3sw6mfCD4yqxCo7DsgfzLdFZvdCEf8APgYt097bOn/jmExeJw18h5zzG36RcFZLGzJ9u1LyRj6ypdI/U+ZNYdS0FtNFBSt/wY2g+kn/ALL1aXU+drc/Nj7TL+lJEfqZ6qqdtPdLM7mdp9u7kO5TIxqpW0dkvoam5Te75mLUUr4zZ7HM/E0t962RnGXZe5i011R1BZHhemr7RJtHEJHtBqJG3cTvjB+w3l2nictwXGarqLvsdcOwvzZdYmMoLjl1MDSrWWymlMUEYlew2e4usxpG9otm4jibjdxW/C0OVsFZa9t+iNd+dwtxitzq1NP2oKk85wfW0lZekC4ZVr4DT/6jq11+Ip/Ou+ELL0e7U/keaj0iVEuoKoIAgCAIAgCAsvUl42p82z4iuf8ASD3UPMsdO7bJJrd+r/8APj9z1W6D+K+TJGoe7RtdAPq6m83+5yi6r+Ln5m7D90iudaNMZcUZE3e9kLB3uJA966LRpqGHxPubZW5i4rtvIuCipGxMZEwWaxoa0dgFv9/SuStslbY5vq2W8IqENjCwPGoaxj3RZtbI+JwcN9uNuLXNIPcVuysWzFnHi6tJ/wCeRhVbG5MpTWBgIo6tzGC0Tx0kfYCTdt/ukEd1l2Wm5X2mhSfVcmUuRV6qzYn2imrimZEySqYZJXNDi0khrLi+zZpG0RfO5tdUedrVvrHCl7Jct/EnY+FFx4pm6qdBcNdkaZrSd2y97T6LOzUSGq5q58W/yN0sSgi+jegNHOaoPEvzVXJEyz7dVoaRfLM5nNWmZqt9Kg4pc4p/MiUYsJ77vozaO1V0PlTj87f/AAUL/X8n+1Ej/T6/E+maqqHypz+dv/gvVr2S3tsjx4FaXUjervQ+kq4pnzNeSyYsbZ5aLbIOduOasNU1K3GlBQ25rcj4mNC3fi7iYt0BwuPMwD88r7fEAqj/AFfNn2X9EiX9koj1/U0OA4dS/wDGp2RxQuibTAsADXsa75m5be42sznvzKsMu69adGU21Jvn3M0VV1vIaS5FhVdYyCJ0j3bEbBdxAOQy4DP1Ln64WXzUVzbLGbhXHdnyTFUxC+xNE9txez2OB703ux57c4yR5tCyKe3IpnGNHWUuLwwNHzUk0DmAm5DXyAFpPGxDh3ALscfLd+FKx9Unv5pFNZT6u5R+KLsnJs7Z8Kxt32NvauLrftx38UXc+w9jzA4nivpBzRbupT6PUeeb8C5b0h7cPJlrp3Rnzrr8RT+dd8IXvo92p/Iaj0iVEuoKoIAgCAIAgCAsvUl42p82z4iuf9IPdQ8yx07tsnmmeAurqYwNeGHba8FwJHVDsjbMb96otNy44t3HJb8tidlUu2GyMjRfDn01JDA8gujaQS03B6xORsOBC1510b75WQ6Myx4OEFFkIx2EP0hpgeDY3fpY549yvcSXDpc35lfat8pIsWtk2YpHeTG93qaT/Rc5jritgn4os7XtBla6kpT/ABTL5fMuA7fnAf6epdH6RRXDB+ZW6c+ckZWuamHR003kyuYe0OAd+w+srV6P2Peyv4b/ALGeoR24ZFjNINiNxsfQuektpNPxLGL9lNHnHSeplfVzulcS8SvGZ3bLiAByA3AL6HiwhGmKiuWyOcsbc3uYUdbK0kiR4JNyQ5wJPM571tcIvqjFSZ6F0ReXUNKSSSYGEk5k5cSuC1JJZViXiX+LzqiVPrMr5mYjM1ssjW2jyD3AC8bdwBXVaTXB4kG0voVOXJq18yXalz/CTef/AGNVT6Q+9h5EzTukjXa7v/q/53/TW70d6WeaNeo9UavUz9Nk/wCXd/qRKXrv4X5r9zXp/vH5FlacfV9V5k+8LndM/F1+ZY5fuWanVMHjD27W7pZNjuuL/wA20pOvOP2nZddlv/nkadP39WQ/WXiwZisTm5mnEJd3h5lt6nBXGkY7+xNP+rf9NiHl2ffbruLegna9rXsN2uAc0jiCLj3rkbIOubi+4uINOKZROsbBPkta+wtHL85Hy6x6w9Dr5ciOa7nS8n1+On3rkyiyqvV2NE11KfR6jzzfgVN6Q9uHkybp3Rnzrr8RT+dd8IXvo92p/Iaj0iVEuoKoIAgCAIAgCAsvUl42p82z4iuf9IPdQ8yx07tsn+lekDaGETOjLwZGsIB2TmHG4Nj5O7tVDgYf2qxwUtntuT8i/wBVFS2M3BsRbUwRzsBDZG7QDrXGZGdsuC05NDotlW+42VWesipIguIH/wCRwebH+hIVeVf+0S8/3RXS/Fomukj9mjqiOFNOf/yeqXCW+TX/AMl+pPv93LyK81IjrVX4Yve9dB6Q9ivzZXad2pG81wsvQNPKojP8kg/qoXo/L/8Aoa+H7kjUPdrzM/VvjPymiYCfnIQIn8+qOofS23pBWjWcb1OQ5d0uf8meFbx17PuITrewDo5hVsHUm6r+x4H7mi/eHK60PL9ZV6p9Y/oQc6nhlxLoyvFeEE9FaG/QKXzEfuXA6l+Ks8zoMX3USodaf1lN+GP/AE2rrNI/CQKjL96ya6lvok3n/wBjVTekPvYeRN07pIztY2is9f0HQmMdH0m0XuI8LYtawN/BK0aTn1Yqn6zfnt0M8zHna1wkf1d4K+jxSaCRzXObSkksvs9Z0R4gHirDVMiORgqyHRy/k0YlbrucX4Fl4lRMnifC++w8bLrGxtcHfw3Lm6bnRNWR6osrIKcXF9DExQSwUrhRwtc9jLRR3sAByH2iBnbjz578dwuyE8iXJvma7E66toI87Vc73vc+Qlz3OJcTvJJzv6V3sYqMUo9CgbbfMt7VHj/TQOpnnrw5s7YyfbsuJHc5q5XXcTgsV0ej6+f/AGWuBbuuB9xm608G6eiMgHXgPSD8JykHqs78i06HkurI4H0l+vcZ51XFDiXcazUr9HqPPN+BSPSHtw8ma9O6SPnXX4in8674QsvR7tT+Q1HpEqJdQVQQBAEAQBAEBZepLxtT5tnxFc/6Qe6h5ljp3bZINcP0Bv8AzDPhkVfoH4h/8f3RI1D3a8zdaBfV1N5v9zlD1X8XN/H9jbiL7pEOxqcM0igJ49E39cZYPa5XOLDi0uS839OZCte2UmWDpBFtUlS3i6nmHrjcFz2HLbIrf+5fqWN6+7l5Fe6kW/Sz5gf6pXQekT9mtfF/sV+nLnJm11yy2oo2+VUN9jJP+4UX0fX38n4L9zbqL9hIgWrnHvklY3aNopbRychc9V3odb0FyvdUxVfQ13rmiDi2+rsRc2kmECrppYDve3qnk4ZsP6gPRdcfg5Dx74zXz8i4vrVlbR5ylYWktcLEEgjkRkV9BT3W6OePQ+hv0Cl8xH7lwOpfirPM6DF91EqLWn9ZS/hj/wBNq6zSPwkCoy/esmmpb6LN5/8AY1U3pD72HkTdO7MjP1i6Vz0Ah6FsZ6Tb2uka4+DsWtZw5lR9JwKstT9Zvy26GzMyJVNKJHNXGMyVmKSzyhoe6mIOyCB1XRAZEnkrPVseFGEoQ6Jr9yLiWOy9yfgTbTzEZKaikmidsvY6Mg7/AO0aCCOIIJHpVJpVULclQmt00/0J2XOUK94mbo3i7aumjnaLbY6zfJcDZw7rg27LLTm4zxrnW+i6eRsot9bBMp7WlhIgrnOaLMmaJRlkCcn/AMwJ/Muu0jI9djLfquX8fkU2XXwWPbvNXoZippayGW/V2w1/a1/Vd7DfvAUjOoV1E4Pw/M10z4LEz0NLCHgscLhwLXDmCCCuBrk4TTXcdBJcUWiAanYiyGqYd7Zw0+hpH9Ffa/Lidb+BA09bcSOnXX4in8674Qs/R7tT+R5qPSJUS6gqggCAIAgCAICy9SXjanzbPiK5/wBIX91DzLHTu2zf64voDf8AmGfBIq/0f/EP/j+6JGoe7XmbvQL6upvN/ucoeq/i5+ZuxPdRKy1nVBjxUyN8Jggc3va1rh7l0ukQUsJRffuVeY9rmy5KGqZPEyVubJGBw7nDMe8ehchbCVFri+sWXEJKyvfxI/oHo06hjma4gl8xLSPIb1WX7Tcm3ap+qZ0cmUHHuX5s0YlDqUtyG65cR25oaZpuWNL3D70lg0d4Db/nVxoNHBVK197/ACRC1CfFNRXcQ+HRWuc/oxSTB17ZxuaB3uIsB23VtLNx4x4nNbeZEVNjeyTPQ1MxwYxrjdwa0OI4kAAkd5uuAtalOTj0bZ0EFtHY876XOaa6pLPB6eS1vxG/tuvoGGn6iCfXZHP27cb2Lz0N+gUvmI/cuJ1L8VZ5l3i+6iVFrT+spfwx/wCm1dZpH4OBU5fvWTTUt9Fm8/8Asaqb0h97Dy/cm6d2ZHRrko5JBTdHG99jLfYa51vF77DJZ+j9kIKziaXTvMdQi21sjS6oad8dfI17XNd8mdk4Fp8OLgVN1yUZYm8XvzX7mnBTVuz8Cca0Pq2fvi/1WKj0X8ZHyf6E7O90zS6lqu9PPET4ErXD87be9ntU30hrSnCfitjRp0uUkNb+GOmFHsC73SmFudrmTZ2RfcMwvdAuUVYn023GoQ3cdiM4Jq2rXzNE8YijDgXuL2OJAOYaGk5+oKyyNZxlW3CW78v5I1eHa5LdbIumedrA57jZrQXOPIAEn2BcbXFzmorq2XMnwxbIDqfmL4qp53uqA4+lpP8AVX2vR4XXH4EDT3vxM6NdfiKfzrvhCz9Hu1P5Hmo9IlRLqCqCAIAgCAIAgJfq70ohoHzOmbI4SNaB0YabWJOd3BVmqYM8uEYwaWz7yVi3qqTbNpp5pzTV1MIYmStcJWvu9rALBrxwcTfrBRdM0u3Fudk2ny25bmzKyo3R2SZsNGdZFJT0sMD45y6Nmy4tbGWnMnIl4PHktGZot198rIyWz8/4NlGbCuCi0yGab43HWVbp4g4NLWAB4Ad1WgHcSOHNXGBjSx6FXJ/Qh32KybkjdaB6e/I2dBO1z4bksLbbUdzc5Gwc0nO3A35qHqWlLJfrIPaX5M3Y2U6vZfNErxfWpSsYfk7HySEZbTdhg/Fnc9w9arKNAscvvWtvh1JVmoRS9hFTVFe+WYzSuLnuftvPEm9/R3cF1Ea4xhwR5JLkVbk3LiZcketHD3C5Mzewx3PscQuRloOTvycS2WfXsR/STWoHMdHSRuaSCOlksC3hdjQTn2k5clPw9BUJKdz327l0+Zouz3JbQRWLnLoiuLZ0f1kUUFLBC9s21HE1rrMaRcDOx2xkuYzNFvuvlZFrZv4lnTmwhBRaIFptjEdXVyTxBwY4MA2wAeqwNOQJ4jmrzAolRRGuXVEK+xWTckSLV3plTUMEkcwkLnS7Q2GtItsgZ3cOSr9V023KnGUGuS7zfiZMaU90Ssa1aHyaj9DP/NVX+gZPjH8yW8+t9xG6bTmlbiktYRL0T6cRgbLdu46PeNq1uqeKs56ZbLCVG6333IqyYq52dxkaaafUlXRyQRtlD3FltprQ3qva43IceAPBatO0m7HvVkmtuZnk5cLIcKRo9XWlUNA6czNkIkawN6MNObS7fdw8pTdVwZ5cYqDS236mjFvVTbZvdJNYVHUCn2Y5rw1UM3WawXDCdoCzzmQVDwdJvoc+Jr2k139/yN1+XCzh2XRm/ZrPw8tuTKD5Jjz9jre1V70HJ323X1JK1CvbvIXpprDdVsMEDTFCfDLiNuTsNsmt7Be/PgrnT9IhjS9ZN7y/JELIy5WrZckc6vdM6egilZKyVxe8OHRhpAAbbO7hmvNU02zLlFwaW3iMXJjTvuj51h6ZU9fFEyFkrSx7nHpA0DMWys4r3S9OsxHJzae/gMrJjclsQVXBDCAIAgCAIAgCAIAgCAIAgCAIAgCAIAgCAIAgCAIAgCAIAgCAIAgCAIAgCAIAgCAIAgCAIAgCAIAgCAIAgCAIAgCAIAgCAIAgCAIAgCAIAgCAIAgCAIAgCAIAgCAIAgCAIAgCAIAgCAIAgCAIAgCAIAgCAIAgCAIAgCAIAgCAIAgCAIAgCAIAgCAIAgCAIAgCAIAgCAID/9k=">
            <a:extLst>
              <a:ext uri="{FF2B5EF4-FFF2-40B4-BE49-F238E27FC236}">
                <a16:creationId xmlns:a16="http://schemas.microsoft.com/office/drawing/2014/main" id="{1B667487-58EC-448A-BF36-E717290D3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78" y="5747657"/>
            <a:ext cx="898947" cy="89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 descr="Obraz zawierający rysunek&#10;&#10;Opis wygenerowany automatycznie">
            <a:extLst>
              <a:ext uri="{FF2B5EF4-FFF2-40B4-BE49-F238E27FC236}">
                <a16:creationId xmlns:a16="http://schemas.microsoft.com/office/drawing/2014/main" id="{66F9F460-17FA-4C24-AE61-5D9BB177D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574" y="5747656"/>
            <a:ext cx="898948" cy="898948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9C2F3A90-7DB6-4F51-B2B2-D742D3504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022" y="494396"/>
            <a:ext cx="6941954" cy="533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41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ata:image/jpeg;base64,/9j/4AAQSkZJRgABAQAAAQABAAD/2wCEAAkGBxISEhUTExIWFhUXFRcYFRcWFxcXGBcgGhgXFxseGBceHyggGBolHRcXITUiJSkrLi4uFx8zODMsNyktLisBCgoKDg0OGhAQGy0mICYvLS8wLS0vLS8tLS4vLS8tLS0tLy0tLS0tLS0tLS0tLS0tLS0tLS0tLS0tLS0tLS0tLf/AABEIAOEA4QMBEQACEQEDEQH/xAAcAAEAAgIDAQAAAAAAAAAAAAAABgcEBQEDCAL/xABKEAABAwICBgQJCgMGBgMAAAABAAIDBBEFIQYHEjFBURMiYXEyM1JzgZGhsbIUIzQ1QmJygpLCJKLBQ1Njg7PhFXTD0dLwJkSj/8QAGwEBAAIDAQEAAAAAAAAAAAAAAAQFAgMGAQf/xAA9EQACAgECAwQHBwMEAQUBAAAAAQIDBAUREiExMkFRcQYTIjNhgZEUIzShscHRQlLwFWJy4fEWNUNTgiT/2gAMAwEAAhEDEQA/AKNQBAEAQBAEAQBAEAQBAEAQBAEAQBAEAQBAEAQBAEAQBAEAQBAEAQBAEAQBAEAQBAEAQBAEAQBAEAQBAEAQBAEAQBAEAQBAEAQBAEAQBAEAQBAEAQBAEAQHKAIBZAEBwgCAIAgCAIAgCAIAgCAIAgCAIAgCAIAgCAIDmyA7aamfI7ZjY57jua1pcT6BmvJSjBbyeyPUm+hJqTV7XObtyNZTs8qd4ZbvGZHpCr56pjrlFuT+C3N6xpvry8zuOjGHxePxWM/dgjdJ/MDb2Lz7Xky7FL+b2Hqq11n9D6jo8EBs11fMeTGxi/oLbrF2Z/eoRXxbPVGnu3ZltpMN4YZiLu0/7LHjyu+2H+fM94a/7WcupMN44ZiLe4n+qceT/wDbD/PmOGv+1mJLSYLfr/8AEICeD2xke66yVmd/TwS+p5w09+6PgaN4bL4nFGt7J4nM/myCy+1ZUO3Tv5PceqrfSf1Ouo1eVmztwmKpZ5UEjXZdxt7Lr2OqUb7T3i/9y2PHjT/p2fkRmsoZYXbMsb43eS9pafUVPhOM1vF7+RocXHqdCyPDhAEAQBAEAQBAEAQBAEAQBAEAQHKA2GC4LPVv6OCMvdxtub2uduA71puvrpjxWPYzhCU3siUNwHD6IgVcxqp9wp6bwQeT5N57hY9hUB5OTkL7qPDH+6X7I3erhDtPd+CJVh1Likrdmnhhw2A8m3lI7crk94aq267Cqe9snZL8v8+pJhC6a9lcKMyHV1Tk9JVzzVLhvdI8sb7yQPzKO9Ztfs0QUV8Fu/8APkbVhwXOyW52GtwSk3fJQ4ZdRold6wHH2rH1Wp5HXfb6HrljV+B0Ta0aBmTBM4fcja0e1w9yzWh5cu1JfVnn26pdEYj9blNwp5j3lg/qVs/9PT75r6GP+oR/tDNblPxp5h3OYf8Asn/p2f8AevoP9Rj/AGmVDrUoX5PbO0feY1w9jisHoeVHsyX5mX26p9UZAxbBKvwjTE/4jBG79RA961+o1PH7O/13PePGs67HxPq7o3fOUsksDvsvhk2m++/qcF6tZyIezfBS+DWx48OuXOD2MWsoMWgbsvEOJQcWSNHSW7Ac7+ly31ZGDc94t1y+HT/Poa513QXP2kROXC8Nq3FsbnYfU3zhnuYieQebFmZ4+hqtI3ZVC3kvWR8V1+nf8iK41zfL2X4Ebx/R2po3bM8ZaD4Lxmx34Xbj3b1Nx8qq9bwf8r5GmdcodTVKQYHCAIAgCAIAgCAIAgCAIAgOQEBLcF0VYIhV17zBTfZbb52fkI28AefLkMxX3ZrcvU464pfkvN/sb4VLbinyX6krw2lq6+MR07PkGH/d8ZMOd9778STbPe6yrL7aMSXHa/WWfkv4JNcJ28orhiSSnosOwiPbOzGbW6R/WmfzDePoaAFWytzNRnwx6eC6EpRpx1u+pDcd1rSOu2kiDB5ctnP9DB1W+kuVrjaBXDnc938OhFtz5S5Q5EDxPGKipN55nyZ3G04kDubub6ArurHrqW0IpEGU5S6swltMTgr1gLwBAEABQGXh2JzQO2oZXxnmxxbfvtv9K12VV2LaaT8zKM5R6MnOA61J2WbVRiVvltsyQejwXeod6psnQqZ86nwv8iZVnzjylzJw12G4xHubIQNx6k8f9QO67T2qmazNOl15fVMmfc5K+P5kercLrcNY5rR8uoPtwSC72DsFjYDfdtxxLRvVlTk4+a0+xZ4r/P1I06rKf90SL4lovDUxuqcMcXsaLy0zvHRdwz22+v052sqsydUvVZK2b6S7n/DI0qlJcVf08CGEKyI5wgCAIAgCAIAgCAIAgOQgJtguEw0MLa6uZtvfnS0x3yHg+QcGbt/tuAqu++eRN0UPZLtS8PgviSIQVa45/JEv0f0Wmq5BW4n13nOKnIsyMbxtM4fg/Vc3CqczUIY69RifOX+fr9CbTjysfrLfoc6aaw46bahptmSYZOdvji7OT3DluHG+YWOn6NO37y/kvDvZ7kZih7FZUeIV8s7zJLI57zvc43PcOQ7BkF1NdcK48MFsirlJye8uZuNH9DKyrAdHFsxn+0k6jO8cXflBUXJ1GjH5Tlz8F1NlePOzson2E6qadljUSvlPFrOoz15uPsVDf6QTfKqO3nzJ9enL+tkjGi1DBE/o6WIERvs5zdt3gn7T7m6gLUcm2xcU31XQkSxqoReyPPhXdFEcIAgCAID6Za+d7dm9AZzcKe8F0JEoGbgy+20czH4Vu0XHasHYlylyPdvAxqWpfG9sjHuY9pu1zSQR3EbllKCmuGS3T8QntzRauheskSFsNYQ1+QbMMmuPKQDJh+8Mudt65jUNFcd7Mf6fwWePm/02fU2Wkuh72yfLMOPRVLc3MbYMl52G4E8vBd35nTh6kpR+z5XOPj3oyuxdvvKupD8Rw+LFI3z08YirY7mppgLdJbe+MH7V9433yOdi64qsniSVdj3g+zLw+D/ZkOUVct48pd6IEVbEU4QBAEAQBAEAQBAEBLNCcIiIkraoXpqex2f72Te1g58LjtHAlV+bdPlRV2pfku9/wb6YLty6Im2hmEyVsxxOsFyT/DRnwWgE2cByH2e27uSp9Ryo41f2Wh/8n/ne+8m41Ltl62fyMbWVpwYy6kpndfdNIN7ebGHyuZ4bt91lpGl7pX3LyX7sxzMr/wCOBWmE4XNUyiKFhe88BuA4lx3NaOZXRXX10w45vZIr4QlN7RLg0U1dU9NZ89p5sjmPm2H7rT4R7XcsgFyedrVtr4KvZXj3stqMGMec+bJsqR7vqT1sgvD06K/xUnm3/CVtp95HzX6mu3sM8xr6Oc2cIAgOQgM6swmaKOOV8bhHK3ajfva7fltDIOyOW9a4XQnJxi+a6oycGluzAWwxO2GZzHBzXFrgbgtJBHcRmEaTWzQJFSVlNW9SrIhnOTKpoAa48BUMGR3+MFj5V96h2Rtp9qrmv7f4f7G1OMu1y+Jq8dwSekk6OZljva4ZseObHbnD/wBK3UZFd0eKD/lfBmM63B7Mm+rXTcsLaSpf82coZHHNh4McfIPA/Z7t1Nq2lqxO6pe13rx/7JmJlOD4ZdCQae4BJG4YjSdWoi60oA8Y0byRxIG8cR3ZwdLzIzj9lv7L6b93w/g35VGz9bWQjTKiiqIWYlTNDWyO2amMZ9FLvJ7Gu58yPKsrvDslVN41j5rsvxX/AEQbYqS9ZH5+ZDSrIjnCAIAgCAIAgCA7IInPcGtF3OIa0DiSbAeteOSim2epblk4nhglqaXB4j81TgPqXN+08jakd3gGw5F9uCo67/V1WZsusuyvh3fyTHDilGmPd1Jjpvjgw+jvEA15tFA0bm2G8Dk1o9eyqXTcZ5mQ5T5rq/j8Cdk2KmvhiUjhOGy1c7YoxtSSO3nhxc5x5AXJK7K62FNbnLkkU0IuctkX5ozo9DQwiOIXcc5JCOs88zyA4Dh33K4bNzbMqzilyXci+oojXHl1O7Hcdgo4+knfsjPZaM3vPJrePfuHEha8TDtyZcMF8+5GV18KlzKi0k1hVVUSyI9BETYNYeu6/lyb/QLDvXW4mkUY64pLil4v9ioty7LOS5IumipxHGyMbmMawflaG/0XG3z47JS8Wy6rW0Uj5r/FSebf8BSn3kfNfqeW9hnmRfRzmzhAEAQHoHQ6nZJhlMyRrXsdDZzXC4PWdwXDZ9s68ycoNp7l5jwjOlKSIZpbqwIvLRXcN5hcesPNuPhD7pz7SrjB1yM9oX8n493zId+C484fQrSWMtJa4EOBsQRYgjeCOBXQpprdFecBegsTQXEIq6E4ZV9bIupn/bZYXLWk8QLkdgI3WVHqNc8af2qj/wDS7n8SbjyjYvVT+TIfpJgclFO6GTO2bXDc9pvZw9RFuBBCtMXJhkVqyH/gjWVuuTiy3dWWkZq6YxyG8sFmuJz22nJjjfeci09w5rlNYw/s9ysgvZl+TLXCu9ZDgl1I82hZRYlJRPH8HXMsBwaXE7Fu1r7tHY4HkrON0srEjfHtw/br9URXX6q11vssrnFqB1PNJC/wo3uae2xtfuO/0q7qtVkFOPRohSjwvZmGthiEAQBAEAQBASvVlSNfXse/wYWvmd+QZepxB9Cr9Usccdpf1NL6kjGX3ifhzJpqliMrqutf4csmyDyz6R+fK7o/0qm12fBGvHj0S3/ZfuTcCPFKU2RnW5iZlreiB6sDA233nAPcfa0flVlolPq8ZT75cyLm2cVm3gS7VHgYipjUuHzk1w0kZhjTYD8zgT2gNVTruU52KmL5Lr5kzAp2jxvvJLpTpBHQwGZ+Z8GNl7F7uXYBvJ4Dtsq3AwpZVvCuneyTkXqqPxKCxrFpaqV00z9p59TRwa0cGjku6oohTBQgtkUM5ub3ZkaKUvS1tMznMy/cHAn2ArDLs4KJy+DMqo7zSPRpK+dnRpbHRXC8cgG/o32/SVto5WR80YW78DPM80LmHZc0tPJwIPqK+jqSlzic2011OpAEAQHobQT6vpfNfucuD1T8VZ5l/ie5RvlXkkgetvD4DSGd0Y6YPYxkgydmcw7yhsh2/cr/AEK+13er39nZ8itz6oKPF3lMFdaVJk4bWOgljmZ4Ub2vH5Tf1LCyCsg4vv5GUZOLTRdGsjB21dD0zB14m9Mw8SwgOe39Ofe1clpOQ8fJdT6Pl8+4tsuv1lXGuqK11b4l0FfFn1ZPmndz7W/mDT6F0GqUK7GkvDn9CvxZ8FqZP9b9CXUsc7fDhlGfENfl8TWetUWgW/eyrfRr9P8Aon6hD2VJEJ1lNEklPVgW+VU0cjvxABrv2q60xuMZ0v8Apk18uqIORzal4ohysyMEAQBAEAQBATLQLKnxJ/EUbmg/jyPuVZnv7ymP+79CRR2Z+RYeqmIDDoz5Ukjj+rZ/aue1175TXgkWWByq3Kg0qmL62qcd5qJfjcB7F1uIlGiG3gv0Km17zfmehMKpRFDFENzI2NH5WgLgMiz1lspPvbOgpjtWl8CktZeNGprXtB+bhvEwcLg9c95dfPkGrtNKxVRjx8XzZSZVvrLH8CJKyIxMdVNLt4jGf7tkj/5dke1wVXrFnBiy+OyJWHHitRea4cvgiPDqqqaOUbMrGyDk9rXj1EFbK7rIdiTXkzCVcJdUR6v0Cw6XM04YecbnM/lB2fYrCvWMqv8Aq38zRLCqfcRyv1SRHxNS9vZI0PHrFj7FY1ekT/8Akh9CNLTv7WRqv1YV8ebBHKPuPsfU/Z9isKtbxJ9W15ojTwrY9xa2iFK+Kip45Glr2x2c07wdpy5fULIzyZyg91uWuLFxqSZuFCJBXWuqotTwR8XSuf8AoZb/AKi6L0eg+Ocu7bb8ys1GXJIqBdUVRygPSuCQ/wANAx2fzMbXelgBXz3Iltkykv7v3OhrjvUl8Dzo8GCY2PWiky72O/2XfL7yvzX7FB2ZeRfOsCIPw6q83tD8rmu/ouK0x8GbHbxaLvK50MqzSHrYThzzva6oj9G3cewBdPj8sy5L/a/yKqznVF+ZDlZEcIAgCAIAgCAmWgedPiTOJo3OH5Lkqtz+VlMv936kijszXwLE1Uyg4dGPJfI0/rLv3LnddjtlPyRZYD3q2Kf0qiLK2pad4qJfjcR7F1mK1KiDXgv0Km1bTfmehqSoDomSN3Oja8dxaHBcFOtq5wfj+5fxe9e68DzPNIXOLjvJJPpN19ES2Wxzre51r08LK1KUwM1RJ5MbWD87tr/prn/SCxqmEfF/p/5LDT4+238C2lyZcHRXG0Uh/wAN/wAJWyn3kfNGu3sMoWg04xCKwbVPIHCQNk9rwTb0rurNNxbO1BfLl+hRRyLY9GSWg1tTt8dTxvHNhcw+3aHuVfZ6P0vsSa/MkR1Ca7SJHQa0qF/jGyxHtbtt9bTf2Kus0HIj2Wn+RJhqEH2iR0GktFPbo6qJxO4Fwa79LrH2Kus0/Jr7UGSYZNcujNqoe23U3JrqjlD0qLXVU3ngj8mIu/W637F13o/W1TKXiym1B72JFcK+IBtNGcJdV1MUAGTnDaPJozefQ0FaMq9UUysfcbKoOc1FHpBgAtwA9gC+ec5S38WdFyjE80VTjPUOLd8kriPzvNvevo0Pu6lv3L9Ec2/al8y+NP5AzDqrzez63Nb/AFXE6YuLNj5su8rlQyq9IDs4RhzDvc+of6Nsj+oXUY/PMua7lFfkVdnKmK8yHKyIwQBAEAQBAEBLNWNS1tc1j/BnY+B35xl7QB6VX6nByx3Jf0tP6G/Ge09vHkTPVHMYjV0b8nxS7QHP+zflyBaz9Sptdgpxrvj0a/7ROwJbOUGRfW1hhirjLbqzMa4HhtNGw4ewH8ys9EvVmMo98eRFza+G3fxJ7qtxkVFE2MnrwfNuHHZ3sPds9X8io9Zx3Tk+sXSXP595OwrFOrg8CmcaoTBPLERYskc31E2PpFiutosVlcZrvSKmceGTTMFbTAszVHjtNAJIZX9HJJI0tLrBjgBYDa4OuTvyzVBrmHbdwzgt0uviT8G6EG4y7y2FyTLhPc6K/wAVJ5t/wlbafeR81+phb2GeY19HObF0AugF0B6F0E+r6XzX7nLg9T/FWeZf4nuUb5V5JKK1qVO3iMo8hsbPU0E+1xXc6PDgxI/HmUOZLe1kTjjLiGtBJJAAAuSTkABxJVm2kt2RS8NXWiPyKIySgfKJB1uPRt3hgPPiT3Dhc8bq+ofaJerh2V+bLrDxvVril1Nhp7jApaKV17PeDHHz2nggkfhFz6Ao+lYzvyI+C5szy7VCtrxKj1c4Z09fCLdWM9K7uZmPW7ZHpXWaneqcaUvHl9SpxocdqRYOuCu2aSOBvhTSjLiWszNvzGNc/oFW90rH0S/UsNQl7Kiu8hOsl3RvpqQG/wAmpo2O/G4Bzv2+tXmmrijO7+6Tfy6Ig5HJqHgiGqyIwQBAEAQBAEB2087mOa9ps5rg5p5EG4PrC8lFSTT7z1PZ7lkYliYgq6XF4h8zUt2ahoz2XW2ZGnty2hzLCqOFHrabMOfWPTy7v4JjnwzjdHo+pL9PcAFfSfN2dIz52Ei1n5ZtB5OaQR2hqptMyni5DjPo+T+BOyq1dXvEp/RXH5KCpErQSPBlZu2m8R2EHMciF1mZiwyanXL5MqabXVLiJbrJwplTGzE6U7cbmhs1t4tkHOHAjJpHCwVZpV06G8S7qunxRJyoKa9bDoyt7K9IIugJjojp/PSbMcnz0AyDSeswfcdy+6cu5VebpVWT7S5S8fHzJVGVOrl3Fs0WOU9ZTSSQSBw6N+03c9nVOTm7x37u1ctPDtxr4xmu9c+7qWivhZW+E86ld6UJwgCAID0NoJ9X0vmv3OXB6p+Ks8y/xPco3wVeSWUNWYPU4jX1JgYXAzyXecmNG0QNp24ZWy3rvI31YmPD1j25LzOfcJW2PhRZ2h2hENDZ5Ilnt4wiwZfhGOHLa3ns3LmtQ1azJ9iPKPh4+f8ABZY+HGvnLmyS1lUyJjpJHBjGi7nHcB/7lbtVZVVK2ahBbtkuc1BcTKF030ndXz7Vi2Jl2wtPAcXH7zsu6wHBd1p+FHFq4erfVlDfc7Zb9xZmq7Rw01OZZBaWexsci1gzaDyJuXHvHJc7rWZ6631UOkfzZY4VXBHjl1ZoflrK/E31Tj/B0DC7a3h2yTs27XPu4djQFYRpeLhxpXbs/fr9ERpTVtzm+iK6xjEHVE0kz/CkeXEcrnIdwFh6FeU1KqtQXctiFOXFJyZhLYYhAEAQBAEAQHKAl2hOKxFslBVG1PUW2Xf3Mn2XjkDkD3DhdV+bTPdX1dqP5rvX8Eima93LoyaaD4xJSSnC6zqvYf4d5PVeCbhoPI72+luRsFTalixyK1l0d/Vf53+JMxbnW/VTMLWXoSXF1ZTNzzdPGBmeb2j2uHp5rbpGp7pUXPn3P9jHLxdnxwILo1pLNRPOxZ8b8pYn5skByII4G1xf3jJXeTiV3r2uTXRrqiDXa63y6eBm4lg0NQDPh9yMzJTO8dFzLR/ax9ouRxC11XWV+xf17pdz/hnsoxfOP0IvZTTUEBkUVbJC7bje5jrEXabGxFiDzB5LGdcZraS3R6ns+RjlZHhwgCAID0NoJ9X0vmv3OXB6p+Ks8y/xPco3yr/iSTrghaxoYxrWtG5rQGgdwCznZKx8UnuzGMVHoa3SDSKnombUz7EjqsbnI/8AC3l2mwUrEwbsmW0Fy733Gm7IhUufUpbS/S+avfZ3UhaepEDkO1x+07t4cF2ODp9eLHZc33spr752vn0JBq30IMxbVVDfmgQYmH+1I3Ej+7H83ddQdW1NUxdVfa7/AIf9m/ExeN8UuhJ9P9InkjD6TrVM3VfsnxbTvF+DiLk8m355V2lYSivtV/ZXTfv+JIyr9/uqyEaX1cdLA3DKdwcGO26uQf2knkj7reXMN4gq6w65XWPKsXXlFeC/lkK2ShH1cfmQslWZGOEAQBAEAQBAEAQHIQE5wbFYcQhZR1j9iZmVJUneOUch4jdY+476q+meNN3UreL7Uf3RJhNWLgn17mTDR3SqWnkFFiXzcrco5z4Eo4Xduvydx42O+ozNOhbH7Ric13rvX+eBNpyXB+rt+p0abaumT7U9IAyXe6PIMkPNp3Mcf0nszKy0/WHX93f08fDzMcjCTXFX9CqKiCanl2XNfFKw8btc0jiDv9IXTxlC2O65pla04vboZc2LNm+kM2n/AN8yzJD+MeDJ3kB3asVW4dh8vD/Ogct+prJmtB6rrjusfSP9ytq+J4daHgQBAEAQHoXQhwbh1KXEAdFvJsPCdxK4TUoSll2KK35l7iySpW7OrFtOaCnvecSO8mH5w+sdUelwWVOkZVr34dl4v+BZm1Q79yB4/rTnku2lYIW+W6z5D3fZb7T2q9xdCqrfFa+J/kQLc6cuUeRBSZZ5PtyyPP3nvcfaXFXW0K49yS+RC5yfiWboZq12SJq1oJvdsF7jsMpGR/CPTxC5zUda5erx/m/4/kscfC/qs+hudKdL3Nf8joG9LVO6t2gFsPD8O0P0t47rKLhaamvtGU9o9efV+Ztvydvu6upEK+ujwpj4opBLiEt/lFRcuEN8y1jjmX33nffM8ALiFcs2SlNbVLpHx+L+HgiE5KpbLnJ9WQBxurcinygCAIAgCAIAgCA3mjWjMtcJuhLduJrXbLjbbuSLB24HLiouVmV43C7OjfXwNtdMrN+E1VbSSRPMcjHMe3e1wII9BUiM4zXFF7o1tNPZnSFkeEvwfSqOSIUmIsM0G6OQeOg4Xa77TRy94yVddhSjP1uO9pd67peZvjcmuGfNfoSvD8Qq8PYHxu+X4d9l7DeSEcQeLbcjll9lVl1FGXLhkvV2+Hc/5JVds6ucfaiSIPw7F4rdWQgbvAmj7vtAetp7VW7ZunS3XJfWLJO9OSvj+ZCMe1VzMu6lkErfIeQx49Pgu9ncrjF12qzlauF+PcRLcGceceZBMRwyaB2zNE+M8ntLb91947Qrqu2Fi3g0/IhSjKPVGIthiEAQBAchAdslQ9wDXOcWt8EEkgdw4LxRinvse7vbY+6KilmdsxRvkd5LGlx9QC8nZGC3k0l8Qot9ETfAtV1TLZ1Q4QN8nJ8h9ANm+k+hU2TrlNfKv2n+RMqwbJc3yRPKeiw7CI9olsZI8N52ppPwjfbsaAOapZW5moz2S5fRImqNOMufX8zQ1eNVmJNd0H8FRC/SVMp2XOG42N93Y09hdwU+rExsNrj9uzuiv8/Ujzusu6ezEi1fpNBSRupsMBaHC0tU7xsnYzyG+rsAOZs68Sy6Ssyee3SPcvPxZGlbGK4a/qQtxurMjHZTQOe4MY1znHJrWguce4DMryUlFbt8j1LfobzHtEp6OCOWezTI8tEe9zbC93EZA9iiY+dVkWSjW99u/uNtlE60nLvI8phpCAIAgCAIAgLM1JeNqfNx/EVz/pB7qHmWGndtm/1v07DRB5a0vbKwNdYbQBDrgHfY2GXYoGgWS9e4pvbbp3G/UIR4E9uZA4tAKmWliqYC2UPbtGMdV7cyMrmz93YexXr1WiF0qrOTXf3EBYs5QU4kWqad8bix7XMcMi1wII7wVYxlGS3T3NDTXJmdgePVFI/bgkLCfCbva7sc05H3rVfj1Xx2mtzKFkoPkyTR4xh1Y4OnY6hqd4np79GTzcze3M8M+1QHRk0LaD9ZH+2XX6m5Trn15PxRLKKvxWBu2ww4lBwfG4dJbttx9Diqu6jCtltPeqXx6EuFt8Oj4kZUGsKifeKpjkgd9pk0Zc32D3tC0S0fJr9umSfkzYsyuXKxbH2cDwWr8AU5P+FIGO/Q0j3LxZOp0drfb4rceqxrOmxiT6p6N2bZKho/Exw+C/tWyOv5C5OC/MxeBW+kjDfqih4VUg742n9wW1ekMu+B5/py7pHDdUUXGrkPdG0fuKP0hl3QPP8ATv8AcZkGqWkGbpah3OxY0fCVrfpBe+zBfmZLAgusjLGjWDUmcghB/wAeXaJ/KTY+pa/tupX9nfb4L9zL1ONX1/U4m0/w+G0dO10p3NjgjsD2bgD6AUWkZd3tXPbzYeXTDlBfQxajFcWqGlzY4sPg4yzuG2B+YZZfdHet0MXBpaW7sl4L/o1yuvmv7URWpxDDaVxeS/EqrjJKSIQedjcv9o7QrSNWVcuFfdw8F1/6IrlXF79pkb0g0mqax15n9UeDG3qxt/C3+puVNx8SqhbQXPx738zTZbKfU1cMTnuDWtLnE2a1oJJJ3AAZkqTJpLdmtLfoT/AtVVRLZ1RIIQbdUDbk9OYa0+k9yo8jXaYPhrTl8e4m14M5Ld8jd6nKZjY6l2yNoTBgfYbVrHK/Adih6/ZJ8C7mt9jfp8FzPnXX9Hp/Ou+EJ6O9qfyPdR6RKiXUFUEAQBAEAQBAWXqS8bU+bZ8RXP8ApB7qHmWOndtkk1u/V/8Anx+56rdB/E/JkjUPdrzNrq/+rqbzZ+Nyi6r+Ln5m3D9yis9cB/j/APJj/cuk0P8AC/Nlbne9ZhaK6C1NczpWlscVyA99+sRv2WgZgHK+QW/N1SnFfDLm/BGunGnbzRzpJoFV0jTIQ2WIb3xknZHNzSAQO3MdqYuqUZD4U9peD/YW4tlXN9CN0VZJC7bikcx3lMcWn1jgp864zW0luviaFJrmiT0+sOr2didsVSzlPG13tFvbdV8tLp33r3i/9r2N6yZ9JczsOkOFy+OwzYPlU8pb/JYBefZcuC9i7f8A5I99ZU+sfodtNPg4N458Qpz2bBH8puvJLN74wl9QnT3NozW1lFwxuub2Fsp9xWl15D60Q/Iz4od02HVtFxxyuPYGTD3leKvIXTHh+Q4of3sw6mfCD4yqxCo7DsgfzLdFZvdCEf8APgYt097bOn/jmExeJw18h5zzG36RcFZLGzJ9u1LyRj6ypdI/U+ZNYdS0FtNFBSt/wY2g+kn/ALL1aXU+drc/Nj7TL+lJEfqZ6qqdtPdLM7mdp9u7kO5TIxqpW0dkvoam5Te75mLUUr4zZ7HM/E0t962RnGXZe5i011R1BZHhemr7RJtHEJHtBqJG3cTvjB+w3l2nictwXGarqLvsdcOwvzZdYmMoLjl1MDSrWWymlMUEYlew2e4usxpG9otm4jibjdxW/C0OVsFZa9t+iNd+dwtxitzq1NP2oKk85wfW0lZekC4ZVr4DT/6jq11+Ip/Ou+ELL0e7U/keaj0iVEuoKoIAgCAIAgCAsvUl42p82z4iuf8ASD3UPMsdO7bJJrd+r/8APj9z1W6D+K+TJGoe7RtdAPq6m83+5yi6r+Ln5m7D90iudaNMZcUZE3e9kLB3uJA966LRpqGHxPubZW5i4rtvIuCipGxMZEwWaxoa0dgFv9/SuStslbY5vq2W8IqENjCwPGoaxj3RZtbI+JwcN9uNuLXNIPcVuysWzFnHi6tJ/wCeRhVbG5MpTWBgIo6tzGC0Tx0kfYCTdt/ukEd1l2Wm5X2mhSfVcmUuRV6qzYn2imrimZEySqYZJXNDi0khrLi+zZpG0RfO5tdUedrVvrHCl7Jct/EnY+FFx4pm6qdBcNdkaZrSd2y97T6LOzUSGq5q58W/yN0sSgi+jegNHOaoPEvzVXJEyz7dVoaRfLM5nNWmZqt9Kg4pc4p/MiUYsJ77vozaO1V0PlTj87f/AAUL/X8n+1Ej/T6/E+maqqHypz+dv/gvVr2S3tsjx4FaXUjervQ+kq4pnzNeSyYsbZ5aLbIOduOasNU1K3GlBQ25rcj4mNC3fi7iYt0BwuPMwD88r7fEAqj/AFfNn2X9EiX9koj1/U0OA4dS/wDGp2RxQuibTAsADXsa75m5be42sznvzKsMu69adGU21Jvn3M0VV1vIaS5FhVdYyCJ0j3bEbBdxAOQy4DP1Ln64WXzUVzbLGbhXHdnyTFUxC+xNE9txez2OB703ux57c4yR5tCyKe3IpnGNHWUuLwwNHzUk0DmAm5DXyAFpPGxDh3ALscfLd+FKx9Unv5pFNZT6u5R+KLsnJs7Z8Kxt32NvauLrftx38UXc+w9jzA4nivpBzRbupT6PUeeb8C5b0h7cPJlrp3Rnzrr8RT+dd8IXvo92p/Iaj0iVEuoKoIAgCAIAgCAsvUl42p82z4iuf9IPdQ8yx07tsnmmeAurqYwNeGHba8FwJHVDsjbMb96otNy44t3HJb8tidlUu2GyMjRfDn01JDA8gujaQS03B6xORsOBC1510b75WQ6Myx4OEFFkIx2EP0hpgeDY3fpY549yvcSXDpc35lfat8pIsWtk2YpHeTG93qaT/Rc5jritgn4os7XtBla6kpT/ABTL5fMuA7fnAf6epdH6RRXDB+ZW6c+ckZWuamHR003kyuYe0OAd+w+srV6P2Peyv4b/ALGeoR24ZFjNINiNxsfQuektpNPxLGL9lNHnHSeplfVzulcS8SvGZ3bLiAByA3AL6HiwhGmKiuWyOcsbc3uYUdbK0kiR4JNyQ5wJPM571tcIvqjFSZ6F0ReXUNKSSSYGEk5k5cSuC1JJZViXiX+LzqiVPrMr5mYjM1ssjW2jyD3AC8bdwBXVaTXB4kG0voVOXJq18yXalz/CTef/AGNVT6Q+9h5EzTukjXa7v/q/53/TW70d6WeaNeo9UavUz9Nk/wCXd/qRKXrv4X5r9zXp/vH5FlacfV9V5k+8LndM/F1+ZY5fuWanVMHjD27W7pZNjuuL/wA20pOvOP2nZddlv/nkadP39WQ/WXiwZisTm5mnEJd3h5lt6nBXGkY7+xNP+rf9NiHl2ffbruLegna9rXsN2uAc0jiCLj3rkbIOubi+4uINOKZROsbBPkta+wtHL85Hy6x6w9Dr5ciOa7nS8n1+On3rkyiyqvV2NE11KfR6jzzfgVN6Q9uHkybp3Rnzrr8RT+dd8IXvo92p/Iaj0iVEuoKoIAgCAIAgCAsvUl42p82z4iuf9IPdQ8yx07tsn+lekDaGETOjLwZGsIB2TmHG4Nj5O7tVDgYf2qxwUtntuT8i/wBVFS2M3BsRbUwRzsBDZG7QDrXGZGdsuC05NDotlW+42VWesipIguIH/wCRwebH+hIVeVf+0S8/3RXS/Fomukj9mjqiOFNOf/yeqXCW+TX/AMl+pPv93LyK81IjrVX4Yve9dB6Q9ivzZXad2pG81wsvQNPKojP8kg/qoXo/L/8Aoa+H7kjUPdrzM/VvjPymiYCfnIQIn8+qOofS23pBWjWcb1OQ5d0uf8meFbx17PuITrewDo5hVsHUm6r+x4H7mi/eHK60PL9ZV6p9Y/oQc6nhlxLoyvFeEE9FaG/QKXzEfuXA6l+Ks8zoMX3USodaf1lN+GP/AE2rrNI/CQKjL96ya6lvok3n/wBjVTekPvYeRN07pIztY2is9f0HQmMdH0m0XuI8LYtawN/BK0aTn1Yqn6zfnt0M8zHna1wkf1d4K+jxSaCRzXObSkksvs9Z0R4gHirDVMiORgqyHRy/k0YlbrucX4Fl4lRMnifC++w8bLrGxtcHfw3Lm6bnRNWR6osrIKcXF9DExQSwUrhRwtc9jLRR3sAByH2iBnbjz578dwuyE8iXJvma7E66toI87Vc73vc+Qlz3OJcTvJJzv6V3sYqMUo9CgbbfMt7VHj/TQOpnnrw5s7YyfbsuJHc5q5XXcTgsV0ej6+f/AGWuBbuuB9xm608G6eiMgHXgPSD8JykHqs78i06HkurI4H0l+vcZ51XFDiXcazUr9HqPPN+BSPSHtw8ma9O6SPnXX4in8674QsvR7tT+Q1HpEqJdQVQQBAEAQBAEBZepLxtT5tnxFc/6Qe6h5ljp3bZINcP0Bv8AzDPhkVfoH4h/8f3RI1D3a8zdaBfV1N5v9zlD1X8XN/H9jbiL7pEOxqcM0igJ49E39cZYPa5XOLDi0uS839OZCte2UmWDpBFtUlS3i6nmHrjcFz2HLbIrf+5fqWN6+7l5Fe6kW/Sz5gf6pXQekT9mtfF/sV+nLnJm11yy2oo2+VUN9jJP+4UX0fX38n4L9zbqL9hIgWrnHvklY3aNopbRychc9V3odb0FyvdUxVfQ13rmiDi2+rsRc2kmECrppYDve3qnk4ZsP6gPRdcfg5Dx74zXz8i4vrVlbR5ylYWktcLEEgjkRkV9BT3W6OePQ+hv0Cl8xH7lwOpfirPM6DF91EqLWn9ZS/hj/wBNq6zSPwkCoy/esmmpb6LN5/8AY1U3pD72HkTdO7MjP1i6Vz0Ah6FsZ6Tb2uka4+DsWtZw5lR9JwKstT9Zvy26GzMyJVNKJHNXGMyVmKSzyhoe6mIOyCB1XRAZEnkrPVseFGEoQ6Jr9yLiWOy9yfgTbTzEZKaikmidsvY6Mg7/AO0aCCOIIJHpVJpVULclQmt00/0J2XOUK94mbo3i7aumjnaLbY6zfJcDZw7rg27LLTm4zxrnW+i6eRsot9bBMp7WlhIgrnOaLMmaJRlkCcn/AMwJ/Muu0jI9djLfquX8fkU2XXwWPbvNXoZippayGW/V2w1/a1/Vd7DfvAUjOoV1E4Pw/M10z4LEz0NLCHgscLhwLXDmCCCuBrk4TTXcdBJcUWiAanYiyGqYd7Zw0+hpH9Ffa/Lidb+BA09bcSOnXX4in8674Qs/R7tT+R5qPSJUS6gqggCAIAgCAICy9SXjanzbPiK5/wBIX91DzLHTu2zf64voDf8AmGfBIq/0f/EP/j+6JGoe7XmbvQL6upvN/ucoeq/i5+ZuxPdRKy1nVBjxUyN8Jggc3va1rh7l0ukQUsJRffuVeY9rmy5KGqZPEyVubJGBw7nDMe8ehchbCVFri+sWXEJKyvfxI/oHo06hjma4gl8xLSPIb1WX7Tcm3ap+qZ0cmUHHuX5s0YlDqUtyG65cR25oaZpuWNL3D70lg0d4Db/nVxoNHBVK197/ACRC1CfFNRXcQ+HRWuc/oxSTB17ZxuaB3uIsB23VtLNx4x4nNbeZEVNjeyTPQ1MxwYxrjdwa0OI4kAAkd5uuAtalOTj0bZ0EFtHY876XOaa6pLPB6eS1vxG/tuvoGGn6iCfXZHP27cb2Lz0N+gUvmI/cuJ1L8VZ5l3i+6iVFrT+spfwx/wCm1dZpH4OBU5fvWTTUt9Fm8/8Asaqb0h97Dy/cm6d2ZHRrko5JBTdHG99jLfYa51vF77DJZ+j9kIKziaXTvMdQi21sjS6oad8dfI17XNd8mdk4Fp8OLgVN1yUZYm8XvzX7mnBTVuz8Cca0Pq2fvi/1WKj0X8ZHyf6E7O90zS6lqu9PPET4ErXD87be9ntU30hrSnCfitjRp0uUkNb+GOmFHsC73SmFudrmTZ2RfcMwvdAuUVYn023GoQ3cdiM4Jq2rXzNE8YijDgXuL2OJAOYaGk5+oKyyNZxlW3CW78v5I1eHa5LdbIumedrA57jZrQXOPIAEn2BcbXFzmorq2XMnwxbIDqfmL4qp53uqA4+lpP8AVX2vR4XXH4EDT3vxM6NdfiKfzrvhCz9Hu1P5Hmo9IlRLqCqCAIAgCAIAgJfq70ohoHzOmbI4SNaB0YabWJOd3BVmqYM8uEYwaWz7yVi3qqTbNpp5pzTV1MIYmStcJWvu9rALBrxwcTfrBRdM0u3Fudk2ny25bmzKyo3R2SZsNGdZFJT0sMD45y6Nmy4tbGWnMnIl4PHktGZot198rIyWz8/4NlGbCuCi0yGab43HWVbp4g4NLWAB4Ad1WgHcSOHNXGBjSx6FXJ/Qh32KybkjdaB6e/I2dBO1z4bksLbbUdzc5Gwc0nO3A35qHqWlLJfrIPaX5M3Y2U6vZfNErxfWpSsYfk7HySEZbTdhg/Fnc9w9arKNAscvvWtvh1JVmoRS9hFTVFe+WYzSuLnuftvPEm9/R3cF1Ea4xhwR5JLkVbk3LiZcketHD3C5Mzewx3PscQuRloOTvycS2WfXsR/STWoHMdHSRuaSCOlksC3hdjQTn2k5clPw9BUJKdz327l0+Zouz3JbQRWLnLoiuLZ0f1kUUFLBC9s21HE1rrMaRcDOx2xkuYzNFvuvlZFrZv4lnTmwhBRaIFptjEdXVyTxBwY4MA2wAeqwNOQJ4jmrzAolRRGuXVEK+xWTckSLV3plTUMEkcwkLnS7Q2GtItsgZ3cOSr9V023KnGUGuS7zfiZMaU90Ssa1aHyaj9DP/NVX+gZPjH8yW8+t9xG6bTmlbiktYRL0T6cRgbLdu46PeNq1uqeKs56ZbLCVG6333IqyYq52dxkaaafUlXRyQRtlD3FltprQ3qva43IceAPBatO0m7HvVkmtuZnk5cLIcKRo9XWlUNA6czNkIkawN6MNObS7fdw8pTdVwZ5cYqDS236mjFvVTbZvdJNYVHUCn2Y5rw1UM3WawXDCdoCzzmQVDwdJvoc+Jr2k139/yN1+XCzh2XRm/ZrPw8tuTKD5Jjz9jre1V70HJ323X1JK1CvbvIXpprDdVsMEDTFCfDLiNuTsNsmt7Be/PgrnT9IhjS9ZN7y/JELIy5WrZckc6vdM6egilZKyVxe8OHRhpAAbbO7hmvNU02zLlFwaW3iMXJjTvuj51h6ZU9fFEyFkrSx7nHpA0DMWys4r3S9OsxHJzae/gMrJjclsQVXBDCAIAgCAIAgCAIAgCAIAgCAIAgCAIAgCAIAgCAIAgCAIAgCAIAgCAIAgCAIAgCAIAgCAIAgCAIAgCAIAgCAIAgCAIAgCAIAgCAIAgCAIAgCAIAgCAIAgCAIAgCAIAgCAIAgCAIAgCAIAgCAIAgCAIAgCAIAgCAIAgCAIAgCAIAgCAIAgCAIAgCAIAgCAIAgCAIAgCAID/9k=">
            <a:extLst>
              <a:ext uri="{FF2B5EF4-FFF2-40B4-BE49-F238E27FC236}">
                <a16:creationId xmlns:a16="http://schemas.microsoft.com/office/drawing/2014/main" id="{1C622CE5-2D63-4AE5-9000-03B4A8B85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78" y="5747657"/>
            <a:ext cx="898947" cy="89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 descr="Obraz zawierający rysunek&#10;&#10;Opis wygenerowany automatycznie">
            <a:extLst>
              <a:ext uri="{FF2B5EF4-FFF2-40B4-BE49-F238E27FC236}">
                <a16:creationId xmlns:a16="http://schemas.microsoft.com/office/drawing/2014/main" id="{E5907D86-2E20-404B-A380-C2CB3AAC1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574" y="5747656"/>
            <a:ext cx="898948" cy="898948"/>
          </a:xfrm>
          <a:prstGeom prst="rect">
            <a:avLst/>
          </a:prstGeom>
        </p:spPr>
      </p:pic>
      <p:pic>
        <p:nvPicPr>
          <p:cNvPr id="4" name="Grafika 3" descr="Serwer">
            <a:extLst>
              <a:ext uri="{FF2B5EF4-FFF2-40B4-BE49-F238E27FC236}">
                <a16:creationId xmlns:a16="http://schemas.microsoft.com/office/drawing/2014/main" id="{A4549631-F416-400C-A9DE-DFC16DA088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57496" y="2652028"/>
            <a:ext cx="2471738" cy="2471738"/>
          </a:xfrm>
          <a:prstGeom prst="rect">
            <a:avLst/>
          </a:prstGeom>
        </p:spPr>
      </p:pic>
      <p:pic>
        <p:nvPicPr>
          <p:cNvPr id="5" name="Grafika 4" descr="Chmura">
            <a:extLst>
              <a:ext uri="{FF2B5EF4-FFF2-40B4-BE49-F238E27FC236}">
                <a16:creationId xmlns:a16="http://schemas.microsoft.com/office/drawing/2014/main" id="{03A01E60-C46C-416A-A1EB-7446BF1DFB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10395" y="1494741"/>
            <a:ext cx="4252915" cy="4252915"/>
          </a:xfrm>
          <a:prstGeom prst="rect">
            <a:avLst/>
          </a:prstGeom>
        </p:spPr>
      </p:pic>
      <p:pic>
        <p:nvPicPr>
          <p:cNvPr id="6" name="Grafika 5" descr="Strzałki ostrokątne">
            <a:extLst>
              <a:ext uri="{FF2B5EF4-FFF2-40B4-BE49-F238E27FC236}">
                <a16:creationId xmlns:a16="http://schemas.microsoft.com/office/drawing/2014/main" id="{40B4E73B-01CE-4658-9FFB-E9FE3B0F26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24499" y="3237815"/>
            <a:ext cx="1138235" cy="1138235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61C951A2-548B-4052-A7FB-BD9C8A552263}"/>
              </a:ext>
            </a:extLst>
          </p:cNvPr>
          <p:cNvSpPr txBox="1"/>
          <p:nvPr/>
        </p:nvSpPr>
        <p:spPr>
          <a:xfrm>
            <a:off x="676467" y="211396"/>
            <a:ext cx="63178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/>
              <a:t>Nowa vs. istniejąca aplikacja: </a:t>
            </a:r>
          </a:p>
          <a:p>
            <a:r>
              <a:rPr lang="pl-PL" sz="4000" dirty="0"/>
              <a:t>jak ją przenieść do chmury?</a:t>
            </a:r>
          </a:p>
        </p:txBody>
      </p:sp>
    </p:spTree>
    <p:extLst>
      <p:ext uri="{BB962C8B-B14F-4D97-AF65-F5344CB8AC3E}">
        <p14:creationId xmlns:p14="http://schemas.microsoft.com/office/powerpoint/2010/main" val="1589984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ata:image/jpeg;base64,/9j/4AAQSkZJRgABAQAAAQABAAD/2wCEAAkGBxISEhUTExIWFhUXFRcYFRcWFxcXGBcgGhgXFxseGBceHyggGBolHRcXITUiJSkrLi4uFx8zODMsNyktLisBCgoKDg0OGhAQGy0mICYvLS8wLS0vLS8tLS4vLS8tLS0tLy0tLS0tLS0tLS0tLS0tLS0tLS0tLS0tLS0tLS0tLf/AABEIAOEA4QMBEQACEQEDEQH/xAAcAAEAAgIDAQAAAAAAAAAAAAAABgcEBQEDCAL/xABKEAABAwICBgQJCgMGBgMAAAABAAIDBBEFIQYHEjFBURMiYXEyM1JzgZGhsbIUIzQ1QmJygpLCJKLBQ1Njg7PhFXTD0dLwJkSj/8QAGwEBAAIDAQEAAAAAAAAAAAAAAAQFAgMGAQf/xAA9EQACAgECAwQHBwMEAQUBAAAAAQIDBAUREiExMkFRcQYTIjNhgZEUIzShscHRQlLwFWJy4fEWNUNTgiT/2gAMAwEAAhEDEQA/AKNQBAEAQBAEAQBAEAQBAEAQBAEAQBAEAQBAEAQBAEAQBAEAQBAEAQBAEAQBAEAQBAEAQBAEAQBAEAQBAEAQBAEAQBAEAQBAEAQBAEAQBAEAQBAEAQBAEAQHKAIBZAEBwgCAIAgCAIAgCAIAgCAIAgCAIAgCAIAgCAIDmyA7aamfI7ZjY57jua1pcT6BmvJSjBbyeyPUm+hJqTV7XObtyNZTs8qd4ZbvGZHpCr56pjrlFuT+C3N6xpvry8zuOjGHxePxWM/dgjdJ/MDb2Lz7Xky7FL+b2Hqq11n9D6jo8EBs11fMeTGxi/oLbrF2Z/eoRXxbPVGnu3ZltpMN4YZiLu0/7LHjyu+2H+fM94a/7WcupMN44ZiLe4n+qceT/wDbD/PmOGv+1mJLSYLfr/8AEICeD2xke66yVmd/TwS+p5w09+6PgaN4bL4nFGt7J4nM/myCy+1ZUO3Tv5PceqrfSf1Ouo1eVmztwmKpZ5UEjXZdxt7Lr2OqUb7T3i/9y2PHjT/p2fkRmsoZYXbMsb43eS9pafUVPhOM1vF7+RocXHqdCyPDhAEAQBAEAQBAEAQBAEAQBAEAQHKA2GC4LPVv6OCMvdxtub2uduA71puvrpjxWPYzhCU3siUNwHD6IgVcxqp9wp6bwQeT5N57hY9hUB5OTkL7qPDH+6X7I3erhDtPd+CJVh1Likrdmnhhw2A8m3lI7crk94aq267Cqe9snZL8v8+pJhC6a9lcKMyHV1Tk9JVzzVLhvdI8sb7yQPzKO9Ztfs0QUV8Fu/8APkbVhwXOyW52GtwSk3fJQ4ZdRold6wHH2rH1Wp5HXfb6HrljV+B0Ta0aBmTBM4fcja0e1w9yzWh5cu1JfVnn26pdEYj9blNwp5j3lg/qVs/9PT75r6GP+oR/tDNblPxp5h3OYf8Asn/p2f8AevoP9Rj/AGmVDrUoX5PbO0feY1w9jisHoeVHsyX5mX26p9UZAxbBKvwjTE/4jBG79RA961+o1PH7O/13PePGs67HxPq7o3fOUsksDvsvhk2m++/qcF6tZyIezfBS+DWx48OuXOD2MWsoMWgbsvEOJQcWSNHSW7Ac7+ly31ZGDc94t1y+HT/Poa513QXP2kROXC8Nq3FsbnYfU3zhnuYieQebFmZ4+hqtI3ZVC3kvWR8V1+nf8iK41zfL2X4Ebx/R2po3bM8ZaD4Lxmx34Xbj3b1Nx8qq9bwf8r5GmdcodTVKQYHCAIAgCAIAgCAIAgCAIAgOQEBLcF0VYIhV17zBTfZbb52fkI28AefLkMxX3ZrcvU464pfkvN/sb4VLbinyX6krw2lq6+MR07PkGH/d8ZMOd9778STbPe6yrL7aMSXHa/WWfkv4JNcJ28orhiSSnosOwiPbOzGbW6R/WmfzDePoaAFWytzNRnwx6eC6EpRpx1u+pDcd1rSOu2kiDB5ctnP9DB1W+kuVrjaBXDnc938OhFtz5S5Q5EDxPGKipN55nyZ3G04kDubub6ArurHrqW0IpEGU5S6swltMTgr1gLwBAEABQGXh2JzQO2oZXxnmxxbfvtv9K12VV2LaaT8zKM5R6MnOA61J2WbVRiVvltsyQejwXeod6psnQqZ86nwv8iZVnzjylzJw12G4xHubIQNx6k8f9QO67T2qmazNOl15fVMmfc5K+P5kercLrcNY5rR8uoPtwSC72DsFjYDfdtxxLRvVlTk4+a0+xZ4r/P1I06rKf90SL4lovDUxuqcMcXsaLy0zvHRdwz22+v052sqsydUvVZK2b6S7n/DI0qlJcVf08CGEKyI5wgCAIAgCAIAgCAIAgOQgJtguEw0MLa6uZtvfnS0x3yHg+QcGbt/tuAqu++eRN0UPZLtS8PgviSIQVa45/JEv0f0Wmq5BW4n13nOKnIsyMbxtM4fg/Vc3CqczUIY69RifOX+fr9CbTjysfrLfoc6aaw46bahptmSYZOdvji7OT3DluHG+YWOn6NO37y/kvDvZ7kZih7FZUeIV8s7zJLI57zvc43PcOQ7BkF1NdcK48MFsirlJye8uZuNH9DKyrAdHFsxn+0k6jO8cXflBUXJ1GjH5Tlz8F1NlePOzson2E6qadljUSvlPFrOoz15uPsVDf6QTfKqO3nzJ9enL+tkjGi1DBE/o6WIERvs5zdt3gn7T7m6gLUcm2xcU31XQkSxqoReyPPhXdFEcIAgCAID6Za+d7dm9AZzcKe8F0JEoGbgy+20czH4Vu0XHasHYlylyPdvAxqWpfG9sjHuY9pu1zSQR3EbllKCmuGS3T8QntzRauheskSFsNYQ1+QbMMmuPKQDJh+8Mudt65jUNFcd7Mf6fwWePm/02fU2Wkuh72yfLMOPRVLc3MbYMl52G4E8vBd35nTh6kpR+z5XOPj3oyuxdvvKupD8Rw+LFI3z08YirY7mppgLdJbe+MH7V9433yOdi64qsniSVdj3g+zLw+D/ZkOUVct48pd6IEVbEU4QBAEAQBAEAQBAEBLNCcIiIkraoXpqex2f72Te1g58LjtHAlV+bdPlRV2pfku9/wb6YLty6Im2hmEyVsxxOsFyT/DRnwWgE2cByH2e27uSp9Ryo41f2Wh/8n/ne+8m41Ltl62fyMbWVpwYy6kpndfdNIN7ebGHyuZ4bt91lpGl7pX3LyX7sxzMr/wCOBWmE4XNUyiKFhe88BuA4lx3NaOZXRXX10w45vZIr4QlN7RLg0U1dU9NZ89p5sjmPm2H7rT4R7XcsgFyedrVtr4KvZXj3stqMGMec+bJsqR7vqT1sgvD06K/xUnm3/CVtp95HzX6mu3sM8xr6Oc2cIAgOQgM6swmaKOOV8bhHK3ajfva7fltDIOyOW9a4XQnJxi+a6oycGluzAWwxO2GZzHBzXFrgbgtJBHcRmEaTWzQJFSVlNW9SrIhnOTKpoAa48BUMGR3+MFj5V96h2Rtp9qrmv7f4f7G1OMu1y+Jq8dwSekk6OZljva4ZseObHbnD/wBK3UZFd0eKD/lfBmM63B7Mm+rXTcsLaSpf82coZHHNh4McfIPA/Z7t1Nq2lqxO6pe13rx/7JmJlOD4ZdCQae4BJG4YjSdWoi60oA8Y0byRxIG8cR3ZwdLzIzj9lv7L6b93w/g35VGz9bWQjTKiiqIWYlTNDWyO2amMZ9FLvJ7Gu58yPKsrvDslVN41j5rsvxX/AEQbYqS9ZH5+ZDSrIjnCAIAgCAIAgCA7IInPcGtF3OIa0DiSbAeteOSim2epblk4nhglqaXB4j81TgPqXN+08jakd3gGw5F9uCo67/V1WZsusuyvh3fyTHDilGmPd1Jjpvjgw+jvEA15tFA0bm2G8Dk1o9eyqXTcZ5mQ5T5rq/j8Cdk2KmvhiUjhOGy1c7YoxtSSO3nhxc5x5AXJK7K62FNbnLkkU0IuctkX5ozo9DQwiOIXcc5JCOs88zyA4Dh33K4bNzbMqzilyXci+oojXHl1O7Hcdgo4+knfsjPZaM3vPJrePfuHEha8TDtyZcMF8+5GV18KlzKi0k1hVVUSyI9BETYNYeu6/lyb/QLDvXW4mkUY64pLil4v9ioty7LOS5IumipxHGyMbmMawflaG/0XG3z47JS8Wy6rW0Uj5r/FSebf8BSn3kfNfqeW9hnmRfRzmzhAEAQHoHQ6nZJhlMyRrXsdDZzXC4PWdwXDZ9s68ycoNp7l5jwjOlKSIZpbqwIvLRXcN5hcesPNuPhD7pz7SrjB1yM9oX8n493zId+C484fQrSWMtJa4EOBsQRYgjeCOBXQpprdFecBegsTQXEIq6E4ZV9bIupn/bZYXLWk8QLkdgI3WVHqNc8af2qj/wDS7n8SbjyjYvVT+TIfpJgclFO6GTO2bXDc9pvZw9RFuBBCtMXJhkVqyH/gjWVuuTiy3dWWkZq6YxyG8sFmuJz22nJjjfeci09w5rlNYw/s9ysgvZl+TLXCu9ZDgl1I82hZRYlJRPH8HXMsBwaXE7Fu1r7tHY4HkrON0srEjfHtw/br9URXX6q11vssrnFqB1PNJC/wo3uae2xtfuO/0q7qtVkFOPRohSjwvZmGthiEAQBAEAQBASvVlSNfXse/wYWvmd+QZepxB9Cr9Usccdpf1NL6kjGX3ifhzJpqliMrqutf4csmyDyz6R+fK7o/0qm12fBGvHj0S3/ZfuTcCPFKU2RnW5iZlreiB6sDA233nAPcfa0flVlolPq8ZT75cyLm2cVm3gS7VHgYipjUuHzk1w0kZhjTYD8zgT2gNVTruU52KmL5Lr5kzAp2jxvvJLpTpBHQwGZ+Z8GNl7F7uXYBvJ4Dtsq3AwpZVvCuneyTkXqqPxKCxrFpaqV00z9p59TRwa0cGjku6oohTBQgtkUM5ub3ZkaKUvS1tMznMy/cHAn2ArDLs4KJy+DMqo7zSPRpK+dnRpbHRXC8cgG/o32/SVto5WR80YW78DPM80LmHZc0tPJwIPqK+jqSlzic2011OpAEAQHobQT6vpfNfucuD1T8VZ5l/ie5RvlXkkgetvD4DSGd0Y6YPYxkgydmcw7yhsh2/cr/AEK+13er39nZ8itz6oKPF3lMFdaVJk4bWOgljmZ4Ub2vH5Tf1LCyCsg4vv5GUZOLTRdGsjB21dD0zB14m9Mw8SwgOe39Ofe1clpOQ8fJdT6Pl8+4tsuv1lXGuqK11b4l0FfFn1ZPmndz7W/mDT6F0GqUK7GkvDn9CvxZ8FqZP9b9CXUsc7fDhlGfENfl8TWetUWgW/eyrfRr9P8Aon6hD2VJEJ1lNEklPVgW+VU0cjvxABrv2q60xuMZ0v8Apk18uqIORzal4ohysyMEAQBAEAQBATLQLKnxJ/EUbmg/jyPuVZnv7ymP+79CRR2Z+RYeqmIDDoz5Ukjj+rZ/aue1175TXgkWWByq3Kg0qmL62qcd5qJfjcB7F1uIlGiG3gv0Km17zfmehMKpRFDFENzI2NH5WgLgMiz1lspPvbOgpjtWl8CktZeNGprXtB+bhvEwcLg9c95dfPkGrtNKxVRjx8XzZSZVvrLH8CJKyIxMdVNLt4jGf7tkj/5dke1wVXrFnBiy+OyJWHHitRea4cvgiPDqqqaOUbMrGyDk9rXj1EFbK7rIdiTXkzCVcJdUR6v0Cw6XM04YecbnM/lB2fYrCvWMqv8Aq38zRLCqfcRyv1SRHxNS9vZI0PHrFj7FY1ekT/8Akh9CNLTv7WRqv1YV8ebBHKPuPsfU/Z9isKtbxJ9W15ojTwrY9xa2iFK+Kip45Glr2x2c07wdpy5fULIzyZyg91uWuLFxqSZuFCJBXWuqotTwR8XSuf8AoZb/AKi6L0eg+Ocu7bb8ys1GXJIqBdUVRygPSuCQ/wANAx2fzMbXelgBXz3Iltkykv7v3OhrjvUl8Dzo8GCY2PWiky72O/2XfL7yvzX7FB2ZeRfOsCIPw6q83tD8rmu/ouK0x8GbHbxaLvK50MqzSHrYThzzva6oj9G3cewBdPj8sy5L/a/yKqznVF+ZDlZEcIAgCAIAgCAmWgedPiTOJo3OH5Lkqtz+VlMv936kijszXwLE1Uyg4dGPJfI0/rLv3LnddjtlPyRZYD3q2Kf0qiLK2pad4qJfjcR7F1mK1KiDXgv0Km1bTfmehqSoDomSN3Oja8dxaHBcFOtq5wfj+5fxe9e68DzPNIXOLjvJJPpN19ES2Wxzre51r08LK1KUwM1RJ5MbWD87tr/prn/SCxqmEfF/p/5LDT4+238C2lyZcHRXG0Uh/wAN/wAJWyn3kfNGu3sMoWg04xCKwbVPIHCQNk9rwTb0rurNNxbO1BfLl+hRRyLY9GSWg1tTt8dTxvHNhcw+3aHuVfZ6P0vsSa/MkR1Ca7SJHQa0qF/jGyxHtbtt9bTf2Kus0HIj2Wn+RJhqEH2iR0GktFPbo6qJxO4Fwa79LrH2Kus0/Jr7UGSYZNcujNqoe23U3JrqjlD0qLXVU3ngj8mIu/W637F13o/W1TKXiym1B72JFcK+IBtNGcJdV1MUAGTnDaPJozefQ0FaMq9UUysfcbKoOc1FHpBgAtwA9gC+ec5S38WdFyjE80VTjPUOLd8kriPzvNvevo0Pu6lv3L9Ec2/al8y+NP5AzDqrzez63Nb/AFXE6YuLNj5su8rlQyq9IDs4RhzDvc+of6Nsj+oXUY/PMua7lFfkVdnKmK8yHKyIwQBAEAQBAEBLNWNS1tc1j/BnY+B35xl7QB6VX6nByx3Jf0tP6G/Ge09vHkTPVHMYjV0b8nxS7QHP+zflyBaz9Sptdgpxrvj0a/7ROwJbOUGRfW1hhirjLbqzMa4HhtNGw4ewH8ys9EvVmMo98eRFza+G3fxJ7qtxkVFE2MnrwfNuHHZ3sPds9X8io9Zx3Tk+sXSXP595OwrFOrg8CmcaoTBPLERYskc31E2PpFiutosVlcZrvSKmceGTTMFbTAszVHjtNAJIZX9HJJI0tLrBjgBYDa4OuTvyzVBrmHbdwzgt0uviT8G6EG4y7y2FyTLhPc6K/wAVJ5t/wlbafeR81+phb2GeY19HObF0AugF0B6F0E+r6XzX7nLg9T/FWeZf4nuUb5V5JKK1qVO3iMo8hsbPU0E+1xXc6PDgxI/HmUOZLe1kTjjLiGtBJJAAAuSTkABxJVm2kt2RS8NXWiPyKIySgfKJB1uPRt3hgPPiT3Dhc8bq+ofaJerh2V+bLrDxvVril1Nhp7jApaKV17PeDHHz2nggkfhFz6Ao+lYzvyI+C5szy7VCtrxKj1c4Z09fCLdWM9K7uZmPW7ZHpXWaneqcaUvHl9SpxocdqRYOuCu2aSOBvhTSjLiWszNvzGNc/oFW90rH0S/UsNQl7Kiu8hOsl3RvpqQG/wAmpo2O/G4Bzv2+tXmmrijO7+6Tfy6Ig5HJqHgiGqyIwQBAEAQBAEB2087mOa9ps5rg5p5EG4PrC8lFSTT7z1PZ7lkYliYgq6XF4h8zUt2ahoz2XW2ZGnty2hzLCqOFHrabMOfWPTy7v4JjnwzjdHo+pL9PcAFfSfN2dIz52Ei1n5ZtB5OaQR2hqptMyni5DjPo+T+BOyq1dXvEp/RXH5KCpErQSPBlZu2m8R2EHMciF1mZiwyanXL5MqabXVLiJbrJwplTGzE6U7cbmhs1t4tkHOHAjJpHCwVZpV06G8S7qunxRJyoKa9bDoyt7K9IIugJjojp/PSbMcnz0AyDSeswfcdy+6cu5VebpVWT7S5S8fHzJVGVOrl3Fs0WOU9ZTSSQSBw6N+03c9nVOTm7x37u1ctPDtxr4xmu9c+7qWivhZW+E86ld6UJwgCAID0NoJ9X0vmv3OXB6p+Ks8y/xPco3wVeSWUNWYPU4jX1JgYXAzyXecmNG0QNp24ZWy3rvI31YmPD1j25LzOfcJW2PhRZ2h2hENDZ5Ilnt4wiwZfhGOHLa3ns3LmtQ1azJ9iPKPh4+f8ABZY+HGvnLmyS1lUyJjpJHBjGi7nHcB/7lbtVZVVK2ahBbtkuc1BcTKF030ndXz7Vi2Jl2wtPAcXH7zsu6wHBd1p+FHFq4erfVlDfc7Zb9xZmq7Rw01OZZBaWexsci1gzaDyJuXHvHJc7rWZ6631UOkfzZY4VXBHjl1ZoflrK/E31Tj/B0DC7a3h2yTs27XPu4djQFYRpeLhxpXbs/fr9ERpTVtzm+iK6xjEHVE0kz/CkeXEcrnIdwFh6FeU1KqtQXctiFOXFJyZhLYYhAEAQBAEAQHKAl2hOKxFslBVG1PUW2Xf3Mn2XjkDkD3DhdV+bTPdX1dqP5rvX8Eima93LoyaaD4xJSSnC6zqvYf4d5PVeCbhoPI72+luRsFTalixyK1l0d/Vf53+JMxbnW/VTMLWXoSXF1ZTNzzdPGBmeb2j2uHp5rbpGp7pUXPn3P9jHLxdnxwILo1pLNRPOxZ8b8pYn5skByII4G1xf3jJXeTiV3r2uTXRrqiDXa63y6eBm4lg0NQDPh9yMzJTO8dFzLR/ax9ouRxC11XWV+xf17pdz/hnsoxfOP0IvZTTUEBkUVbJC7bje5jrEXabGxFiDzB5LGdcZraS3R6ns+RjlZHhwgCAID0NoJ9X0vmv3OXB6p+Ks8y/xPco3yr/iSTrghaxoYxrWtG5rQGgdwCznZKx8UnuzGMVHoa3SDSKnombUz7EjqsbnI/8AC3l2mwUrEwbsmW0Fy733Gm7IhUufUpbS/S+avfZ3UhaepEDkO1x+07t4cF2ODp9eLHZc33spr752vn0JBq30IMxbVVDfmgQYmH+1I3Ej+7H83ddQdW1NUxdVfa7/AIf9m/ExeN8UuhJ9P9InkjD6TrVM3VfsnxbTvF+DiLk8m355V2lYSivtV/ZXTfv+JIyr9/uqyEaX1cdLA3DKdwcGO26uQf2knkj7reXMN4gq6w65XWPKsXXlFeC/lkK2ShH1cfmQslWZGOEAQBAEAQBAEAQHIQE5wbFYcQhZR1j9iZmVJUneOUch4jdY+476q+meNN3UreL7Uf3RJhNWLgn17mTDR3SqWnkFFiXzcrco5z4Eo4Xduvydx42O+ozNOhbH7Ric13rvX+eBNpyXB+rt+p0abaumT7U9IAyXe6PIMkPNp3Mcf0nszKy0/WHX93f08fDzMcjCTXFX9CqKiCanl2XNfFKw8btc0jiDv9IXTxlC2O65pla04vboZc2LNm+kM2n/AN8yzJD+MeDJ3kB3asVW4dh8vD/Ogct+prJmtB6rrjusfSP9ytq+J4daHgQBAEAQHoXQhwbh1KXEAdFvJsPCdxK4TUoSll2KK35l7iySpW7OrFtOaCnvecSO8mH5w+sdUelwWVOkZVr34dl4v+BZm1Q79yB4/rTnku2lYIW+W6z5D3fZb7T2q9xdCqrfFa+J/kQLc6cuUeRBSZZ5PtyyPP3nvcfaXFXW0K49yS+RC5yfiWboZq12SJq1oJvdsF7jsMpGR/CPTxC5zUda5erx/m/4/kscfC/qs+hudKdL3Nf8joG9LVO6t2gFsPD8O0P0t47rKLhaamvtGU9o9efV+Ztvydvu6upEK+ujwpj4opBLiEt/lFRcuEN8y1jjmX33nffM8ALiFcs2SlNbVLpHx+L+HgiE5KpbLnJ9WQBxurcinygCAIAgCAIAgCA3mjWjMtcJuhLduJrXbLjbbuSLB24HLiouVmV43C7OjfXwNtdMrN+E1VbSSRPMcjHMe3e1wII9BUiM4zXFF7o1tNPZnSFkeEvwfSqOSIUmIsM0G6OQeOg4Xa77TRy94yVddhSjP1uO9pd67peZvjcmuGfNfoSvD8Qq8PYHxu+X4d9l7DeSEcQeLbcjll9lVl1FGXLhkvV2+Hc/5JVds6ucfaiSIPw7F4rdWQgbvAmj7vtAetp7VW7ZunS3XJfWLJO9OSvj+ZCMe1VzMu6lkErfIeQx49Pgu9ncrjF12qzlauF+PcRLcGceceZBMRwyaB2zNE+M8ntLb91947Qrqu2Fi3g0/IhSjKPVGIthiEAQBAchAdslQ9wDXOcWt8EEkgdw4LxRinvse7vbY+6KilmdsxRvkd5LGlx9QC8nZGC3k0l8Qot9ETfAtV1TLZ1Q4QN8nJ8h9ANm+k+hU2TrlNfKv2n+RMqwbJc3yRPKeiw7CI9olsZI8N52ppPwjfbsaAOapZW5moz2S5fRImqNOMufX8zQ1eNVmJNd0H8FRC/SVMp2XOG42N93Y09hdwU+rExsNrj9uzuiv8/Ujzusu6ezEi1fpNBSRupsMBaHC0tU7xsnYzyG+rsAOZs68Sy6Ssyee3SPcvPxZGlbGK4a/qQtxurMjHZTQOe4MY1znHJrWguce4DMryUlFbt8j1LfobzHtEp6OCOWezTI8tEe9zbC93EZA9iiY+dVkWSjW99u/uNtlE60nLvI8phpCAIAgCAIAgLM1JeNqfNx/EVz/pB7qHmWGndtm/1v07DRB5a0vbKwNdYbQBDrgHfY2GXYoGgWS9e4pvbbp3G/UIR4E9uZA4tAKmWliqYC2UPbtGMdV7cyMrmz93YexXr1WiF0qrOTXf3EBYs5QU4kWqad8bix7XMcMi1wII7wVYxlGS3T3NDTXJmdgePVFI/bgkLCfCbva7sc05H3rVfj1Xx2mtzKFkoPkyTR4xh1Y4OnY6hqd4np79GTzcze3M8M+1QHRk0LaD9ZH+2XX6m5Trn15PxRLKKvxWBu2ww4lBwfG4dJbttx9Diqu6jCtltPeqXx6EuFt8Oj4kZUGsKifeKpjkgd9pk0Zc32D3tC0S0fJr9umSfkzYsyuXKxbH2cDwWr8AU5P+FIGO/Q0j3LxZOp0drfb4rceqxrOmxiT6p6N2bZKho/Exw+C/tWyOv5C5OC/MxeBW+kjDfqih4VUg742n9wW1ekMu+B5/py7pHDdUUXGrkPdG0fuKP0hl3QPP8ATv8AcZkGqWkGbpah3OxY0fCVrfpBe+zBfmZLAgusjLGjWDUmcghB/wAeXaJ/KTY+pa/tupX9nfb4L9zL1ONX1/U4m0/w+G0dO10p3NjgjsD2bgD6AUWkZd3tXPbzYeXTDlBfQxajFcWqGlzY4sPg4yzuG2B+YZZfdHet0MXBpaW7sl4L/o1yuvmv7URWpxDDaVxeS/EqrjJKSIQedjcv9o7QrSNWVcuFfdw8F1/6IrlXF79pkb0g0mqax15n9UeDG3qxt/C3+puVNx8SqhbQXPx738zTZbKfU1cMTnuDWtLnE2a1oJJJ3AAZkqTJpLdmtLfoT/AtVVRLZ1RIIQbdUDbk9OYa0+k9yo8jXaYPhrTl8e4m14M5Ld8jd6nKZjY6l2yNoTBgfYbVrHK/Adih6/ZJ8C7mt9jfp8FzPnXX9Hp/Ou+EJ6O9qfyPdR6RKiXUFUEAQBAEAQBAWXqS8bU+bZ8RXP8ApB7qHmWOndtkk1u/V/8Anx+56rdB/E/JkjUPdrzNrq/+rqbzZ+Nyi6r+Ln5m3D9yis9cB/j/APJj/cuk0P8AC/Nlbne9ZhaK6C1NczpWlscVyA99+sRv2WgZgHK+QW/N1SnFfDLm/BGunGnbzRzpJoFV0jTIQ2WIb3xknZHNzSAQO3MdqYuqUZD4U9peD/YW4tlXN9CN0VZJC7bikcx3lMcWn1jgp864zW0luviaFJrmiT0+sOr2didsVSzlPG13tFvbdV8tLp33r3i/9r2N6yZ9JczsOkOFy+OwzYPlU8pb/JYBefZcuC9i7f8A5I99ZU+sfodtNPg4N458Qpz2bBH8puvJLN74wl9QnT3NozW1lFwxuub2Fsp9xWl15D60Q/Iz4od02HVtFxxyuPYGTD3leKvIXTHh+Q4of3sw6mfCD4yqxCo7DsgfzLdFZvdCEf8APgYt097bOn/jmExeJw18h5zzG36RcFZLGzJ9u1LyRj6ypdI/U+ZNYdS0FtNFBSt/wY2g+kn/ALL1aXU+drc/Nj7TL+lJEfqZ6qqdtPdLM7mdp9u7kO5TIxqpW0dkvoam5Te75mLUUr4zZ7HM/E0t962RnGXZe5i011R1BZHhemr7RJtHEJHtBqJG3cTvjB+w3l2nictwXGarqLvsdcOwvzZdYmMoLjl1MDSrWWymlMUEYlew2e4usxpG9otm4jibjdxW/C0OVsFZa9t+iNd+dwtxitzq1NP2oKk85wfW0lZekC4ZVr4DT/6jq11+Ip/Ou+ELL0e7U/keaj0iVEuoKoIAgCAIAgCAsvUl42p82z4iuf8ASD3UPMsdO7bJJrd+r/8APj9z1W6D+K+TJGoe7RtdAPq6m83+5yi6r+Ln5m7D90iudaNMZcUZE3e9kLB3uJA966LRpqGHxPubZW5i4rtvIuCipGxMZEwWaxoa0dgFv9/SuStslbY5vq2W8IqENjCwPGoaxj3RZtbI+JwcN9uNuLXNIPcVuysWzFnHi6tJ/wCeRhVbG5MpTWBgIo6tzGC0Tx0kfYCTdt/ukEd1l2Wm5X2mhSfVcmUuRV6qzYn2imrimZEySqYZJXNDi0khrLi+zZpG0RfO5tdUedrVvrHCl7Jct/EnY+FFx4pm6qdBcNdkaZrSd2y97T6LOzUSGq5q58W/yN0sSgi+jegNHOaoPEvzVXJEyz7dVoaRfLM5nNWmZqt9Kg4pc4p/MiUYsJ77vozaO1V0PlTj87f/AAUL/X8n+1Ej/T6/E+maqqHypz+dv/gvVr2S3tsjx4FaXUjervQ+kq4pnzNeSyYsbZ5aLbIOduOasNU1K3GlBQ25rcj4mNC3fi7iYt0BwuPMwD88r7fEAqj/AFfNn2X9EiX9koj1/U0OA4dS/wDGp2RxQuibTAsADXsa75m5be42sznvzKsMu69adGU21Jvn3M0VV1vIaS5FhVdYyCJ0j3bEbBdxAOQy4DP1Ln64WXzUVzbLGbhXHdnyTFUxC+xNE9txez2OB703ux57c4yR5tCyKe3IpnGNHWUuLwwNHzUk0DmAm5DXyAFpPGxDh3ALscfLd+FKx9Unv5pFNZT6u5R+KLsnJs7Z8Kxt32NvauLrftx38UXc+w9jzA4nivpBzRbupT6PUeeb8C5b0h7cPJlrp3Rnzrr8RT+dd8IXvo92p/Iaj0iVEuoKoIAgCAIAgCAsvUl42p82z4iuf9IPdQ8yx07tsnmmeAurqYwNeGHba8FwJHVDsjbMb96otNy44t3HJb8tidlUu2GyMjRfDn01JDA8gujaQS03B6xORsOBC1510b75WQ6Myx4OEFFkIx2EP0hpgeDY3fpY549yvcSXDpc35lfat8pIsWtk2YpHeTG93qaT/Rc5jritgn4os7XtBla6kpT/ABTL5fMuA7fnAf6epdH6RRXDB+ZW6c+ckZWuamHR003kyuYe0OAd+w+srV6P2Peyv4b/ALGeoR24ZFjNINiNxsfQuektpNPxLGL9lNHnHSeplfVzulcS8SvGZ3bLiAByA3AL6HiwhGmKiuWyOcsbc3uYUdbK0kiR4JNyQ5wJPM571tcIvqjFSZ6F0ReXUNKSSSYGEk5k5cSuC1JJZViXiX+LzqiVPrMr5mYjM1ssjW2jyD3AC8bdwBXVaTXB4kG0voVOXJq18yXalz/CTef/AGNVT6Q+9h5EzTukjXa7v/q/53/TW70d6WeaNeo9UavUz9Nk/wCXd/qRKXrv4X5r9zXp/vH5FlacfV9V5k+8LndM/F1+ZY5fuWanVMHjD27W7pZNjuuL/wA20pOvOP2nZddlv/nkadP39WQ/WXiwZisTm5mnEJd3h5lt6nBXGkY7+xNP+rf9NiHl2ffbruLegna9rXsN2uAc0jiCLj3rkbIOubi+4uINOKZROsbBPkta+wtHL85Hy6x6w9Dr5ciOa7nS8n1+On3rkyiyqvV2NE11KfR6jzzfgVN6Q9uHkybp3Rnzrr8RT+dd8IXvo92p/Iaj0iVEuoKoIAgCAIAgCAsvUl42p82z4iuf9IPdQ8yx07tsn+lekDaGETOjLwZGsIB2TmHG4Nj5O7tVDgYf2qxwUtntuT8i/wBVFS2M3BsRbUwRzsBDZG7QDrXGZGdsuC05NDotlW+42VWesipIguIH/wCRwebH+hIVeVf+0S8/3RXS/Fomukj9mjqiOFNOf/yeqXCW+TX/AMl+pPv93LyK81IjrVX4Yve9dB6Q9ivzZXad2pG81wsvQNPKojP8kg/qoXo/L/8Aoa+H7kjUPdrzM/VvjPymiYCfnIQIn8+qOofS23pBWjWcb1OQ5d0uf8meFbx17PuITrewDo5hVsHUm6r+x4H7mi/eHK60PL9ZV6p9Y/oQc6nhlxLoyvFeEE9FaG/QKXzEfuXA6l+Ks8zoMX3USodaf1lN+GP/AE2rrNI/CQKjL96ya6lvok3n/wBjVTekPvYeRN07pIztY2is9f0HQmMdH0m0XuI8LYtawN/BK0aTn1Yqn6zfnt0M8zHna1wkf1d4K+jxSaCRzXObSkksvs9Z0R4gHirDVMiORgqyHRy/k0YlbrucX4Fl4lRMnifC++w8bLrGxtcHfw3Lm6bnRNWR6osrIKcXF9DExQSwUrhRwtc9jLRR3sAByH2iBnbjz578dwuyE8iXJvma7E66toI87Vc73vc+Qlz3OJcTvJJzv6V3sYqMUo9CgbbfMt7VHj/TQOpnnrw5s7YyfbsuJHc5q5XXcTgsV0ej6+f/AGWuBbuuB9xm608G6eiMgHXgPSD8JykHqs78i06HkurI4H0l+vcZ51XFDiXcazUr9HqPPN+BSPSHtw8ma9O6SPnXX4in8674QsvR7tT+Q1HpEqJdQVQQBAEAQBAEBZepLxtT5tnxFc/6Qe6h5ljp3bZINcP0Bv8AzDPhkVfoH4h/8f3RI1D3a8zdaBfV1N5v9zlD1X8XN/H9jbiL7pEOxqcM0igJ49E39cZYPa5XOLDi0uS839OZCte2UmWDpBFtUlS3i6nmHrjcFz2HLbIrf+5fqWN6+7l5Fe6kW/Sz5gf6pXQekT9mtfF/sV+nLnJm11yy2oo2+VUN9jJP+4UX0fX38n4L9zbqL9hIgWrnHvklY3aNopbRychc9V3odb0FyvdUxVfQ13rmiDi2+rsRc2kmECrppYDve3qnk4ZsP6gPRdcfg5Dx74zXz8i4vrVlbR5ylYWktcLEEgjkRkV9BT3W6OePQ+hv0Cl8xH7lwOpfirPM6DF91EqLWn9ZS/hj/wBNq6zSPwkCoy/esmmpb6LN5/8AY1U3pD72HkTdO7MjP1i6Vz0Ah6FsZ6Tb2uka4+DsWtZw5lR9JwKstT9Zvy26GzMyJVNKJHNXGMyVmKSzyhoe6mIOyCB1XRAZEnkrPVseFGEoQ6Jr9yLiWOy9yfgTbTzEZKaikmidsvY6Mg7/AO0aCCOIIJHpVJpVULclQmt00/0J2XOUK94mbo3i7aumjnaLbY6zfJcDZw7rg27LLTm4zxrnW+i6eRsot9bBMp7WlhIgrnOaLMmaJRlkCcn/AMwJ/Muu0jI9djLfquX8fkU2XXwWPbvNXoZippayGW/V2w1/a1/Vd7DfvAUjOoV1E4Pw/M10z4LEz0NLCHgscLhwLXDmCCCuBrk4TTXcdBJcUWiAanYiyGqYd7Zw0+hpH9Ffa/Lidb+BA09bcSOnXX4in8674Qs/R7tT+R5qPSJUS6gqggCAIAgCAICy9SXjanzbPiK5/wBIX91DzLHTu2zf64voDf8AmGfBIq/0f/EP/j+6JGoe7XmbvQL6upvN/ucoeq/i5+ZuxPdRKy1nVBjxUyN8Jggc3va1rh7l0ukQUsJRffuVeY9rmy5KGqZPEyVubJGBw7nDMe8ehchbCVFri+sWXEJKyvfxI/oHo06hjma4gl8xLSPIb1WX7Tcm3ap+qZ0cmUHHuX5s0YlDqUtyG65cR25oaZpuWNL3D70lg0d4Db/nVxoNHBVK197/ACRC1CfFNRXcQ+HRWuc/oxSTB17ZxuaB3uIsB23VtLNx4x4nNbeZEVNjeyTPQ1MxwYxrjdwa0OI4kAAkd5uuAtalOTj0bZ0EFtHY876XOaa6pLPB6eS1vxG/tuvoGGn6iCfXZHP27cb2Lz0N+gUvmI/cuJ1L8VZ5l3i+6iVFrT+spfwx/wCm1dZpH4OBU5fvWTTUt9Fm8/8Asaqb0h97Dy/cm6d2ZHRrko5JBTdHG99jLfYa51vF77DJZ+j9kIKziaXTvMdQi21sjS6oad8dfI17XNd8mdk4Fp8OLgVN1yUZYm8XvzX7mnBTVuz8Cca0Pq2fvi/1WKj0X8ZHyf6E7O90zS6lqu9PPET4ErXD87be9ntU30hrSnCfitjRp0uUkNb+GOmFHsC73SmFudrmTZ2RfcMwvdAuUVYn023GoQ3cdiM4Jq2rXzNE8YijDgXuL2OJAOYaGk5+oKyyNZxlW3CW78v5I1eHa5LdbIumedrA57jZrQXOPIAEn2BcbXFzmorq2XMnwxbIDqfmL4qp53uqA4+lpP8AVX2vR4XXH4EDT3vxM6NdfiKfzrvhCz9Hu1P5Hmo9IlRLqCqCAIAgCAIAgJfq70ohoHzOmbI4SNaB0YabWJOd3BVmqYM8uEYwaWz7yVi3qqTbNpp5pzTV1MIYmStcJWvu9rALBrxwcTfrBRdM0u3Fudk2ny25bmzKyo3R2SZsNGdZFJT0sMD45y6Nmy4tbGWnMnIl4PHktGZot198rIyWz8/4NlGbCuCi0yGab43HWVbp4g4NLWAB4Ad1WgHcSOHNXGBjSx6FXJ/Qh32KybkjdaB6e/I2dBO1z4bksLbbUdzc5Gwc0nO3A35qHqWlLJfrIPaX5M3Y2U6vZfNErxfWpSsYfk7HySEZbTdhg/Fnc9w9arKNAscvvWtvh1JVmoRS9hFTVFe+WYzSuLnuftvPEm9/R3cF1Ea4xhwR5JLkVbk3LiZcketHD3C5Mzewx3PscQuRloOTvycS2WfXsR/STWoHMdHSRuaSCOlksC3hdjQTn2k5clPw9BUJKdz327l0+Zouz3JbQRWLnLoiuLZ0f1kUUFLBC9s21HE1rrMaRcDOx2xkuYzNFvuvlZFrZv4lnTmwhBRaIFptjEdXVyTxBwY4MA2wAeqwNOQJ4jmrzAolRRGuXVEK+xWTckSLV3plTUMEkcwkLnS7Q2GtItsgZ3cOSr9V023KnGUGuS7zfiZMaU90Ssa1aHyaj9DP/NVX+gZPjH8yW8+t9xG6bTmlbiktYRL0T6cRgbLdu46PeNq1uqeKs56ZbLCVG6333IqyYq52dxkaaafUlXRyQRtlD3FltprQ3qva43IceAPBatO0m7HvVkmtuZnk5cLIcKRo9XWlUNA6czNkIkawN6MNObS7fdw8pTdVwZ5cYqDS236mjFvVTbZvdJNYVHUCn2Y5rw1UM3WawXDCdoCzzmQVDwdJvoc+Jr2k139/yN1+XCzh2XRm/ZrPw8tuTKD5Jjz9jre1V70HJ323X1JK1CvbvIXpprDdVsMEDTFCfDLiNuTsNsmt7Be/PgrnT9IhjS9ZN7y/JELIy5WrZckc6vdM6egilZKyVxe8OHRhpAAbbO7hmvNU02zLlFwaW3iMXJjTvuj51h6ZU9fFEyFkrSx7nHpA0DMWys4r3S9OsxHJzae/gMrJjclsQVXBDCAIAgCAIAgCAIAgCAIAgCAIAgCAIAgCAIAgCAIAgCAIAgCAIAgCAIAgCAIAgCAIAgCAIAgCAIAgCAIAgCAIAgCAIAgCAIAgCAIAgCAIAgCAIAgCAIAgCAIAgCAIAgCAIAgCAIAgCAIAgCAIAgCAIAgCAIAgCAIAgCAIAgCAIAgCAIAgCAIAgCAIAgCAIAgCAIAgCAID/9k=">
            <a:extLst>
              <a:ext uri="{FF2B5EF4-FFF2-40B4-BE49-F238E27FC236}">
                <a16:creationId xmlns:a16="http://schemas.microsoft.com/office/drawing/2014/main" id="{1C622CE5-2D63-4AE5-9000-03B4A8B85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78" y="5747657"/>
            <a:ext cx="898947" cy="89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 descr="Obraz zawierający rysunek&#10;&#10;Opis wygenerowany automatycznie">
            <a:extLst>
              <a:ext uri="{FF2B5EF4-FFF2-40B4-BE49-F238E27FC236}">
                <a16:creationId xmlns:a16="http://schemas.microsoft.com/office/drawing/2014/main" id="{E5907D86-2E20-404B-A380-C2CB3AAC1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574" y="5747656"/>
            <a:ext cx="898948" cy="898948"/>
          </a:xfrm>
          <a:prstGeom prst="rect">
            <a:avLst/>
          </a:prstGeom>
        </p:spPr>
      </p:pic>
      <p:pic>
        <p:nvPicPr>
          <p:cNvPr id="4" name="Grafika 3" descr="Internet">
            <a:extLst>
              <a:ext uri="{FF2B5EF4-FFF2-40B4-BE49-F238E27FC236}">
                <a16:creationId xmlns:a16="http://schemas.microsoft.com/office/drawing/2014/main" id="{DD308F49-780C-48F0-A065-16B9BB66AA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43349" y="1247775"/>
            <a:ext cx="3886200" cy="3886200"/>
          </a:xfrm>
          <a:prstGeom prst="rect">
            <a:avLst/>
          </a:prstGeom>
        </p:spPr>
      </p:pic>
      <p:pic>
        <p:nvPicPr>
          <p:cNvPr id="5" name="Grafika 4" descr="Stoper">
            <a:extLst>
              <a:ext uri="{FF2B5EF4-FFF2-40B4-BE49-F238E27FC236}">
                <a16:creationId xmlns:a16="http://schemas.microsoft.com/office/drawing/2014/main" id="{F54FE9EA-364C-44FC-82BA-265F538953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38400" y="3871913"/>
            <a:ext cx="1262062" cy="1262062"/>
          </a:xfrm>
          <a:prstGeom prst="rect">
            <a:avLst/>
          </a:prstGeom>
        </p:spPr>
      </p:pic>
      <p:pic>
        <p:nvPicPr>
          <p:cNvPr id="6" name="Grafika 5" descr="Projekt internetowy">
            <a:extLst>
              <a:ext uri="{FF2B5EF4-FFF2-40B4-BE49-F238E27FC236}">
                <a16:creationId xmlns:a16="http://schemas.microsoft.com/office/drawing/2014/main" id="{A500B3C9-20A0-461B-ABFD-D99E8CCEAA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00462" y="4502944"/>
            <a:ext cx="1262062" cy="1262062"/>
          </a:xfrm>
          <a:prstGeom prst="rect">
            <a:avLst/>
          </a:prstGeom>
        </p:spPr>
      </p:pic>
      <p:pic>
        <p:nvPicPr>
          <p:cNvPr id="7" name="Grafika 6" descr="Przegląd klientów (od prawej do lewej)">
            <a:extLst>
              <a:ext uri="{FF2B5EF4-FFF2-40B4-BE49-F238E27FC236}">
                <a16:creationId xmlns:a16="http://schemas.microsoft.com/office/drawing/2014/main" id="{ADE87E0F-414E-4762-9CD9-551E5C4C0E4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10185" y="4676774"/>
            <a:ext cx="1133477" cy="1133477"/>
          </a:xfrm>
          <a:prstGeom prst="rect">
            <a:avLst/>
          </a:prstGeom>
        </p:spPr>
      </p:pic>
      <p:pic>
        <p:nvPicPr>
          <p:cNvPr id="8" name="Grafika 7" descr="Rozładowana bateria">
            <a:extLst>
              <a:ext uri="{FF2B5EF4-FFF2-40B4-BE49-F238E27FC236}">
                <a16:creationId xmlns:a16="http://schemas.microsoft.com/office/drawing/2014/main" id="{3C79618C-ACA1-4A2E-AF7D-99E7177141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91323" y="4448175"/>
            <a:ext cx="1038226" cy="1038226"/>
          </a:xfrm>
          <a:prstGeom prst="rect">
            <a:avLst/>
          </a:prstGeom>
        </p:spPr>
      </p:pic>
      <p:pic>
        <p:nvPicPr>
          <p:cNvPr id="9" name="Grafika 8" descr="Odblokowywać">
            <a:extLst>
              <a:ext uri="{FF2B5EF4-FFF2-40B4-BE49-F238E27FC236}">
                <a16:creationId xmlns:a16="http://schemas.microsoft.com/office/drawing/2014/main" id="{196FE286-6D0C-472A-A27F-23EA4733053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839072" y="3443284"/>
            <a:ext cx="1190628" cy="1190628"/>
          </a:xfrm>
          <a:prstGeom prst="rect">
            <a:avLst/>
          </a:prstGeom>
        </p:spPr>
      </p:pic>
      <p:pic>
        <p:nvPicPr>
          <p:cNvPr id="10" name="Grafika 9" descr="Strumień">
            <a:extLst>
              <a:ext uri="{FF2B5EF4-FFF2-40B4-BE49-F238E27FC236}">
                <a16:creationId xmlns:a16="http://schemas.microsoft.com/office/drawing/2014/main" id="{EF25EEE6-CE04-42DF-BF13-9ED8748D6FC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957512" y="2667000"/>
            <a:ext cx="1147764" cy="1147764"/>
          </a:xfrm>
          <a:prstGeom prst="rect">
            <a:avLst/>
          </a:prstGeom>
        </p:spPr>
      </p:pic>
      <p:pic>
        <p:nvPicPr>
          <p:cNvPr id="11" name="Grafika 10" descr="Dysk">
            <a:extLst>
              <a:ext uri="{FF2B5EF4-FFF2-40B4-BE49-F238E27FC236}">
                <a16:creationId xmlns:a16="http://schemas.microsoft.com/office/drawing/2014/main" id="{16BE0EEF-1BC1-493A-8F8D-D8778535E9B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900986" y="2500316"/>
            <a:ext cx="914400" cy="9144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ED4CFD7-5DFA-4444-8A80-C604E5BC6449}"/>
              </a:ext>
            </a:extLst>
          </p:cNvPr>
          <p:cNvSpPr txBox="1"/>
          <p:nvPr/>
        </p:nvSpPr>
        <p:spPr>
          <a:xfrm>
            <a:off x="676467" y="211396"/>
            <a:ext cx="71024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/>
              <a:t>Dlaczego istniejące aplikacje </a:t>
            </a:r>
            <a:br>
              <a:rPr lang="pl-PL" sz="4000" dirty="0"/>
            </a:br>
            <a:r>
              <a:rPr lang="pl-PL" sz="4000" dirty="0"/>
              <a:t>są tak krytyczne dla każdej firmy?</a:t>
            </a:r>
          </a:p>
        </p:txBody>
      </p:sp>
    </p:spTree>
    <p:extLst>
      <p:ext uri="{BB962C8B-B14F-4D97-AF65-F5344CB8AC3E}">
        <p14:creationId xmlns:p14="http://schemas.microsoft.com/office/powerpoint/2010/main" val="307627049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9_Aqua Teal">
    <a:dk1>
      <a:srgbClr val="57565A"/>
    </a:dk1>
    <a:lt1>
      <a:sysClr val="window" lastClr="FFFFFF"/>
    </a:lt1>
    <a:dk2>
      <a:srgbClr val="1C5686"/>
    </a:dk2>
    <a:lt2>
      <a:srgbClr val="176490"/>
    </a:lt2>
    <a:accent1>
      <a:srgbClr val="51C3CA"/>
    </a:accent1>
    <a:accent2>
      <a:srgbClr val="3CB2C3"/>
    </a:accent2>
    <a:accent3>
      <a:srgbClr val="1AA5BD"/>
    </a:accent3>
    <a:accent4>
      <a:srgbClr val="0097B7"/>
    </a:accent4>
    <a:accent5>
      <a:srgbClr val="0086AC"/>
    </a:accent5>
    <a:accent6>
      <a:srgbClr val="00759E"/>
    </a:accent6>
    <a:hlink>
      <a:srgbClr val="7030A0"/>
    </a:hlink>
    <a:folHlink>
      <a:srgbClr val="00B0F0"/>
    </a:folHlink>
  </a:clrScheme>
  <a:fontScheme name="Custom 3">
    <a:majorFont>
      <a:latin typeface="Open Sans Light"/>
      <a:ea typeface=""/>
      <a:cs typeface=""/>
    </a:majorFont>
    <a:minorFont>
      <a:latin typeface="Open Sans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i9_Aqua Teal">
    <a:dk1>
      <a:srgbClr val="57565A"/>
    </a:dk1>
    <a:lt1>
      <a:sysClr val="window" lastClr="FFFFFF"/>
    </a:lt1>
    <a:dk2>
      <a:srgbClr val="1C5686"/>
    </a:dk2>
    <a:lt2>
      <a:srgbClr val="176490"/>
    </a:lt2>
    <a:accent1>
      <a:srgbClr val="51C3CA"/>
    </a:accent1>
    <a:accent2>
      <a:srgbClr val="3CB2C3"/>
    </a:accent2>
    <a:accent3>
      <a:srgbClr val="1AA5BD"/>
    </a:accent3>
    <a:accent4>
      <a:srgbClr val="0097B7"/>
    </a:accent4>
    <a:accent5>
      <a:srgbClr val="0086AC"/>
    </a:accent5>
    <a:accent6>
      <a:srgbClr val="00759E"/>
    </a:accent6>
    <a:hlink>
      <a:srgbClr val="7030A0"/>
    </a:hlink>
    <a:folHlink>
      <a:srgbClr val="00B0F0"/>
    </a:folHlink>
  </a:clrScheme>
  <a:fontScheme name="Custom 3">
    <a:majorFont>
      <a:latin typeface="Open Sans Light"/>
      <a:ea typeface=""/>
      <a:cs typeface=""/>
    </a:majorFont>
    <a:minorFont>
      <a:latin typeface="Open Sans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456</Words>
  <Application>Microsoft Office PowerPoint</Application>
  <PresentationFormat>Panoramiczny</PresentationFormat>
  <Paragraphs>118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Open Sans Light</vt:lpstr>
      <vt:lpstr>Trebuchet MS</vt:lpstr>
      <vt:lpstr>Motyw pakietu Office</vt:lpstr>
      <vt:lpstr>1_Motyw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Robert Paszkiewicz</dc:creator>
  <cp:lastModifiedBy>Robert Paszkiewicz</cp:lastModifiedBy>
  <cp:revision>15</cp:revision>
  <dcterms:created xsi:type="dcterms:W3CDTF">2019-11-12T18:27:30Z</dcterms:created>
  <dcterms:modified xsi:type="dcterms:W3CDTF">2019-11-13T07:48:16Z</dcterms:modified>
</cp:coreProperties>
</file>